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4"/>
  </p:sldMasterIdLst>
  <p:notesMasterIdLst>
    <p:notesMasterId r:id="rId65"/>
  </p:notesMasterIdLst>
  <p:handoutMasterIdLst>
    <p:handoutMasterId r:id="rId66"/>
  </p:handoutMasterIdLst>
  <p:sldIdLst>
    <p:sldId id="446" r:id="rId5"/>
    <p:sldId id="2147471331" r:id="rId6"/>
    <p:sldId id="470" r:id="rId7"/>
    <p:sldId id="471" r:id="rId8"/>
    <p:sldId id="614" r:id="rId9"/>
    <p:sldId id="2147471364" r:id="rId10"/>
    <p:sldId id="2147471365" r:id="rId11"/>
    <p:sldId id="2147471343" r:id="rId12"/>
    <p:sldId id="472" r:id="rId13"/>
    <p:sldId id="2147471384" r:id="rId14"/>
    <p:sldId id="2147472218" r:id="rId15"/>
    <p:sldId id="2147471350" r:id="rId16"/>
    <p:sldId id="2147471351" r:id="rId17"/>
    <p:sldId id="2147471352" r:id="rId18"/>
    <p:sldId id="2147471353" r:id="rId19"/>
    <p:sldId id="2147472217" r:id="rId20"/>
    <p:sldId id="474" r:id="rId21"/>
    <p:sldId id="538" r:id="rId22"/>
    <p:sldId id="616" r:id="rId23"/>
    <p:sldId id="612" r:id="rId24"/>
    <p:sldId id="631" r:id="rId25"/>
    <p:sldId id="2147471339" r:id="rId26"/>
    <p:sldId id="2147471340" r:id="rId27"/>
    <p:sldId id="2147471380" r:id="rId28"/>
    <p:sldId id="2147471366" r:id="rId29"/>
    <p:sldId id="2147471368" r:id="rId30"/>
    <p:sldId id="2147471393" r:id="rId31"/>
    <p:sldId id="2147471376" r:id="rId32"/>
    <p:sldId id="638" r:id="rId33"/>
    <p:sldId id="2147471358" r:id="rId34"/>
    <p:sldId id="2147375482" r:id="rId35"/>
    <p:sldId id="2147471356" r:id="rId36"/>
    <p:sldId id="2147471357" r:id="rId37"/>
    <p:sldId id="2147471385" r:id="rId38"/>
    <p:sldId id="2147471394" r:id="rId39"/>
    <p:sldId id="2147471379" r:id="rId40"/>
    <p:sldId id="262" r:id="rId41"/>
    <p:sldId id="660" r:id="rId42"/>
    <p:sldId id="659" r:id="rId43"/>
    <p:sldId id="2147471387" r:id="rId44"/>
    <p:sldId id="2147471388" r:id="rId45"/>
    <p:sldId id="630" r:id="rId46"/>
    <p:sldId id="475" r:id="rId47"/>
    <p:sldId id="2147471345" r:id="rId48"/>
    <p:sldId id="2147472216" r:id="rId49"/>
    <p:sldId id="2147472070" r:id="rId50"/>
    <p:sldId id="2147472071" r:id="rId51"/>
    <p:sldId id="2147472072" r:id="rId52"/>
    <p:sldId id="2147472074" r:id="rId53"/>
    <p:sldId id="2147472073" r:id="rId54"/>
    <p:sldId id="2147472219" r:id="rId55"/>
    <p:sldId id="494" r:id="rId56"/>
    <p:sldId id="1448942879" r:id="rId57"/>
    <p:sldId id="2147471347" r:id="rId58"/>
    <p:sldId id="624" r:id="rId59"/>
    <p:sldId id="2147470352" r:id="rId60"/>
    <p:sldId id="622" r:id="rId61"/>
    <p:sldId id="2147472215" r:id="rId62"/>
    <p:sldId id="623" r:id="rId63"/>
    <p:sldId id="598"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166D08-8D20-C2CC-17EF-2E4E0559832E}" name="Muto, Mark A" initials="MA" userId="S::markmuto@kpmg.com::855c34ed-5e0f-4f58-8c4b-9c10b45d2d86" providerId="AD"/>
  <p188:author id="{60AF2175-8EFD-66BB-5E57-F3A78B6A345D}" name="Larsen, Jacob" initials="LJ" userId="S::jacoblarsen@kpmg.com::41d2543d-40d1-4002-b1c3-bfc8d4817d93" providerId="AD"/>
  <p188:author id="{09569290-8682-9ED7-A6CD-C38D979107B3}" name="Pendleton, Gregory J" initials="PGJ" userId="S::gpendleton@kpmg.com::5f6fcf40-fdf7-4d4d-b399-42467b272ee1" providerId="AD"/>
  <p188:author id="{DAC3FFC0-DAFB-BE52-6566-A17C9FEF1709}" name="Bartholomew, Kelly N" initials="BKN" userId="S::knbartholomew@kpmg.com::acbe236f-a9d6-4c5f-b611-bab4515f5b3a" providerId="AD"/>
  <p188:author id="{90F035CD-B433-7E77-7BC3-4CD775BEE497}" name="Bhandari, Rajiv (KGS)" initials="BR(" userId="S::rajivbhandari@kpmg.com::bd29cada-b5e7-43d2-98b0-5287cf86097b" providerId="AD"/>
  <p188:author id="{B5AA6DD3-7B4A-720C-70B9-1D72EF474457}" name="Odebiyi, Ope" initials="OO" userId="S::opeodebiyi@kpmg.com::30e88362-daeb-4b08-bbe3-b8b72c494c81" providerId="AD"/>
  <p188:author id="{F26863E7-1A40-3D5D-3D52-DEDE653578E4}" name="Gavankar, Chetan" initials="GC" userId="S::cgavankar@kpmg.com::c68cebf7-338a-4c55-b571-5cdb1e2a7716" providerId="AD"/>
  <p188:author id="{BC22F9FF-A177-39F7-68E1-833312416C8C}" name="Ahuja, Shreya (KGS)" initials="AS(" userId="S::sahuja3@opi-kpmg.com::caf109c9-7947-4679-b793-e747804271d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C0AE"/>
    <a:srgbClr val="63EBDA"/>
    <a:srgbClr val="ACEAFF"/>
    <a:srgbClr val="E5E5E5"/>
    <a:srgbClr val="B2B2B2"/>
    <a:srgbClr val="989898"/>
    <a:srgbClr val="666666"/>
    <a:srgbClr val="333333"/>
    <a:srgbClr val="098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7A46F-CB34-4B1E-9AA3-F2B1B5F51D17}" v="1703" dt="2023-03-15T18:02:52.823"/>
    <p1510:client id="{4B0D5D79-1180-4CDD-8A51-736A4C1B355D}" v="1191" dt="2023-03-16T04:51:35.807"/>
    <p1510:client id="{7A816EAF-891A-4AA5-B29B-C8134394A8F8}" v="6" vWet="8" dt="2023-03-15T16:52:43.337"/>
    <p1510:client id="{E95B0458-F8AB-420B-9C2A-6F3CA3F95899}" v="918" dt="2023-03-14T18:05:27.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F479A-05B2-4C77-8130-4B65A27CB653}"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3A2909FB-F736-4439-8498-CEE743A02A68}">
      <dgm:prSet phldrT="[Text]"/>
      <dgm:spPr/>
      <dgm:t>
        <a:bodyPr/>
        <a:lstStyle/>
        <a:p>
          <a:r>
            <a:rPr lang="en-US"/>
            <a:t>Educate</a:t>
          </a:r>
        </a:p>
      </dgm:t>
    </dgm:pt>
    <dgm:pt modelId="{3AC6CA92-B584-4277-9AD5-1A381E7AA6CA}" type="parTrans" cxnId="{DA023132-FC54-464A-8148-35DC4046F690}">
      <dgm:prSet/>
      <dgm:spPr/>
      <dgm:t>
        <a:bodyPr/>
        <a:lstStyle/>
        <a:p>
          <a:endParaRPr lang="en-US"/>
        </a:p>
      </dgm:t>
    </dgm:pt>
    <dgm:pt modelId="{30387C0A-6A7C-4120-AF16-5A0E75F320F8}" type="sibTrans" cxnId="{DA023132-FC54-464A-8148-35DC4046F690}">
      <dgm:prSet/>
      <dgm:spPr/>
      <dgm:t>
        <a:bodyPr/>
        <a:lstStyle/>
        <a:p>
          <a:endParaRPr lang="en-US"/>
        </a:p>
      </dgm:t>
    </dgm:pt>
    <dgm:pt modelId="{121F7BD4-FB5F-4D7D-A153-F46B0BD67DD1}">
      <dgm:prSet phldrT="[Text]" custT="1"/>
      <dgm:spPr/>
      <dgm:t>
        <a:bodyPr/>
        <a:lstStyle/>
        <a:p>
          <a:r>
            <a:rPr lang="en-US" sz="800"/>
            <a:t>Enterprise</a:t>
          </a:r>
        </a:p>
      </dgm:t>
    </dgm:pt>
    <dgm:pt modelId="{2D3CCFFF-2777-4018-AE84-4CEEA773AFB9}" type="parTrans" cxnId="{4EC50444-2670-4434-B412-39AE8F5B93E7}">
      <dgm:prSet/>
      <dgm:spPr/>
      <dgm:t>
        <a:bodyPr/>
        <a:lstStyle/>
        <a:p>
          <a:endParaRPr lang="en-US"/>
        </a:p>
      </dgm:t>
    </dgm:pt>
    <dgm:pt modelId="{F6EDA648-1D3B-463A-B8D6-B5183710819D}" type="sibTrans" cxnId="{4EC50444-2670-4434-B412-39AE8F5B93E7}">
      <dgm:prSet/>
      <dgm:spPr/>
      <dgm:t>
        <a:bodyPr/>
        <a:lstStyle/>
        <a:p>
          <a:endParaRPr lang="en-US"/>
        </a:p>
      </dgm:t>
    </dgm:pt>
    <dgm:pt modelId="{7CC22889-AC8B-4852-8CF4-AC44BDF26738}">
      <dgm:prSet phldrT="[Text]" custT="1"/>
      <dgm:spPr/>
      <dgm:t>
        <a:bodyPr/>
        <a:lstStyle/>
        <a:p>
          <a:r>
            <a:rPr lang="en-US" sz="800"/>
            <a:t>Program</a:t>
          </a:r>
        </a:p>
      </dgm:t>
    </dgm:pt>
    <dgm:pt modelId="{AA8C0D6A-C7E6-4213-8B4B-8CCF01DB88E0}" type="parTrans" cxnId="{E4915108-4B93-455A-8282-AE242DF54665}">
      <dgm:prSet/>
      <dgm:spPr/>
      <dgm:t>
        <a:bodyPr/>
        <a:lstStyle/>
        <a:p>
          <a:endParaRPr lang="en-US"/>
        </a:p>
      </dgm:t>
    </dgm:pt>
    <dgm:pt modelId="{36AD68C4-FD23-4CB1-B51D-2DD54DC57CD5}" type="sibTrans" cxnId="{E4915108-4B93-455A-8282-AE242DF54665}">
      <dgm:prSet/>
      <dgm:spPr/>
      <dgm:t>
        <a:bodyPr/>
        <a:lstStyle/>
        <a:p>
          <a:endParaRPr lang="en-US"/>
        </a:p>
      </dgm:t>
    </dgm:pt>
    <dgm:pt modelId="{C635FF2E-421C-4FCE-862F-B24DEB72125D}">
      <dgm:prSet phldrT="[Text]"/>
      <dgm:spPr/>
      <dgm:t>
        <a:bodyPr/>
        <a:lstStyle/>
        <a:p>
          <a:r>
            <a:rPr lang="en-US"/>
            <a:t>Empower</a:t>
          </a:r>
        </a:p>
      </dgm:t>
    </dgm:pt>
    <dgm:pt modelId="{4A77AFC9-805A-41AE-B5BE-4869CCE7B910}" type="parTrans" cxnId="{69242DAB-F065-492D-BD57-1EA7384D20C7}">
      <dgm:prSet/>
      <dgm:spPr/>
      <dgm:t>
        <a:bodyPr/>
        <a:lstStyle/>
        <a:p>
          <a:endParaRPr lang="en-US"/>
        </a:p>
      </dgm:t>
    </dgm:pt>
    <dgm:pt modelId="{2EA40E2E-B7C7-4A17-B931-60DB5B24B9E9}" type="sibTrans" cxnId="{69242DAB-F065-492D-BD57-1EA7384D20C7}">
      <dgm:prSet/>
      <dgm:spPr/>
      <dgm:t>
        <a:bodyPr/>
        <a:lstStyle/>
        <a:p>
          <a:endParaRPr lang="en-US"/>
        </a:p>
      </dgm:t>
    </dgm:pt>
    <dgm:pt modelId="{8544A54A-B5D3-414D-871B-C240E733C32C}">
      <dgm:prSet phldrT="[Text]" custT="1"/>
      <dgm:spPr/>
      <dgm:t>
        <a:bodyPr anchor="t"/>
        <a:lstStyle/>
        <a:p>
          <a:pPr algn="l"/>
          <a:r>
            <a:rPr lang="en-US" sz="800"/>
            <a:t>Products</a:t>
          </a:r>
        </a:p>
      </dgm:t>
    </dgm:pt>
    <dgm:pt modelId="{A53C622B-4484-4D19-8D8C-A945B6FC3B2D}" type="parTrans" cxnId="{8141A7B2-BDFD-4FBE-B375-428E10CBFAD7}">
      <dgm:prSet/>
      <dgm:spPr/>
      <dgm:t>
        <a:bodyPr/>
        <a:lstStyle/>
        <a:p>
          <a:endParaRPr lang="en-US"/>
        </a:p>
      </dgm:t>
    </dgm:pt>
    <dgm:pt modelId="{F0F0C7D6-5B33-45DB-A7A1-599059441D61}" type="sibTrans" cxnId="{8141A7B2-BDFD-4FBE-B375-428E10CBFAD7}">
      <dgm:prSet/>
      <dgm:spPr/>
      <dgm:t>
        <a:bodyPr/>
        <a:lstStyle/>
        <a:p>
          <a:endParaRPr lang="en-US"/>
        </a:p>
      </dgm:t>
    </dgm:pt>
    <dgm:pt modelId="{CFC99DFB-453F-4A9B-9755-AEC3ED0B03C1}">
      <dgm:prSet phldrT="[Text]" custT="1"/>
      <dgm:spPr/>
      <dgm:t>
        <a:bodyPr anchor="t"/>
        <a:lstStyle/>
        <a:p>
          <a:pPr algn="l"/>
          <a:r>
            <a:rPr lang="en-US" sz="800"/>
            <a:t>Teams</a:t>
          </a:r>
        </a:p>
      </dgm:t>
    </dgm:pt>
    <dgm:pt modelId="{1DE4ACA2-6B21-440F-9530-CA79DC6E6EF9}" type="parTrans" cxnId="{150B6AEE-21B0-4350-BD12-B06AAE4AE603}">
      <dgm:prSet/>
      <dgm:spPr/>
      <dgm:t>
        <a:bodyPr/>
        <a:lstStyle/>
        <a:p>
          <a:endParaRPr lang="en-US"/>
        </a:p>
      </dgm:t>
    </dgm:pt>
    <dgm:pt modelId="{0232A41B-4AAA-4E0A-8985-799CC8943D34}" type="sibTrans" cxnId="{150B6AEE-21B0-4350-BD12-B06AAE4AE603}">
      <dgm:prSet/>
      <dgm:spPr/>
      <dgm:t>
        <a:bodyPr/>
        <a:lstStyle/>
        <a:p>
          <a:endParaRPr lang="en-US"/>
        </a:p>
      </dgm:t>
    </dgm:pt>
    <dgm:pt modelId="{49CACE8B-F91A-45C6-84CF-4C8A196715EC}">
      <dgm:prSet phldrT="[Text]"/>
      <dgm:spPr/>
      <dgm:t>
        <a:bodyPr/>
        <a:lstStyle/>
        <a:p>
          <a:r>
            <a:rPr lang="en-US"/>
            <a:t>Trust</a:t>
          </a:r>
        </a:p>
      </dgm:t>
    </dgm:pt>
    <dgm:pt modelId="{39423A6D-22F8-4A99-8610-10C877434174}" type="parTrans" cxnId="{344ACE6D-1526-456D-8FE9-B6B3A8EC9762}">
      <dgm:prSet/>
      <dgm:spPr/>
      <dgm:t>
        <a:bodyPr/>
        <a:lstStyle/>
        <a:p>
          <a:endParaRPr lang="en-US"/>
        </a:p>
      </dgm:t>
    </dgm:pt>
    <dgm:pt modelId="{E4907A08-8D75-4128-94B7-D1CEBC2638E0}" type="sibTrans" cxnId="{344ACE6D-1526-456D-8FE9-B6B3A8EC9762}">
      <dgm:prSet/>
      <dgm:spPr/>
      <dgm:t>
        <a:bodyPr/>
        <a:lstStyle/>
        <a:p>
          <a:endParaRPr lang="en-US"/>
        </a:p>
      </dgm:t>
    </dgm:pt>
    <dgm:pt modelId="{CB4B87EA-9B91-441A-B1E4-0FC39FC63EDC}">
      <dgm:prSet phldrT="[Text]" custT="1"/>
      <dgm:spPr/>
      <dgm:t>
        <a:bodyPr/>
        <a:lstStyle/>
        <a:p>
          <a:pPr algn="l"/>
          <a:r>
            <a:rPr lang="en-US" sz="800"/>
            <a:t>Executives/Business</a:t>
          </a:r>
        </a:p>
      </dgm:t>
    </dgm:pt>
    <dgm:pt modelId="{06D03FC4-0085-491A-B412-EF605BFECB40}" type="parTrans" cxnId="{4C6BAB08-6477-4C77-9CD3-7E5645078CAD}">
      <dgm:prSet/>
      <dgm:spPr/>
      <dgm:t>
        <a:bodyPr/>
        <a:lstStyle/>
        <a:p>
          <a:endParaRPr lang="en-US"/>
        </a:p>
      </dgm:t>
    </dgm:pt>
    <dgm:pt modelId="{7FA12F3A-C7AD-4484-963B-DE19BDF9C439}" type="sibTrans" cxnId="{4C6BAB08-6477-4C77-9CD3-7E5645078CAD}">
      <dgm:prSet/>
      <dgm:spPr/>
      <dgm:t>
        <a:bodyPr/>
        <a:lstStyle/>
        <a:p>
          <a:endParaRPr lang="en-US"/>
        </a:p>
      </dgm:t>
    </dgm:pt>
    <dgm:pt modelId="{343A1ADC-27C1-46B4-B36A-3730CF9DB10C}">
      <dgm:prSet phldrT="[Text]" custT="1"/>
      <dgm:spPr/>
      <dgm:t>
        <a:bodyPr/>
        <a:lstStyle/>
        <a:p>
          <a:pPr algn="l"/>
          <a:r>
            <a:rPr lang="en-US" sz="800"/>
            <a:t>Teams</a:t>
          </a:r>
        </a:p>
      </dgm:t>
    </dgm:pt>
    <dgm:pt modelId="{3F07671B-04C7-4F70-A186-9A12D207C6DD}" type="parTrans" cxnId="{7B7CA1DD-78F9-4F46-A2DD-AF778285946F}">
      <dgm:prSet/>
      <dgm:spPr/>
      <dgm:t>
        <a:bodyPr/>
        <a:lstStyle/>
        <a:p>
          <a:endParaRPr lang="en-US"/>
        </a:p>
      </dgm:t>
    </dgm:pt>
    <dgm:pt modelId="{25CF6EA7-3BC9-4E0B-ABAC-B73EFBDC0B1C}" type="sibTrans" cxnId="{7B7CA1DD-78F9-4F46-A2DD-AF778285946F}">
      <dgm:prSet/>
      <dgm:spPr/>
      <dgm:t>
        <a:bodyPr/>
        <a:lstStyle/>
        <a:p>
          <a:endParaRPr lang="en-US"/>
        </a:p>
      </dgm:t>
    </dgm:pt>
    <dgm:pt modelId="{58EDCFC0-6110-494D-BF59-38853CF229BE}">
      <dgm:prSet phldrT="[Text]" custT="1"/>
      <dgm:spPr/>
      <dgm:t>
        <a:bodyPr/>
        <a:lstStyle/>
        <a:p>
          <a:r>
            <a:rPr lang="en-US" sz="800"/>
            <a:t>Project</a:t>
          </a:r>
        </a:p>
      </dgm:t>
    </dgm:pt>
    <dgm:pt modelId="{22CCF31A-197E-45E8-8529-260F5EA8B459}" type="parTrans" cxnId="{78C91DA5-ED9B-4A74-9EE1-835D78E883CD}">
      <dgm:prSet/>
      <dgm:spPr/>
      <dgm:t>
        <a:bodyPr/>
        <a:lstStyle/>
        <a:p>
          <a:endParaRPr lang="en-US"/>
        </a:p>
      </dgm:t>
    </dgm:pt>
    <dgm:pt modelId="{4E6E1BAA-1CE7-49CB-89F7-C78D98A5DE66}" type="sibTrans" cxnId="{78C91DA5-ED9B-4A74-9EE1-835D78E883CD}">
      <dgm:prSet/>
      <dgm:spPr/>
      <dgm:t>
        <a:bodyPr/>
        <a:lstStyle/>
        <a:p>
          <a:endParaRPr lang="en-US"/>
        </a:p>
      </dgm:t>
    </dgm:pt>
    <dgm:pt modelId="{28E4901A-9953-4ECD-B755-923D825900B0}" type="pres">
      <dgm:prSet presAssocID="{517F479A-05B2-4C77-8130-4B65A27CB653}" presName="Name0" presStyleCnt="0">
        <dgm:presLayoutVars>
          <dgm:dir/>
          <dgm:animLvl val="lvl"/>
          <dgm:resizeHandles val="exact"/>
        </dgm:presLayoutVars>
      </dgm:prSet>
      <dgm:spPr/>
    </dgm:pt>
    <dgm:pt modelId="{1416323A-7815-49BE-8765-51C09B83B35F}" type="pres">
      <dgm:prSet presAssocID="{517F479A-05B2-4C77-8130-4B65A27CB653}" presName="tSp" presStyleCnt="0"/>
      <dgm:spPr/>
    </dgm:pt>
    <dgm:pt modelId="{2799FED0-19B4-4FDC-9216-0F54C031998E}" type="pres">
      <dgm:prSet presAssocID="{517F479A-05B2-4C77-8130-4B65A27CB653}" presName="bSp" presStyleCnt="0"/>
      <dgm:spPr/>
    </dgm:pt>
    <dgm:pt modelId="{8AEF84BB-F196-4DF9-B069-969540430079}" type="pres">
      <dgm:prSet presAssocID="{517F479A-05B2-4C77-8130-4B65A27CB653}" presName="process" presStyleCnt="0"/>
      <dgm:spPr/>
    </dgm:pt>
    <dgm:pt modelId="{2B849A8B-3E82-4A60-8F73-F08111D66E48}" type="pres">
      <dgm:prSet presAssocID="{3A2909FB-F736-4439-8498-CEE743A02A68}" presName="composite1" presStyleCnt="0"/>
      <dgm:spPr/>
    </dgm:pt>
    <dgm:pt modelId="{C6158241-0415-4885-B915-7B1431DB96B0}" type="pres">
      <dgm:prSet presAssocID="{3A2909FB-F736-4439-8498-CEE743A02A68}" presName="dummyNode1" presStyleLbl="node1" presStyleIdx="0" presStyleCnt="3"/>
      <dgm:spPr/>
    </dgm:pt>
    <dgm:pt modelId="{2628296E-7B25-4C41-B8AD-25A7F187C797}" type="pres">
      <dgm:prSet presAssocID="{3A2909FB-F736-4439-8498-CEE743A02A68}" presName="childNode1" presStyleLbl="bgAcc1" presStyleIdx="0" presStyleCnt="3" custScaleY="90971">
        <dgm:presLayoutVars>
          <dgm:bulletEnabled val="1"/>
        </dgm:presLayoutVars>
      </dgm:prSet>
      <dgm:spPr/>
    </dgm:pt>
    <dgm:pt modelId="{C1354D22-72A7-4CCB-A7A4-ABAD04E29E4C}" type="pres">
      <dgm:prSet presAssocID="{3A2909FB-F736-4439-8498-CEE743A02A68}" presName="childNode1tx" presStyleLbl="bgAcc1" presStyleIdx="0" presStyleCnt="3">
        <dgm:presLayoutVars>
          <dgm:bulletEnabled val="1"/>
        </dgm:presLayoutVars>
      </dgm:prSet>
      <dgm:spPr/>
    </dgm:pt>
    <dgm:pt modelId="{9B56BDC5-CAED-4A4A-A671-A1B4EF68336F}" type="pres">
      <dgm:prSet presAssocID="{3A2909FB-F736-4439-8498-CEE743A02A68}" presName="parentNode1" presStyleLbl="node1" presStyleIdx="0" presStyleCnt="3">
        <dgm:presLayoutVars>
          <dgm:chMax val="1"/>
          <dgm:bulletEnabled val="1"/>
        </dgm:presLayoutVars>
      </dgm:prSet>
      <dgm:spPr/>
    </dgm:pt>
    <dgm:pt modelId="{D48470EE-7888-458C-B4AE-4D479ED065D3}" type="pres">
      <dgm:prSet presAssocID="{3A2909FB-F736-4439-8498-CEE743A02A68}" presName="connSite1" presStyleCnt="0"/>
      <dgm:spPr/>
    </dgm:pt>
    <dgm:pt modelId="{E81D1ECD-DF2F-464F-A68A-12FB83B819FA}" type="pres">
      <dgm:prSet presAssocID="{30387C0A-6A7C-4120-AF16-5A0E75F320F8}" presName="Name9" presStyleLbl="sibTrans2D1" presStyleIdx="0" presStyleCnt="2"/>
      <dgm:spPr/>
    </dgm:pt>
    <dgm:pt modelId="{36D9B0A4-2013-4590-9F2A-6E3F08FEE066}" type="pres">
      <dgm:prSet presAssocID="{C635FF2E-421C-4FCE-862F-B24DEB72125D}" presName="composite2" presStyleCnt="0"/>
      <dgm:spPr/>
    </dgm:pt>
    <dgm:pt modelId="{AB64A017-ADF9-4189-99EE-CC5B80EDA170}" type="pres">
      <dgm:prSet presAssocID="{C635FF2E-421C-4FCE-862F-B24DEB72125D}" presName="dummyNode2" presStyleLbl="node1" presStyleIdx="0" presStyleCnt="3"/>
      <dgm:spPr/>
    </dgm:pt>
    <dgm:pt modelId="{5C6A723A-C0BC-4A62-8363-E76D226ADB96}" type="pres">
      <dgm:prSet presAssocID="{C635FF2E-421C-4FCE-862F-B24DEB72125D}" presName="childNode2" presStyleLbl="bgAcc1" presStyleIdx="1" presStyleCnt="3" custScaleY="84016">
        <dgm:presLayoutVars>
          <dgm:bulletEnabled val="1"/>
        </dgm:presLayoutVars>
      </dgm:prSet>
      <dgm:spPr/>
    </dgm:pt>
    <dgm:pt modelId="{96DF6253-4502-49C6-9185-B4B817163CDD}" type="pres">
      <dgm:prSet presAssocID="{C635FF2E-421C-4FCE-862F-B24DEB72125D}" presName="childNode2tx" presStyleLbl="bgAcc1" presStyleIdx="1" presStyleCnt="3">
        <dgm:presLayoutVars>
          <dgm:bulletEnabled val="1"/>
        </dgm:presLayoutVars>
      </dgm:prSet>
      <dgm:spPr/>
    </dgm:pt>
    <dgm:pt modelId="{8E0DFFA1-708C-4CC3-8236-9233B96D7751}" type="pres">
      <dgm:prSet presAssocID="{C635FF2E-421C-4FCE-862F-B24DEB72125D}" presName="parentNode2" presStyleLbl="node1" presStyleIdx="1" presStyleCnt="3" custLinFactNeighborY="-2415">
        <dgm:presLayoutVars>
          <dgm:chMax val="0"/>
          <dgm:bulletEnabled val="1"/>
        </dgm:presLayoutVars>
      </dgm:prSet>
      <dgm:spPr/>
    </dgm:pt>
    <dgm:pt modelId="{54D8A52A-7DA0-4800-AA3B-FDC4C03E423D}" type="pres">
      <dgm:prSet presAssocID="{C635FF2E-421C-4FCE-862F-B24DEB72125D}" presName="connSite2" presStyleCnt="0"/>
      <dgm:spPr/>
    </dgm:pt>
    <dgm:pt modelId="{9E75FEFB-1EEA-43FE-9440-1C011BF3C185}" type="pres">
      <dgm:prSet presAssocID="{2EA40E2E-B7C7-4A17-B931-60DB5B24B9E9}" presName="Name18" presStyleLbl="sibTrans2D1" presStyleIdx="1" presStyleCnt="2"/>
      <dgm:spPr/>
    </dgm:pt>
    <dgm:pt modelId="{BB6A0CDD-C46C-4046-A8CC-740ADFB79EC3}" type="pres">
      <dgm:prSet presAssocID="{49CACE8B-F91A-45C6-84CF-4C8A196715EC}" presName="composite1" presStyleCnt="0"/>
      <dgm:spPr/>
    </dgm:pt>
    <dgm:pt modelId="{EAFBF1A5-A275-4A89-B6D6-40639DBB925E}" type="pres">
      <dgm:prSet presAssocID="{49CACE8B-F91A-45C6-84CF-4C8A196715EC}" presName="dummyNode1" presStyleLbl="node1" presStyleIdx="1" presStyleCnt="3"/>
      <dgm:spPr/>
    </dgm:pt>
    <dgm:pt modelId="{C0F2F03B-91A2-4985-970C-769EAC6EFAE4}" type="pres">
      <dgm:prSet presAssocID="{49CACE8B-F91A-45C6-84CF-4C8A196715EC}" presName="childNode1" presStyleLbl="bgAcc1" presStyleIdx="2" presStyleCnt="3" custScaleY="77305">
        <dgm:presLayoutVars>
          <dgm:bulletEnabled val="1"/>
        </dgm:presLayoutVars>
      </dgm:prSet>
      <dgm:spPr/>
    </dgm:pt>
    <dgm:pt modelId="{BB69B135-2E91-4A80-B531-8008054269D6}" type="pres">
      <dgm:prSet presAssocID="{49CACE8B-F91A-45C6-84CF-4C8A196715EC}" presName="childNode1tx" presStyleLbl="bgAcc1" presStyleIdx="2" presStyleCnt="3">
        <dgm:presLayoutVars>
          <dgm:bulletEnabled val="1"/>
        </dgm:presLayoutVars>
      </dgm:prSet>
      <dgm:spPr/>
    </dgm:pt>
    <dgm:pt modelId="{5FC5969B-B5FE-4E6B-A0FE-DD6C1AC8FC79}" type="pres">
      <dgm:prSet presAssocID="{49CACE8B-F91A-45C6-84CF-4C8A196715EC}" presName="parentNode1" presStyleLbl="node1" presStyleIdx="2" presStyleCnt="3">
        <dgm:presLayoutVars>
          <dgm:chMax val="1"/>
          <dgm:bulletEnabled val="1"/>
        </dgm:presLayoutVars>
      </dgm:prSet>
      <dgm:spPr/>
    </dgm:pt>
    <dgm:pt modelId="{4364D2E3-66C6-4D8D-8727-541FD525145F}" type="pres">
      <dgm:prSet presAssocID="{49CACE8B-F91A-45C6-84CF-4C8A196715EC}" presName="connSite1" presStyleCnt="0"/>
      <dgm:spPr/>
    </dgm:pt>
  </dgm:ptLst>
  <dgm:cxnLst>
    <dgm:cxn modelId="{3A4B6D02-8157-403F-A7D1-F854ABFE6EA4}" type="presOf" srcId="{30387C0A-6A7C-4120-AF16-5A0E75F320F8}" destId="{E81D1ECD-DF2F-464F-A68A-12FB83B819FA}" srcOrd="0" destOrd="0" presId="urn:microsoft.com/office/officeart/2005/8/layout/hProcess4"/>
    <dgm:cxn modelId="{E4915108-4B93-455A-8282-AE242DF54665}" srcId="{3A2909FB-F736-4439-8498-CEE743A02A68}" destId="{7CC22889-AC8B-4852-8CF4-AC44BDF26738}" srcOrd="1" destOrd="0" parTransId="{AA8C0D6A-C7E6-4213-8B4B-8CCF01DB88E0}" sibTransId="{36AD68C4-FD23-4CB1-B51D-2DD54DC57CD5}"/>
    <dgm:cxn modelId="{4C6BAB08-6477-4C77-9CD3-7E5645078CAD}" srcId="{49CACE8B-F91A-45C6-84CF-4C8A196715EC}" destId="{CB4B87EA-9B91-441A-B1E4-0FC39FC63EDC}" srcOrd="0" destOrd="0" parTransId="{06D03FC4-0085-491A-B412-EF605BFECB40}" sibTransId="{7FA12F3A-C7AD-4484-963B-DE19BDF9C439}"/>
    <dgm:cxn modelId="{DD9C3024-2C20-42BC-853E-F6582C39CA69}" type="presOf" srcId="{2EA40E2E-B7C7-4A17-B931-60DB5B24B9E9}" destId="{9E75FEFB-1EEA-43FE-9440-1C011BF3C185}" srcOrd="0" destOrd="0" presId="urn:microsoft.com/office/officeart/2005/8/layout/hProcess4"/>
    <dgm:cxn modelId="{B06E2A28-30B6-45AD-B3E0-460577C74EC2}" type="presOf" srcId="{CFC99DFB-453F-4A9B-9755-AEC3ED0B03C1}" destId="{96DF6253-4502-49C6-9185-B4B817163CDD}" srcOrd="1" destOrd="1" presId="urn:microsoft.com/office/officeart/2005/8/layout/hProcess4"/>
    <dgm:cxn modelId="{AD852E28-2003-4ED3-8FBA-7B7D48497FD6}" type="presOf" srcId="{7CC22889-AC8B-4852-8CF4-AC44BDF26738}" destId="{2628296E-7B25-4C41-B8AD-25A7F187C797}" srcOrd="0" destOrd="1" presId="urn:microsoft.com/office/officeart/2005/8/layout/hProcess4"/>
    <dgm:cxn modelId="{A008E628-FD5A-417F-A18E-E425753ADBAA}" type="presOf" srcId="{121F7BD4-FB5F-4D7D-A153-F46B0BD67DD1}" destId="{C1354D22-72A7-4CCB-A7A4-ABAD04E29E4C}" srcOrd="1" destOrd="0" presId="urn:microsoft.com/office/officeart/2005/8/layout/hProcess4"/>
    <dgm:cxn modelId="{DA023132-FC54-464A-8148-35DC4046F690}" srcId="{517F479A-05B2-4C77-8130-4B65A27CB653}" destId="{3A2909FB-F736-4439-8498-CEE743A02A68}" srcOrd="0" destOrd="0" parTransId="{3AC6CA92-B584-4277-9AD5-1A381E7AA6CA}" sibTransId="{30387C0A-6A7C-4120-AF16-5A0E75F320F8}"/>
    <dgm:cxn modelId="{BE171B33-08B4-446C-84EC-34CD19CF7DED}" type="presOf" srcId="{CB4B87EA-9B91-441A-B1E4-0FC39FC63EDC}" destId="{BB69B135-2E91-4A80-B531-8008054269D6}" srcOrd="1" destOrd="0" presId="urn:microsoft.com/office/officeart/2005/8/layout/hProcess4"/>
    <dgm:cxn modelId="{B85F4A3B-4057-4545-A0AF-C6295616F6C8}" type="presOf" srcId="{343A1ADC-27C1-46B4-B36A-3730CF9DB10C}" destId="{BB69B135-2E91-4A80-B531-8008054269D6}" srcOrd="1" destOrd="1" presId="urn:microsoft.com/office/officeart/2005/8/layout/hProcess4"/>
    <dgm:cxn modelId="{4EC50444-2670-4434-B412-39AE8F5B93E7}" srcId="{3A2909FB-F736-4439-8498-CEE743A02A68}" destId="{121F7BD4-FB5F-4D7D-A153-F46B0BD67DD1}" srcOrd="0" destOrd="0" parTransId="{2D3CCFFF-2777-4018-AE84-4CEEA773AFB9}" sibTransId="{F6EDA648-1D3B-463A-B8D6-B5183710819D}"/>
    <dgm:cxn modelId="{D9520347-617A-46CE-AE1E-3AA4DB9972EE}" type="presOf" srcId="{3A2909FB-F736-4439-8498-CEE743A02A68}" destId="{9B56BDC5-CAED-4A4A-A671-A1B4EF68336F}" srcOrd="0" destOrd="0" presId="urn:microsoft.com/office/officeart/2005/8/layout/hProcess4"/>
    <dgm:cxn modelId="{344ACE6D-1526-456D-8FE9-B6B3A8EC9762}" srcId="{517F479A-05B2-4C77-8130-4B65A27CB653}" destId="{49CACE8B-F91A-45C6-84CF-4C8A196715EC}" srcOrd="2" destOrd="0" parTransId="{39423A6D-22F8-4A99-8610-10C877434174}" sibTransId="{E4907A08-8D75-4128-94B7-D1CEBC2638E0}"/>
    <dgm:cxn modelId="{6F4AEB4E-60F5-4CD7-A628-57416A71E00F}" type="presOf" srcId="{121F7BD4-FB5F-4D7D-A153-F46B0BD67DD1}" destId="{2628296E-7B25-4C41-B8AD-25A7F187C797}" srcOrd="0" destOrd="0" presId="urn:microsoft.com/office/officeart/2005/8/layout/hProcess4"/>
    <dgm:cxn modelId="{D81A0F6F-7DFA-4893-9322-3A9B3F33533F}" type="presOf" srcId="{8544A54A-B5D3-414D-871B-C240E733C32C}" destId="{96DF6253-4502-49C6-9185-B4B817163CDD}" srcOrd="1" destOrd="0" presId="urn:microsoft.com/office/officeart/2005/8/layout/hProcess4"/>
    <dgm:cxn modelId="{28626B53-95BA-4F35-8AAC-29B1E0BC2AD2}" type="presOf" srcId="{7CC22889-AC8B-4852-8CF4-AC44BDF26738}" destId="{C1354D22-72A7-4CCB-A7A4-ABAD04E29E4C}" srcOrd="1" destOrd="1" presId="urn:microsoft.com/office/officeart/2005/8/layout/hProcess4"/>
    <dgm:cxn modelId="{C459D958-8E62-4B00-949C-50318BA51438}" type="presOf" srcId="{C635FF2E-421C-4FCE-862F-B24DEB72125D}" destId="{8E0DFFA1-708C-4CC3-8236-9233B96D7751}" srcOrd="0" destOrd="0" presId="urn:microsoft.com/office/officeart/2005/8/layout/hProcess4"/>
    <dgm:cxn modelId="{564D925A-805B-4C84-8474-5BDF89694CD1}" type="presOf" srcId="{58EDCFC0-6110-494D-BF59-38853CF229BE}" destId="{C1354D22-72A7-4CCB-A7A4-ABAD04E29E4C}" srcOrd="1" destOrd="2" presId="urn:microsoft.com/office/officeart/2005/8/layout/hProcess4"/>
    <dgm:cxn modelId="{29D2967D-D90F-4603-B295-10D652662212}" type="presOf" srcId="{8544A54A-B5D3-414D-871B-C240E733C32C}" destId="{5C6A723A-C0BC-4A62-8363-E76D226ADB96}" srcOrd="0" destOrd="0" presId="urn:microsoft.com/office/officeart/2005/8/layout/hProcess4"/>
    <dgm:cxn modelId="{49AEE27E-6DA8-4660-AF82-89DC5976BE96}" type="presOf" srcId="{49CACE8B-F91A-45C6-84CF-4C8A196715EC}" destId="{5FC5969B-B5FE-4E6B-A0FE-DD6C1AC8FC79}" srcOrd="0" destOrd="0" presId="urn:microsoft.com/office/officeart/2005/8/layout/hProcess4"/>
    <dgm:cxn modelId="{1B409A90-06D1-432C-9685-C6EB9BD8F973}" type="presOf" srcId="{517F479A-05B2-4C77-8130-4B65A27CB653}" destId="{28E4901A-9953-4ECD-B755-923D825900B0}" srcOrd="0" destOrd="0" presId="urn:microsoft.com/office/officeart/2005/8/layout/hProcess4"/>
    <dgm:cxn modelId="{78C91DA5-ED9B-4A74-9EE1-835D78E883CD}" srcId="{3A2909FB-F736-4439-8498-CEE743A02A68}" destId="{58EDCFC0-6110-494D-BF59-38853CF229BE}" srcOrd="2" destOrd="0" parTransId="{22CCF31A-197E-45E8-8529-260F5EA8B459}" sibTransId="{4E6E1BAA-1CE7-49CB-89F7-C78D98A5DE66}"/>
    <dgm:cxn modelId="{69242DAB-F065-492D-BD57-1EA7384D20C7}" srcId="{517F479A-05B2-4C77-8130-4B65A27CB653}" destId="{C635FF2E-421C-4FCE-862F-B24DEB72125D}" srcOrd="1" destOrd="0" parTransId="{4A77AFC9-805A-41AE-B5BE-4869CCE7B910}" sibTransId="{2EA40E2E-B7C7-4A17-B931-60DB5B24B9E9}"/>
    <dgm:cxn modelId="{612998B2-75DB-49D8-91C1-0371815F689C}" type="presOf" srcId="{CB4B87EA-9B91-441A-B1E4-0FC39FC63EDC}" destId="{C0F2F03B-91A2-4985-970C-769EAC6EFAE4}" srcOrd="0" destOrd="0" presId="urn:microsoft.com/office/officeart/2005/8/layout/hProcess4"/>
    <dgm:cxn modelId="{8141A7B2-BDFD-4FBE-B375-428E10CBFAD7}" srcId="{C635FF2E-421C-4FCE-862F-B24DEB72125D}" destId="{8544A54A-B5D3-414D-871B-C240E733C32C}" srcOrd="0" destOrd="0" parTransId="{A53C622B-4484-4D19-8D8C-A945B6FC3B2D}" sibTransId="{F0F0C7D6-5B33-45DB-A7A1-599059441D61}"/>
    <dgm:cxn modelId="{AAEF5EDC-BD8A-4BE5-A8E6-F2B1FE6D7B8E}" type="presOf" srcId="{58EDCFC0-6110-494D-BF59-38853CF229BE}" destId="{2628296E-7B25-4C41-B8AD-25A7F187C797}" srcOrd="0" destOrd="2" presId="urn:microsoft.com/office/officeart/2005/8/layout/hProcess4"/>
    <dgm:cxn modelId="{7B7CA1DD-78F9-4F46-A2DD-AF778285946F}" srcId="{49CACE8B-F91A-45C6-84CF-4C8A196715EC}" destId="{343A1ADC-27C1-46B4-B36A-3730CF9DB10C}" srcOrd="1" destOrd="0" parTransId="{3F07671B-04C7-4F70-A186-9A12D207C6DD}" sibTransId="{25CF6EA7-3BC9-4E0B-ABAC-B73EFBDC0B1C}"/>
    <dgm:cxn modelId="{4DAF45E1-47D3-4027-AEC9-CE5C59E9844D}" type="presOf" srcId="{CFC99DFB-453F-4A9B-9755-AEC3ED0B03C1}" destId="{5C6A723A-C0BC-4A62-8363-E76D226ADB96}" srcOrd="0" destOrd="1" presId="urn:microsoft.com/office/officeart/2005/8/layout/hProcess4"/>
    <dgm:cxn modelId="{150B6AEE-21B0-4350-BD12-B06AAE4AE603}" srcId="{C635FF2E-421C-4FCE-862F-B24DEB72125D}" destId="{CFC99DFB-453F-4A9B-9755-AEC3ED0B03C1}" srcOrd="1" destOrd="0" parTransId="{1DE4ACA2-6B21-440F-9530-CA79DC6E6EF9}" sibTransId="{0232A41B-4AAA-4E0A-8985-799CC8943D34}"/>
    <dgm:cxn modelId="{467582F7-8A77-4E15-82B8-A88A312C1EB5}" type="presOf" srcId="{343A1ADC-27C1-46B4-B36A-3730CF9DB10C}" destId="{C0F2F03B-91A2-4985-970C-769EAC6EFAE4}" srcOrd="0" destOrd="1" presId="urn:microsoft.com/office/officeart/2005/8/layout/hProcess4"/>
    <dgm:cxn modelId="{B51267B3-6D97-43EB-B78D-E997BF36457E}" type="presParOf" srcId="{28E4901A-9953-4ECD-B755-923D825900B0}" destId="{1416323A-7815-49BE-8765-51C09B83B35F}" srcOrd="0" destOrd="0" presId="urn:microsoft.com/office/officeart/2005/8/layout/hProcess4"/>
    <dgm:cxn modelId="{1303C561-94D2-4FE6-91AA-BC9E14146AD9}" type="presParOf" srcId="{28E4901A-9953-4ECD-B755-923D825900B0}" destId="{2799FED0-19B4-4FDC-9216-0F54C031998E}" srcOrd="1" destOrd="0" presId="urn:microsoft.com/office/officeart/2005/8/layout/hProcess4"/>
    <dgm:cxn modelId="{DED2225F-7FF8-4C40-BCB9-B4F79F385AE0}" type="presParOf" srcId="{28E4901A-9953-4ECD-B755-923D825900B0}" destId="{8AEF84BB-F196-4DF9-B069-969540430079}" srcOrd="2" destOrd="0" presId="urn:microsoft.com/office/officeart/2005/8/layout/hProcess4"/>
    <dgm:cxn modelId="{65386F24-0FB5-4F15-A737-F47CE1E92031}" type="presParOf" srcId="{8AEF84BB-F196-4DF9-B069-969540430079}" destId="{2B849A8B-3E82-4A60-8F73-F08111D66E48}" srcOrd="0" destOrd="0" presId="urn:microsoft.com/office/officeart/2005/8/layout/hProcess4"/>
    <dgm:cxn modelId="{7F680E15-55EF-4520-9C97-2262B02F5959}" type="presParOf" srcId="{2B849A8B-3E82-4A60-8F73-F08111D66E48}" destId="{C6158241-0415-4885-B915-7B1431DB96B0}" srcOrd="0" destOrd="0" presId="urn:microsoft.com/office/officeart/2005/8/layout/hProcess4"/>
    <dgm:cxn modelId="{4A655084-1985-4F9E-B28E-1B39498FC994}" type="presParOf" srcId="{2B849A8B-3E82-4A60-8F73-F08111D66E48}" destId="{2628296E-7B25-4C41-B8AD-25A7F187C797}" srcOrd="1" destOrd="0" presId="urn:microsoft.com/office/officeart/2005/8/layout/hProcess4"/>
    <dgm:cxn modelId="{7D82C5C9-599A-436B-99C7-34A06F1F3AB2}" type="presParOf" srcId="{2B849A8B-3E82-4A60-8F73-F08111D66E48}" destId="{C1354D22-72A7-4CCB-A7A4-ABAD04E29E4C}" srcOrd="2" destOrd="0" presId="urn:microsoft.com/office/officeart/2005/8/layout/hProcess4"/>
    <dgm:cxn modelId="{47CDC386-1D58-4507-9AA6-6183A278D27F}" type="presParOf" srcId="{2B849A8B-3E82-4A60-8F73-F08111D66E48}" destId="{9B56BDC5-CAED-4A4A-A671-A1B4EF68336F}" srcOrd="3" destOrd="0" presId="urn:microsoft.com/office/officeart/2005/8/layout/hProcess4"/>
    <dgm:cxn modelId="{CDCC9F4C-AF94-4336-AE3B-45E7DA3F3A2C}" type="presParOf" srcId="{2B849A8B-3E82-4A60-8F73-F08111D66E48}" destId="{D48470EE-7888-458C-B4AE-4D479ED065D3}" srcOrd="4" destOrd="0" presId="urn:microsoft.com/office/officeart/2005/8/layout/hProcess4"/>
    <dgm:cxn modelId="{D8D48A8A-41DD-4D70-AA9F-6DC0146BC286}" type="presParOf" srcId="{8AEF84BB-F196-4DF9-B069-969540430079}" destId="{E81D1ECD-DF2F-464F-A68A-12FB83B819FA}" srcOrd="1" destOrd="0" presId="urn:microsoft.com/office/officeart/2005/8/layout/hProcess4"/>
    <dgm:cxn modelId="{B7AB8EA0-F0FD-4C71-8679-3DEE700D0819}" type="presParOf" srcId="{8AEF84BB-F196-4DF9-B069-969540430079}" destId="{36D9B0A4-2013-4590-9F2A-6E3F08FEE066}" srcOrd="2" destOrd="0" presId="urn:microsoft.com/office/officeart/2005/8/layout/hProcess4"/>
    <dgm:cxn modelId="{526AFB62-6083-4BC6-A8B3-7FE7AFF8E2B8}" type="presParOf" srcId="{36D9B0A4-2013-4590-9F2A-6E3F08FEE066}" destId="{AB64A017-ADF9-4189-99EE-CC5B80EDA170}" srcOrd="0" destOrd="0" presId="urn:microsoft.com/office/officeart/2005/8/layout/hProcess4"/>
    <dgm:cxn modelId="{8352B9E3-4C68-4173-B862-DB17C09BA2AB}" type="presParOf" srcId="{36D9B0A4-2013-4590-9F2A-6E3F08FEE066}" destId="{5C6A723A-C0BC-4A62-8363-E76D226ADB96}" srcOrd="1" destOrd="0" presId="urn:microsoft.com/office/officeart/2005/8/layout/hProcess4"/>
    <dgm:cxn modelId="{F4AA052F-3489-402D-8C6C-E486B931A0FC}" type="presParOf" srcId="{36D9B0A4-2013-4590-9F2A-6E3F08FEE066}" destId="{96DF6253-4502-49C6-9185-B4B817163CDD}" srcOrd="2" destOrd="0" presId="urn:microsoft.com/office/officeart/2005/8/layout/hProcess4"/>
    <dgm:cxn modelId="{C5213821-DC23-49AC-B276-734335C7199E}" type="presParOf" srcId="{36D9B0A4-2013-4590-9F2A-6E3F08FEE066}" destId="{8E0DFFA1-708C-4CC3-8236-9233B96D7751}" srcOrd="3" destOrd="0" presId="urn:microsoft.com/office/officeart/2005/8/layout/hProcess4"/>
    <dgm:cxn modelId="{E1072E58-FAAE-4A0C-8511-6EF746CABE17}" type="presParOf" srcId="{36D9B0A4-2013-4590-9F2A-6E3F08FEE066}" destId="{54D8A52A-7DA0-4800-AA3B-FDC4C03E423D}" srcOrd="4" destOrd="0" presId="urn:microsoft.com/office/officeart/2005/8/layout/hProcess4"/>
    <dgm:cxn modelId="{9074F668-1FF0-437E-BAAA-B68A03A87503}" type="presParOf" srcId="{8AEF84BB-F196-4DF9-B069-969540430079}" destId="{9E75FEFB-1EEA-43FE-9440-1C011BF3C185}" srcOrd="3" destOrd="0" presId="urn:microsoft.com/office/officeart/2005/8/layout/hProcess4"/>
    <dgm:cxn modelId="{8A7343A4-30C6-4C2B-8BCD-AAB28B9A4085}" type="presParOf" srcId="{8AEF84BB-F196-4DF9-B069-969540430079}" destId="{BB6A0CDD-C46C-4046-A8CC-740ADFB79EC3}" srcOrd="4" destOrd="0" presId="urn:microsoft.com/office/officeart/2005/8/layout/hProcess4"/>
    <dgm:cxn modelId="{4AF3F175-E2D7-4618-8503-A12BF34DF3C3}" type="presParOf" srcId="{BB6A0CDD-C46C-4046-A8CC-740ADFB79EC3}" destId="{EAFBF1A5-A275-4A89-B6D6-40639DBB925E}" srcOrd="0" destOrd="0" presId="urn:microsoft.com/office/officeart/2005/8/layout/hProcess4"/>
    <dgm:cxn modelId="{B827201C-6641-47E2-BA74-E343EB0FD9D9}" type="presParOf" srcId="{BB6A0CDD-C46C-4046-A8CC-740ADFB79EC3}" destId="{C0F2F03B-91A2-4985-970C-769EAC6EFAE4}" srcOrd="1" destOrd="0" presId="urn:microsoft.com/office/officeart/2005/8/layout/hProcess4"/>
    <dgm:cxn modelId="{3FFFD6E9-244E-4706-AF0B-C74F94208452}" type="presParOf" srcId="{BB6A0CDD-C46C-4046-A8CC-740ADFB79EC3}" destId="{BB69B135-2E91-4A80-B531-8008054269D6}" srcOrd="2" destOrd="0" presId="urn:microsoft.com/office/officeart/2005/8/layout/hProcess4"/>
    <dgm:cxn modelId="{B5B47B2C-6368-4000-B604-6767B8912A25}" type="presParOf" srcId="{BB6A0CDD-C46C-4046-A8CC-740ADFB79EC3}" destId="{5FC5969B-B5FE-4E6B-A0FE-DD6C1AC8FC79}" srcOrd="3" destOrd="0" presId="urn:microsoft.com/office/officeart/2005/8/layout/hProcess4"/>
    <dgm:cxn modelId="{5BF55623-2C49-4246-8D1E-0906FBF11DA1}" type="presParOf" srcId="{BB6A0CDD-C46C-4046-A8CC-740ADFB79EC3}" destId="{4364D2E3-66C6-4D8D-8727-541FD525145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8296E-7B25-4C41-B8AD-25A7F187C797}">
      <dsp:nvSpPr>
        <dsp:cNvPr id="0" name=""/>
        <dsp:cNvSpPr/>
      </dsp:nvSpPr>
      <dsp:spPr>
        <a:xfrm>
          <a:off x="53824" y="372042"/>
          <a:ext cx="797581" cy="598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r>
            <a:rPr lang="en-US" sz="800" kern="1200"/>
            <a:t>Enterprise</a:t>
          </a:r>
        </a:p>
        <a:p>
          <a:pPr marL="57150" lvl="1" indent="-57150" algn="l" defTabSz="355600">
            <a:lnSpc>
              <a:spcPct val="90000"/>
            </a:lnSpc>
            <a:spcBef>
              <a:spcPct val="0"/>
            </a:spcBef>
            <a:spcAft>
              <a:spcPct val="15000"/>
            </a:spcAft>
            <a:buChar char="•"/>
          </a:pPr>
          <a:r>
            <a:rPr lang="en-US" sz="800" kern="1200"/>
            <a:t>Program</a:t>
          </a:r>
        </a:p>
        <a:p>
          <a:pPr marL="57150" lvl="1" indent="-57150" algn="l" defTabSz="355600">
            <a:lnSpc>
              <a:spcPct val="90000"/>
            </a:lnSpc>
            <a:spcBef>
              <a:spcPct val="0"/>
            </a:spcBef>
            <a:spcAft>
              <a:spcPct val="15000"/>
            </a:spcAft>
            <a:buChar char="•"/>
          </a:pPr>
          <a:r>
            <a:rPr lang="en-US" sz="800" kern="1200"/>
            <a:t>Project</a:t>
          </a:r>
        </a:p>
      </dsp:txBody>
      <dsp:txXfrm>
        <a:off x="67596" y="385814"/>
        <a:ext cx="770037" cy="442660"/>
      </dsp:txXfrm>
    </dsp:sp>
    <dsp:sp modelId="{E81D1ECD-DF2F-464F-A68A-12FB83B819FA}">
      <dsp:nvSpPr>
        <dsp:cNvPr id="0" name=""/>
        <dsp:cNvSpPr/>
      </dsp:nvSpPr>
      <dsp:spPr>
        <a:xfrm>
          <a:off x="495308" y="475220"/>
          <a:ext cx="914189" cy="914189"/>
        </a:xfrm>
        <a:prstGeom prst="leftCircularArrow">
          <a:avLst>
            <a:gd name="adj1" fmla="val 3530"/>
            <a:gd name="adj2" fmla="val 438336"/>
            <a:gd name="adj3" fmla="val 2210330"/>
            <a:gd name="adj4" fmla="val 9020972"/>
            <a:gd name="adj5" fmla="val 411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6BDC5-CAED-4A4A-A671-A1B4EF68336F}">
      <dsp:nvSpPr>
        <dsp:cNvPr id="0" name=""/>
        <dsp:cNvSpPr/>
      </dsp:nvSpPr>
      <dsp:spPr>
        <a:xfrm>
          <a:off x="231064" y="859217"/>
          <a:ext cx="708961" cy="2819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Educate</a:t>
          </a:r>
        </a:p>
      </dsp:txBody>
      <dsp:txXfrm>
        <a:off x="239321" y="867474"/>
        <a:ext cx="692447" cy="265416"/>
      </dsp:txXfrm>
    </dsp:sp>
    <dsp:sp modelId="{5C6A723A-C0BC-4A62-8363-E76D226ADB96}">
      <dsp:nvSpPr>
        <dsp:cNvPr id="0" name=""/>
        <dsp:cNvSpPr/>
      </dsp:nvSpPr>
      <dsp:spPr>
        <a:xfrm>
          <a:off x="1093706" y="394918"/>
          <a:ext cx="797581" cy="5526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r>
            <a:rPr lang="en-US" sz="800" kern="1200"/>
            <a:t>Products</a:t>
          </a:r>
        </a:p>
        <a:p>
          <a:pPr marL="57150" lvl="1" indent="-57150" algn="l" defTabSz="355600">
            <a:lnSpc>
              <a:spcPct val="90000"/>
            </a:lnSpc>
            <a:spcBef>
              <a:spcPct val="0"/>
            </a:spcBef>
            <a:spcAft>
              <a:spcPct val="15000"/>
            </a:spcAft>
            <a:buChar char="•"/>
          </a:pPr>
          <a:r>
            <a:rPr lang="en-US" sz="800" kern="1200"/>
            <a:t>Teams</a:t>
          </a:r>
        </a:p>
      </dsp:txBody>
      <dsp:txXfrm>
        <a:off x="1106425" y="526071"/>
        <a:ext cx="772143" cy="408817"/>
      </dsp:txXfrm>
    </dsp:sp>
    <dsp:sp modelId="{9E75FEFB-1EEA-43FE-9440-1C011BF3C185}">
      <dsp:nvSpPr>
        <dsp:cNvPr id="0" name=""/>
        <dsp:cNvSpPr/>
      </dsp:nvSpPr>
      <dsp:spPr>
        <a:xfrm>
          <a:off x="1526500" y="-75945"/>
          <a:ext cx="1016145" cy="1016145"/>
        </a:xfrm>
        <a:prstGeom prst="circularArrow">
          <a:avLst>
            <a:gd name="adj1" fmla="val 3176"/>
            <a:gd name="adj2" fmla="val 391051"/>
            <a:gd name="adj3" fmla="val 19466342"/>
            <a:gd name="adj4" fmla="val 12608414"/>
            <a:gd name="adj5" fmla="val 37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0DFFA1-708C-4CC3-8236-9233B96D7751}">
      <dsp:nvSpPr>
        <dsp:cNvPr id="0" name=""/>
        <dsp:cNvSpPr/>
      </dsp:nvSpPr>
      <dsp:spPr>
        <a:xfrm>
          <a:off x="1270947" y="194570"/>
          <a:ext cx="708961" cy="2819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Empower</a:t>
          </a:r>
        </a:p>
      </dsp:txBody>
      <dsp:txXfrm>
        <a:off x="1279204" y="202827"/>
        <a:ext cx="692447" cy="265416"/>
      </dsp:txXfrm>
    </dsp:sp>
    <dsp:sp modelId="{C0F2F03B-91A2-4985-970C-769EAC6EFAE4}">
      <dsp:nvSpPr>
        <dsp:cNvPr id="0" name=""/>
        <dsp:cNvSpPr/>
      </dsp:nvSpPr>
      <dsp:spPr>
        <a:xfrm>
          <a:off x="2133589" y="416992"/>
          <a:ext cx="797581" cy="5085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r>
            <a:rPr lang="en-US" sz="800" kern="1200"/>
            <a:t>Executives/Business</a:t>
          </a:r>
        </a:p>
        <a:p>
          <a:pPr marL="57150" lvl="1" indent="-57150" algn="l" defTabSz="355600">
            <a:lnSpc>
              <a:spcPct val="90000"/>
            </a:lnSpc>
            <a:spcBef>
              <a:spcPct val="0"/>
            </a:spcBef>
            <a:spcAft>
              <a:spcPct val="15000"/>
            </a:spcAft>
            <a:buChar char="•"/>
          </a:pPr>
          <a:r>
            <a:rPr lang="en-US" sz="800" kern="1200"/>
            <a:t>Teams</a:t>
          </a:r>
        </a:p>
      </dsp:txBody>
      <dsp:txXfrm>
        <a:off x="2145292" y="428695"/>
        <a:ext cx="774175" cy="376162"/>
      </dsp:txXfrm>
    </dsp:sp>
    <dsp:sp modelId="{5FC5969B-B5FE-4E6B-A0FE-DD6C1AC8FC79}">
      <dsp:nvSpPr>
        <dsp:cNvPr id="0" name=""/>
        <dsp:cNvSpPr/>
      </dsp:nvSpPr>
      <dsp:spPr>
        <a:xfrm>
          <a:off x="2310830" y="859217"/>
          <a:ext cx="708961" cy="2819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Trust</a:t>
          </a:r>
        </a:p>
      </dsp:txBody>
      <dsp:txXfrm>
        <a:off x="2319087" y="867474"/>
        <a:ext cx="692447" cy="26541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23/03/2023</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a:p>
        </p:txBody>
      </p:sp>
    </p:spTree>
    <p:extLst>
      <p:ext uri="{BB962C8B-B14F-4D97-AF65-F5344CB8AC3E}">
        <p14:creationId xmlns:p14="http://schemas.microsoft.com/office/powerpoint/2010/main" val="27249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a:p>
        </p:txBody>
      </p:sp>
    </p:spTree>
    <p:extLst>
      <p:ext uri="{BB962C8B-B14F-4D97-AF65-F5344CB8AC3E}">
        <p14:creationId xmlns:p14="http://schemas.microsoft.com/office/powerpoint/2010/main" val="118753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11</a:t>
            </a:fld>
            <a:endParaRPr lang="en-GB"/>
          </a:p>
        </p:txBody>
      </p:sp>
    </p:spTree>
    <p:extLst>
      <p:ext uri="{BB962C8B-B14F-4D97-AF65-F5344CB8AC3E}">
        <p14:creationId xmlns:p14="http://schemas.microsoft.com/office/powerpoint/2010/main" val="14420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a:p>
        </p:txBody>
      </p:sp>
    </p:spTree>
    <p:extLst>
      <p:ext uri="{BB962C8B-B14F-4D97-AF65-F5344CB8AC3E}">
        <p14:creationId xmlns:p14="http://schemas.microsoft.com/office/powerpoint/2010/main" val="255603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111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jpe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BAC95-9349-4031-A4DA-34CABDF082D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935" r="13804"/>
          <a:stretch/>
        </p:blipFill>
        <p:spPr>
          <a:xfrm>
            <a:off x="0" y="-1"/>
            <a:ext cx="12192000" cy="6858000"/>
          </a:xfrm>
          <a:prstGeom prst="rect">
            <a:avLst/>
          </a:prstGeom>
        </p:spPr>
      </p:pic>
      <p:sp>
        <p:nvSpPr>
          <p:cNvPr id="10" name="Freeform: Shape 9">
            <a:extLst>
              <a:ext uri="{FF2B5EF4-FFF2-40B4-BE49-F238E27FC236}">
                <a16:creationId xmlns:a16="http://schemas.microsoft.com/office/drawing/2014/main" id="{EE89B0A5-9CBE-4306-AB9D-737AFA1BBA88}"/>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7294451 w 12192000"/>
              <a:gd name="connsiteY5" fmla="*/ 373857 h 6858000"/>
              <a:gd name="connsiteX6" fmla="*/ 7294451 w 12192000"/>
              <a:gd name="connsiteY6" fmla="*/ 6366219 h 6858000"/>
              <a:gd name="connsiteX7" fmla="*/ 11402107 w 12192000"/>
              <a:gd name="connsiteY7" fmla="*/ 6366219 h 6858000"/>
              <a:gd name="connsiteX8" fmla="*/ 11402107 w 12192000"/>
              <a:gd name="connsiteY8" fmla="*/ 373857 h 6858000"/>
              <a:gd name="connsiteX9" fmla="*/ 7294451 w 12192000"/>
              <a:gd name="connsiteY9" fmla="*/ 3738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7294451" y="373857"/>
                </a:moveTo>
                <a:lnTo>
                  <a:pt x="7294451" y="6366219"/>
                </a:lnTo>
                <a:lnTo>
                  <a:pt x="11402107" y="6366219"/>
                </a:lnTo>
                <a:lnTo>
                  <a:pt x="11402107" y="373857"/>
                </a:lnTo>
                <a:lnTo>
                  <a:pt x="7294451" y="373857"/>
                </a:lnTo>
                <a:close/>
              </a:path>
            </a:pathLst>
          </a:cu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295400"/>
            <a:ext cx="4676608"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467660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309029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hasCustomPrompt="1"/>
          </p:nvPr>
        </p:nvSpPr>
        <p:spPr>
          <a:xfrm>
            <a:off x="989012" y="4256411"/>
            <a:ext cx="6660000" cy="1364476"/>
          </a:xfrm>
        </p:spPr>
        <p:txBody>
          <a:bodyPr anchor="b">
            <a:spAutoFit/>
          </a:bodyPr>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0"/>
            <a:r>
              <a:rPr lang="en-US"/>
              <a:t>© 2022 KPMG Qatar Branch is registered with the Ministry of Commerce and Industry, State of Qatar and a member firm of the KPMG global organization of independent member firms affiliated with KPMG International Limited, a private English company limited by guarantee. All rights reserved.</a:t>
            </a:r>
          </a:p>
          <a:p>
            <a:pPr lvl="0"/>
            <a:r>
              <a:rPr lang="en-US"/>
              <a:t>The KPMG name and logo are trademarks used under license by the independent member firms of the KPMG global organization.</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963731"/>
            <a:ext cx="2411738" cy="184666"/>
          </a:xfrm>
        </p:spPr>
        <p:txBody>
          <a:bodyPr>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24689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4" name="Picture 13" descr="A doctor talking to a patient&#10;&#10;Description automatically generated with medium confidence">
            <a:extLst>
              <a:ext uri="{FF2B5EF4-FFF2-40B4-BE49-F238E27FC236}">
                <a16:creationId xmlns:a16="http://schemas.microsoft.com/office/drawing/2014/main" id="{C0703176-302A-46C0-9C5B-8B9939AC88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383" b="4327"/>
          <a:stretch/>
        </p:blipFill>
        <p:spPr>
          <a:xfrm>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5" name="Rectangle: Rounded Corners 14">
            <a:extLst>
              <a:ext uri="{FF2B5EF4-FFF2-40B4-BE49-F238E27FC236}">
                <a16:creationId xmlns:a16="http://schemas.microsoft.com/office/drawing/2014/main" id="{B2040CD8-8F71-4EE4-8908-F8916784FCE6}"/>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8457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descr="A doctor with a stethoscope around his neck&#10;&#10;Description automatically generated">
            <a:extLst>
              <a:ext uri="{FF2B5EF4-FFF2-40B4-BE49-F238E27FC236}">
                <a16:creationId xmlns:a16="http://schemas.microsoft.com/office/drawing/2014/main" id="{A34CBEFE-EC24-4FE2-87F3-2DEC6823B3E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50" r="16150"/>
          <a:stretch/>
        </p:blipFill>
        <p:spPr>
          <a:xfrm>
            <a:off x="0" y="0"/>
            <a:ext cx="12192000"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9" name="Rectangle: Rounded Corners 8">
            <a:extLst>
              <a:ext uri="{FF2B5EF4-FFF2-40B4-BE49-F238E27FC236}">
                <a16:creationId xmlns:a16="http://schemas.microsoft.com/office/drawing/2014/main" id="{253614A6-D2FC-4550-8F80-5B808435D8E5}"/>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0448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0" name="Picture 9" descr="A hand holding an umbrella over a chess board&#10;&#10;Description automatically generated with low confidence">
            <a:extLst>
              <a:ext uri="{FF2B5EF4-FFF2-40B4-BE49-F238E27FC236}">
                <a16:creationId xmlns:a16="http://schemas.microsoft.com/office/drawing/2014/main" id="{723A54E2-7E87-4FA3-A3E3-BC74695DCCE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485" t="6484" r="21" b="23904"/>
          <a:stretch/>
        </p:blipFill>
        <p:spPr>
          <a:xfrm flipH="1">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1" name="Rectangle: Rounded Corners 10">
            <a:extLst>
              <a:ext uri="{FF2B5EF4-FFF2-40B4-BE49-F238E27FC236}">
                <a16:creationId xmlns:a16="http://schemas.microsoft.com/office/drawing/2014/main" id="{F51AEB41-A43F-4DCD-ACAC-F69CA5F8BB49}"/>
              </a:ext>
            </a:extLst>
          </p:cNvPr>
          <p:cNvSpPr/>
          <p:nvPr userDrawn="1"/>
        </p:nvSpPr>
        <p:spPr>
          <a:xfrm>
            <a:off x="1400172" y="3931284"/>
            <a:ext cx="6217920"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6549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0D523-ABEF-496D-990D-1819159F514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7189" t="22541" b="24519"/>
          <a:stretch/>
        </p:blipFill>
        <p:spPr>
          <a:xfrm flipH="1">
            <a:off x="3048" y="0"/>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4" name="Rectangle: Rounded Corners 13">
            <a:extLst>
              <a:ext uri="{FF2B5EF4-FFF2-40B4-BE49-F238E27FC236}">
                <a16:creationId xmlns:a16="http://schemas.microsoft.com/office/drawing/2014/main" id="{37DBC410-0F51-48D8-AA46-6B9B66037CB9}"/>
              </a:ext>
            </a:extLst>
          </p:cNvPr>
          <p:cNvSpPr/>
          <p:nvPr userDrawn="1"/>
        </p:nvSpPr>
        <p:spPr>
          <a:xfrm>
            <a:off x="1400172" y="3931284"/>
            <a:ext cx="6217920"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3093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3600"/>
            </a:lvl1pPr>
          </a:lstStyle>
          <a:p>
            <a:r>
              <a:rPr lang="en-US"/>
              <a:t>Click to edit Master title style</a:t>
            </a:r>
            <a:endParaRPr lang="en-GB"/>
          </a:p>
        </p:txBody>
      </p:sp>
    </p:spTree>
    <p:custDataLst>
      <p:tags r:id="rId1"/>
    </p:custDataLst>
    <p:extLst>
      <p:ext uri="{BB962C8B-B14F-4D97-AF65-F5344CB8AC3E}">
        <p14:creationId xmlns:p14="http://schemas.microsoft.com/office/powerpoint/2010/main" val="108670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cxnSp>
        <p:nvCxnSpPr>
          <p:cNvPr id="3" name="Straight Connector 2">
            <a:extLst>
              <a:ext uri="{FF2B5EF4-FFF2-40B4-BE49-F238E27FC236}">
                <a16:creationId xmlns:a16="http://schemas.microsoft.com/office/drawing/2014/main" id="{6DDAB42B-E270-457B-9A73-456187F03892}"/>
              </a:ext>
            </a:extLst>
          </p:cNvPr>
          <p:cNvCxnSpPr/>
          <p:nvPr userDrawn="1"/>
        </p:nvCxnSpPr>
        <p:spPr>
          <a:xfrm>
            <a:off x="3220720" y="1466153"/>
            <a:ext cx="0" cy="476630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7628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661550" cy="276999"/>
          </a:xfrm>
          <a:prstGeom prst="rect">
            <a:avLst/>
          </a:prstGeom>
        </p:spPr>
        <p:txBody>
          <a:bodyPr vert="horz" wrap="square" lIns="0" tIns="0" rIns="0" bIns="0" rtlCol="0">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Tel	+ 1 312--665-1000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Fax	+ 1 312-665-6000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4404360" y="6432874"/>
            <a:ext cx="3383280" cy="153888"/>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rPr>
              <a:t>KPMG LLP, a Delaware limited liability partnership and a member firm of the KPMG global organization of independent member firms affiliated with KPMG International Limited, a private English company limited by guarantee.</a:t>
            </a:r>
            <a:endParaRPr kumimoji="0"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1716822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clothing, underpants&#10;&#10;Description automatically generated">
            <a:extLst>
              <a:ext uri="{FF2B5EF4-FFF2-40B4-BE49-F238E27FC236}">
                <a16:creationId xmlns:a16="http://schemas.microsoft.com/office/drawing/2014/main" id="{82FDB256-1B4B-4319-AF11-BEB92FC7E50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r="13460" b="6250"/>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0AD1B538-47BD-456C-918B-6648F57930D4}"/>
              </a:ext>
            </a:extLst>
          </p:cNvPr>
          <p:cNvSpPr/>
          <p:nvPr userDrawn="1"/>
        </p:nvSpPr>
        <p:spPr>
          <a:xfrm rot="16200000">
            <a:off x="1116081" y="138181"/>
            <a:ext cx="5927358" cy="6674080"/>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13" name="Title 1">
            <a:extLst>
              <a:ext uri="{FF2B5EF4-FFF2-40B4-BE49-F238E27FC236}">
                <a16:creationId xmlns:a16="http://schemas.microsoft.com/office/drawing/2014/main" id="{76DBA26D-2E40-4E59-A367-B655EC7FB533}"/>
              </a:ext>
            </a:extLst>
          </p:cNvPr>
          <p:cNvSpPr>
            <a:spLocks noGrp="1"/>
          </p:cNvSpPr>
          <p:nvPr>
            <p:ph type="ctrTitle" hasCustomPrompt="1"/>
          </p:nvPr>
        </p:nvSpPr>
        <p:spPr>
          <a:xfrm>
            <a:off x="992488" y="676077"/>
            <a:ext cx="3570443" cy="771723"/>
          </a:xfrm>
          <a:prstGeom prst="rect">
            <a:avLst/>
          </a:prstGeom>
        </p:spPr>
        <p:txBody>
          <a:bodyPr lIns="0" tIns="0" rIns="0" bIns="0" anchor="t"/>
          <a:lstStyle>
            <a:lvl1pPr algn="l">
              <a:lnSpc>
                <a:spcPts val="6000"/>
              </a:lnSpc>
              <a:defRPr sz="6400">
                <a:solidFill>
                  <a:schemeClr val="bg1"/>
                </a:solidFill>
                <a:latin typeface="KPMG Bold" panose="020B0803030202040204" pitchFamily="34" charset="0"/>
              </a:defRPr>
            </a:lvl1pPr>
          </a:lstStyle>
          <a:p>
            <a:r>
              <a:rPr lang="en-US"/>
              <a:t>Agenda</a:t>
            </a:r>
          </a:p>
        </p:txBody>
      </p:sp>
    </p:spTree>
    <p:custDataLst>
      <p:tags r:id="rId1"/>
    </p:custDataLst>
    <p:extLst>
      <p:ext uri="{BB962C8B-B14F-4D97-AF65-F5344CB8AC3E}">
        <p14:creationId xmlns:p14="http://schemas.microsoft.com/office/powerpoint/2010/main" val="372317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35C101-15FD-4C4F-95B5-1890819FB929}"/>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5438" t="55384" r="5322" b="15794"/>
          <a:stretch/>
        </p:blipFill>
        <p:spPr>
          <a:xfrm flipH="1">
            <a:off x="0" y="0"/>
            <a:ext cx="12192000" cy="1330325"/>
          </a:xfrm>
          <a:prstGeom prst="rect">
            <a:avLst/>
          </a:prstGeom>
        </p:spPr>
      </p:pic>
      <p:sp>
        <p:nvSpPr>
          <p:cNvPr id="3" name="Text Placeholder 2"/>
          <p:cNvSpPr>
            <a:spLocks noGrp="1"/>
          </p:cNvSpPr>
          <p:nvPr>
            <p:ph type="body" idx="1"/>
          </p:nvPr>
        </p:nvSpPr>
        <p:spPr>
          <a:xfrm>
            <a:off x="995362" y="1458851"/>
            <a:ext cx="10200683" cy="4418074"/>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E1AF2819-E90F-4D20-B927-52830FBBA9E4}"/>
              </a:ext>
            </a:extLst>
          </p:cNvPr>
          <p:cNvSpPr/>
          <p:nvPr userDrawn="1"/>
        </p:nvSpPr>
        <p:spPr>
          <a:xfrm>
            <a:off x="0" y="127666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a:solidFill>
                <a:schemeClr val="bg1"/>
              </a:solidFill>
            </a:endParaRPr>
          </a:p>
        </p:txBody>
      </p:sp>
      <p:sp>
        <p:nvSpPr>
          <p:cNvPr id="13" name="Rectangle 12">
            <a:extLst>
              <a:ext uri="{FF2B5EF4-FFF2-40B4-BE49-F238E27FC236}">
                <a16:creationId xmlns:a16="http://schemas.microsoft.com/office/drawing/2014/main" id="{B7D66162-E193-4EFC-ACC1-AB7C37D8620B}"/>
              </a:ext>
            </a:extLst>
          </p:cNvPr>
          <p:cNvSpPr/>
          <p:nvPr userDrawn="1"/>
        </p:nvSpPr>
        <p:spPr>
          <a:xfrm>
            <a:off x="0" y="6392487"/>
            <a:ext cx="12192000" cy="46551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noAutofit/>
          </a:bodyPr>
          <a:lstStyle/>
          <a:p>
            <a:pPr algn="ctr"/>
            <a:endParaRPr lang="en-US" sz="1000" b="1">
              <a:solidFill>
                <a:schemeClr val="bg1"/>
              </a:solidFill>
            </a:endParaRPr>
          </a:p>
        </p:txBody>
      </p:sp>
      <p:sp>
        <p:nvSpPr>
          <p:cNvPr id="15" name="Freeform 19">
            <a:extLst>
              <a:ext uri="{FF2B5EF4-FFF2-40B4-BE49-F238E27FC236}">
                <a16:creationId xmlns:a16="http://schemas.microsoft.com/office/drawing/2014/main" id="{41BEE69E-EFB7-4692-8D5B-8883F8C9BF35}"/>
              </a:ext>
            </a:extLst>
          </p:cNvPr>
          <p:cNvSpPr>
            <a:spLocks noEditPoints="1"/>
          </p:cNvSpPr>
          <p:nvPr userDrawn="1"/>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TextBox 15">
            <a:extLst>
              <a:ext uri="{FF2B5EF4-FFF2-40B4-BE49-F238E27FC236}">
                <a16:creationId xmlns:a16="http://schemas.microsoft.com/office/drawing/2014/main" id="{8CDBBEF9-5AE7-4946-8BCF-D783D2BEB62B}"/>
              </a:ext>
            </a:extLst>
          </p:cNvPr>
          <p:cNvSpPr txBox="1"/>
          <p:nvPr userDrawn="1">
            <p:custDataLst>
              <p:tags r:id="rId13"/>
            </p:custDataLst>
          </p:nvPr>
        </p:nvSpPr>
        <p:spPr>
          <a:xfrm>
            <a:off x="1242646" y="6521014"/>
            <a:ext cx="7406640" cy="246221"/>
          </a:xfrm>
          <a:prstGeom prst="rect">
            <a:avLst/>
          </a:prstGeom>
          <a:noFill/>
        </p:spPr>
        <p:txBody>
          <a:bodyPr wrap="square" lIns="0" tIns="0" rIns="0" bIns="0" rtlCol="0">
            <a:spAutoFit/>
          </a:bodyPr>
          <a:lstStyle/>
          <a:p>
            <a:pPr eaLnBrk="1" hangingPunct="1">
              <a:lnSpc>
                <a:spcPct val="100000"/>
              </a:lnSpc>
              <a:spcBef>
                <a:spcPts val="0"/>
              </a:spcBef>
              <a:spcAft>
                <a:spcPts val="0"/>
              </a:spcAft>
            </a:pPr>
            <a:r>
              <a:rPr lang="en-US" altLang="en-US" sz="800" spc="-30" baseline="0">
                <a:solidFill>
                  <a:schemeClr val="bg1">
                    <a:lumMod val="50000"/>
                  </a:schemeClr>
                </a:solidFill>
                <a:latin typeface="+mn-lt"/>
                <a:ea typeface="Univers 45 Light" pitchFamily="2" charset="0"/>
                <a:cs typeface="Arial" panose="020B0604020202020204" pitchFamily="34" charset="0"/>
              </a:rPr>
              <a:t>© 2023 KPMG LLP, a Delaware limited liability partnership and a member firm of the KPMG global organization of independent member firms affiliated with KPMG International Limited, a private English company limited by guarantee. All rights reserved. </a:t>
            </a:r>
          </a:p>
        </p:txBody>
      </p:sp>
      <p:sp>
        <p:nvSpPr>
          <p:cNvPr id="29" name="Shape 8"/>
          <p:cNvSpPr txBox="1">
            <a:spLocks/>
          </p:cNvSpPr>
          <p:nvPr userDrawn="1"/>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11" name="Rectangle 10">
            <a:extLst>
              <a:ext uri="{FF2B5EF4-FFF2-40B4-BE49-F238E27FC236}">
                <a16:creationId xmlns:a16="http://schemas.microsoft.com/office/drawing/2014/main" id="{F63443B8-E13F-4D8F-9411-945308DFDDD7}"/>
              </a:ext>
            </a:extLst>
          </p:cNvPr>
          <p:cNvSpPr/>
          <p:nvPr userDrawn="1"/>
        </p:nvSpPr>
        <p:spPr>
          <a:xfrm>
            <a:off x="0" y="5"/>
            <a:ext cx="12192000" cy="1276664"/>
          </a:xfrm>
          <a:prstGeom prst="rect">
            <a:avLst/>
          </a:prstGeom>
          <a:gradFill>
            <a:gsLst>
              <a:gs pos="0">
                <a:srgbClr val="1E49E2">
                  <a:alpha val="10000"/>
                </a:srgbClr>
              </a:gs>
              <a:gs pos="52000">
                <a:srgbClr val="7213EA">
                  <a:alpha val="80000"/>
                </a:srgbClr>
              </a:gs>
              <a:gs pos="100000">
                <a:srgbClr val="2272FF">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a:solidFill>
                <a:schemeClr val="bg1"/>
              </a:solidFill>
            </a:endParaRPr>
          </a:p>
        </p:txBody>
      </p:sp>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Tree>
    <p:custDataLst>
      <p:tags r:id="rId12"/>
    </p:custDataLst>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84" r:id="rId1"/>
    <p:sldLayoutId id="2147483786" r:id="rId2"/>
    <p:sldLayoutId id="2147483788" r:id="rId3"/>
    <p:sldLayoutId id="2147483787" r:id="rId4"/>
    <p:sldLayoutId id="2147483789" r:id="rId5"/>
    <p:sldLayoutId id="2147483666" r:id="rId6"/>
    <p:sldLayoutId id="2147483791" r:id="rId7"/>
    <p:sldLayoutId id="2147483794" r:id="rId8"/>
    <p:sldLayoutId id="2147483798" r:id="rId9"/>
    <p:sldLayoutId id="2147483801" r:id="rId10"/>
  </p:sldLayoutIdLst>
  <p:txStyles>
    <p:titleStyle>
      <a:lvl1pPr algn="l" defTabSz="914400" rtl="0" eaLnBrk="1" latinLnBrk="0" hangingPunct="1">
        <a:lnSpc>
          <a:spcPct val="7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96" userDrawn="1">
          <p15:clr>
            <a:srgbClr val="F26B43"/>
          </p15:clr>
        </p15:guide>
        <p15:guide id="2" pos="627" userDrawn="1">
          <p15:clr>
            <a:srgbClr val="F26B43"/>
          </p15:clr>
        </p15:guide>
        <p15:guide id="3" pos="7055" userDrawn="1">
          <p15:clr>
            <a:srgbClr val="F26B43"/>
          </p15:clr>
        </p15:guide>
        <p15:guide id="4" orient="horz" pos="816"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xml"/><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tags" Target="../tags/tag2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g"/><Relationship Id="rId18" Type="http://schemas.openxmlformats.org/officeDocument/2006/relationships/image" Target="../media/image58.jp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jpg"/><Relationship Id="rId17" Type="http://schemas.openxmlformats.org/officeDocument/2006/relationships/image" Target="../media/image57.jpg"/><Relationship Id="rId2" Type="http://schemas.openxmlformats.org/officeDocument/2006/relationships/slideLayout" Target="../slideLayouts/slideLayout6.xml"/><Relationship Id="rId16" Type="http://schemas.openxmlformats.org/officeDocument/2006/relationships/image" Target="../media/image56.jpg"/><Relationship Id="rId1" Type="http://schemas.openxmlformats.org/officeDocument/2006/relationships/tags" Target="../tags/tag36.xml"/><Relationship Id="rId6" Type="http://schemas.openxmlformats.org/officeDocument/2006/relationships/image" Target="../media/image46.png"/><Relationship Id="rId11" Type="http://schemas.openxmlformats.org/officeDocument/2006/relationships/image" Target="../media/image51.jp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jp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ags" Target="../tags/tag4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ags" Target="../tags/tag4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5.xml"/><Relationship Id="rId7" Type="http://schemas.openxmlformats.org/officeDocument/2006/relationships/image" Target="../media/image78.pn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6.xml"/><Relationship Id="rId1" Type="http://schemas.openxmlformats.org/officeDocument/2006/relationships/tags" Target="../tags/tag50.xml"/><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6.xml"/><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0.jpe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slideLayout" Target="../slideLayouts/slideLayout6.xml"/><Relationship Id="rId16" Type="http://schemas.openxmlformats.org/officeDocument/2006/relationships/image" Target="../media/image102.png"/><Relationship Id="rId1" Type="http://schemas.openxmlformats.org/officeDocument/2006/relationships/tags" Target="../tags/tag55.xml"/><Relationship Id="rId6" Type="http://schemas.microsoft.com/office/2007/relationships/hdphoto" Target="../media/hdphoto1.wdp"/><Relationship Id="rId11" Type="http://schemas.openxmlformats.org/officeDocument/2006/relationships/image" Target="../media/image97.jpeg"/><Relationship Id="rId5" Type="http://schemas.openxmlformats.org/officeDocument/2006/relationships/image" Target="../media/image92.png"/><Relationship Id="rId15" Type="http://schemas.openxmlformats.org/officeDocument/2006/relationships/image" Target="../media/image101.jpeg"/><Relationship Id="rId10" Type="http://schemas.openxmlformats.org/officeDocument/2006/relationships/image" Target="../media/image96.png"/><Relationship Id="rId4" Type="http://schemas.openxmlformats.org/officeDocument/2006/relationships/image" Target="../media/image91.jpeg"/><Relationship Id="rId9" Type="http://schemas.openxmlformats.org/officeDocument/2006/relationships/image" Target="../media/image95.png"/><Relationship Id="rId14" Type="http://schemas.openxmlformats.org/officeDocument/2006/relationships/image" Target="../media/image10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6.xml"/><Relationship Id="rId1" Type="http://schemas.openxmlformats.org/officeDocument/2006/relationships/tags" Target="../tags/tag5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1.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6.xml"/><Relationship Id="rId1" Type="http://schemas.openxmlformats.org/officeDocument/2006/relationships/tags" Target="../tags/tag6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56.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40.jpeg"/><Relationship Id="rId2" Type="http://schemas.openxmlformats.org/officeDocument/2006/relationships/tags" Target="../tags/tag71.xml"/><Relationship Id="rId1" Type="http://schemas.openxmlformats.org/officeDocument/2006/relationships/vmlDrawing" Target="../drawings/vmlDrawing1.vml"/><Relationship Id="rId6" Type="http://schemas.openxmlformats.org/officeDocument/2006/relationships/image" Target="../media/image110.emf"/><Relationship Id="rId5" Type="http://schemas.openxmlformats.org/officeDocument/2006/relationships/oleObject" Target="../embeddings/oleObject1.bin"/><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5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instagram.com/kpmg_qatar/?hl=en" TargetMode="External"/><Relationship Id="rId7" Type="http://schemas.openxmlformats.org/officeDocument/2006/relationships/hyperlink" Target="https://www.youtube.com/channel/UCkEG-1KUAPCshyEGrdYRS5Q/videos" TargetMode="External"/><Relationship Id="rId2" Type="http://schemas.openxmlformats.org/officeDocument/2006/relationships/slideLayout" Target="../slideLayouts/slideLayout10.xml"/><Relationship Id="rId1" Type="http://schemas.openxmlformats.org/officeDocument/2006/relationships/tags" Target="../tags/tag76.xml"/><Relationship Id="rId6" Type="http://schemas.openxmlformats.org/officeDocument/2006/relationships/image" Target="../media/image114.png"/><Relationship Id="rId5" Type="http://schemas.openxmlformats.org/officeDocument/2006/relationships/hyperlink" Target="https://www.linkedin.com/company/kpmg_qatar" TargetMode="Externa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51D98-712B-473B-BDEC-2F7E30A845A1}"/>
              </a:ext>
            </a:extLst>
          </p:cNvPr>
          <p:cNvSpPr>
            <a:spLocks noGrp="1"/>
          </p:cNvSpPr>
          <p:nvPr>
            <p:ph type="ctrTitle"/>
          </p:nvPr>
        </p:nvSpPr>
        <p:spPr>
          <a:xfrm>
            <a:off x="998477" y="1295400"/>
            <a:ext cx="5825403" cy="3427743"/>
          </a:xfrm>
        </p:spPr>
        <p:txBody>
          <a:bodyPr/>
          <a:lstStyle/>
          <a:p>
            <a:r>
              <a:rPr lang="en-US" noProof="0"/>
              <a:t>Our experience aligned with your needs</a:t>
            </a:r>
            <a:endParaRPr lang="en-GB"/>
          </a:p>
        </p:txBody>
      </p:sp>
      <p:sp>
        <p:nvSpPr>
          <p:cNvPr id="5" name="Subtitle 4"/>
          <p:cNvSpPr>
            <a:spLocks noGrp="1"/>
          </p:cNvSpPr>
          <p:nvPr>
            <p:ph type="body" sz="quarter" idx="11"/>
          </p:nvPr>
        </p:nvSpPr>
        <p:spPr>
          <a:ln>
            <a:noFill/>
          </a:ln>
        </p:spPr>
        <p:txBody>
          <a:bodyPr/>
          <a:lstStyle/>
          <a:p>
            <a:pPr lvl="1"/>
            <a:r>
              <a:rPr lang="en-GB"/>
              <a:t>March 16, 2023</a:t>
            </a:r>
          </a:p>
          <a:p>
            <a:pPr lvl="1"/>
            <a:r>
              <a:rPr lang="en-GB" noProof="0"/>
              <a:t>—</a:t>
            </a:r>
          </a:p>
          <a:p>
            <a:pPr lvl="1"/>
            <a:r>
              <a:rPr lang="en-GB"/>
              <a:t>k</a:t>
            </a:r>
            <a:r>
              <a:rPr lang="en-GB" noProof="0"/>
              <a:t>pmg.com</a:t>
            </a:r>
          </a:p>
        </p:txBody>
      </p:sp>
      <p:sp>
        <p:nvSpPr>
          <p:cNvPr id="6" name="Text Placeholder 1">
            <a:extLst>
              <a:ext uri="{FF2B5EF4-FFF2-40B4-BE49-F238E27FC236}">
                <a16:creationId xmlns:a16="http://schemas.microsoft.com/office/drawing/2014/main" id="{698474F1-DCF1-4937-B274-8F4FF4C7356A}"/>
              </a:ext>
            </a:extLst>
          </p:cNvPr>
          <p:cNvSpPr txBox="1">
            <a:spLocks/>
          </p:cNvSpPr>
          <p:nvPr/>
        </p:nvSpPr>
        <p:spPr>
          <a:xfrm>
            <a:off x="998478" y="3158428"/>
            <a:ext cx="7052422" cy="138006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1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1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sz="1600"/>
              <a:t>Proposal to serve Cigna Corporate Services, LLC</a:t>
            </a:r>
          </a:p>
          <a:p>
            <a:pPr lvl="0">
              <a:defRPr/>
            </a:pPr>
            <a:r>
              <a:rPr lang="en-US" sz="1600"/>
              <a:t>CIP Strategy Execution </a:t>
            </a:r>
          </a:p>
        </p:txBody>
      </p:sp>
    </p:spTree>
    <p:custDataLst>
      <p:tags r:id="rId1"/>
    </p:custDataLst>
    <p:extLst>
      <p:ext uri="{BB962C8B-B14F-4D97-AF65-F5344CB8AC3E}">
        <p14:creationId xmlns:p14="http://schemas.microsoft.com/office/powerpoint/2010/main" val="2795377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8D61-71D7-4B10-A05C-D42B3BF646E8}"/>
              </a:ext>
            </a:extLst>
          </p:cNvPr>
          <p:cNvSpPr>
            <a:spLocks noGrp="1"/>
          </p:cNvSpPr>
          <p:nvPr>
            <p:ph type="title"/>
          </p:nvPr>
        </p:nvSpPr>
        <p:spPr/>
        <p:txBody>
          <a:bodyPr/>
          <a:lstStyle/>
          <a:p>
            <a:r>
              <a:rPr lang="en-US"/>
              <a:t>An integrated approach for navigating your transformation journey</a:t>
            </a:r>
          </a:p>
        </p:txBody>
      </p:sp>
      <p:sp>
        <p:nvSpPr>
          <p:cNvPr id="3" name="Rectangle 3">
            <a:extLst>
              <a:ext uri="{FF2B5EF4-FFF2-40B4-BE49-F238E27FC236}">
                <a16:creationId xmlns:a16="http://schemas.microsoft.com/office/drawing/2014/main" id="{4B2B252D-10B9-4E3B-8E46-74A02A6F6CBB}"/>
              </a:ext>
            </a:extLst>
          </p:cNvPr>
          <p:cNvSpPr txBox="1">
            <a:spLocks noChangeArrowheads="1"/>
          </p:cNvSpPr>
          <p:nvPr/>
        </p:nvSpPr>
        <p:spPr bwMode="gray">
          <a:xfrm>
            <a:off x="995362" y="1387240"/>
            <a:ext cx="10241280" cy="384721"/>
          </a:xfrm>
          <a:prstGeom prst="rect">
            <a:avLst/>
          </a:prstGeom>
          <a:noFill/>
          <a:ln w="9525" algn="ctr">
            <a:noFill/>
            <a:miter lim="800000"/>
            <a:headEnd/>
            <a:tailEnd/>
          </a:ln>
        </p:spPr>
        <p:txBody>
          <a:bodyPr wrap="square" lIns="0" tIns="0" rIns="45720">
            <a:spAutoFit/>
          </a:bodyPr>
          <a:lstStyle/>
          <a:p>
            <a:pPr lvl="0">
              <a:defRPr/>
            </a:pPr>
            <a:r>
              <a:rPr kumimoji="0" lang="en-US" sz="1100" b="0" i="0" u="none" strike="noStrike" kern="1200" cap="none" spc="0" normalizeH="0" baseline="0" noProof="0">
                <a:ln>
                  <a:noFill/>
                </a:ln>
                <a:solidFill>
                  <a:srgbClr val="00338D"/>
                </a:solidFill>
                <a:effectLst/>
                <a:uLnTx/>
                <a:uFillTx/>
                <a:ea typeface="+mn-ea"/>
                <a:cs typeface="+mn-cs"/>
              </a:rPr>
              <a:t>Our integrated approach brings together governance, portfolio management, agile, and change management into an integrated approach to manage your transformation portfolio.</a:t>
            </a:r>
          </a:p>
        </p:txBody>
      </p:sp>
      <p:grpSp>
        <p:nvGrpSpPr>
          <p:cNvPr id="4" name="Group 3">
            <a:extLst>
              <a:ext uri="{FF2B5EF4-FFF2-40B4-BE49-F238E27FC236}">
                <a16:creationId xmlns:a16="http://schemas.microsoft.com/office/drawing/2014/main" id="{CC14C79D-4A16-45D8-99C4-09C93AEF0757}"/>
              </a:ext>
            </a:extLst>
          </p:cNvPr>
          <p:cNvGrpSpPr>
            <a:grpSpLocks noChangeAspect="1"/>
          </p:cNvGrpSpPr>
          <p:nvPr/>
        </p:nvGrpSpPr>
        <p:grpSpPr>
          <a:xfrm>
            <a:off x="989143" y="1868140"/>
            <a:ext cx="10972800" cy="4516026"/>
            <a:chOff x="320391" y="1868137"/>
            <a:chExt cx="11733561" cy="4378422"/>
          </a:xfrm>
        </p:grpSpPr>
        <p:pic>
          <p:nvPicPr>
            <p:cNvPr id="15" name="Picture 14">
              <a:extLst>
                <a:ext uri="{FF2B5EF4-FFF2-40B4-BE49-F238E27FC236}">
                  <a16:creationId xmlns:a16="http://schemas.microsoft.com/office/drawing/2014/main" id="{20875EF4-6A1A-4906-9813-77DBF8DBD5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368" y="1868137"/>
              <a:ext cx="11541263" cy="4378422"/>
            </a:xfrm>
            <a:prstGeom prst="rect">
              <a:avLst/>
            </a:prstGeom>
            <a:solidFill>
              <a:schemeClr val="bg1"/>
            </a:solidFill>
          </p:spPr>
        </p:pic>
        <p:cxnSp>
          <p:nvCxnSpPr>
            <p:cNvPr id="16" name="Straight Arrow Connector 15">
              <a:extLst>
                <a:ext uri="{FF2B5EF4-FFF2-40B4-BE49-F238E27FC236}">
                  <a16:creationId xmlns:a16="http://schemas.microsoft.com/office/drawing/2014/main" id="{B1AB465C-DF62-417E-B895-DB006E87B7B9}"/>
                </a:ext>
              </a:extLst>
            </p:cNvPr>
            <p:cNvCxnSpPr>
              <a:cxnSpLocks/>
            </p:cNvCxnSpPr>
            <p:nvPr/>
          </p:nvCxnSpPr>
          <p:spPr>
            <a:xfrm>
              <a:off x="7957780" y="4430484"/>
              <a:ext cx="3818792" cy="13610"/>
            </a:xfrm>
            <a:prstGeom prst="straightConnector1">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357EC9-EBE1-4ADB-B546-261FEBB1994B}"/>
                </a:ext>
              </a:extLst>
            </p:cNvPr>
            <p:cNvCxnSpPr>
              <a:cxnSpLocks/>
            </p:cNvCxnSpPr>
            <p:nvPr/>
          </p:nvCxnSpPr>
          <p:spPr>
            <a:xfrm>
              <a:off x="7957780" y="3824165"/>
              <a:ext cx="3818792" cy="0"/>
            </a:xfrm>
            <a:prstGeom prst="straightConnector1">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55B79D3-63AA-4852-9D66-DA64D55A8D4B}"/>
                </a:ext>
              </a:extLst>
            </p:cNvPr>
            <p:cNvSpPr/>
            <p:nvPr/>
          </p:nvSpPr>
          <p:spPr>
            <a:xfrm>
              <a:off x="320391" y="1952538"/>
              <a:ext cx="3628590" cy="226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KPMG Bold"/>
                  <a:ea typeface="+mn-ea"/>
                  <a:cs typeface="+mn-cs"/>
                </a:rPr>
                <a:t>Strategy to Execution</a:t>
              </a:r>
            </a:p>
          </p:txBody>
        </p:sp>
        <p:sp>
          <p:nvSpPr>
            <p:cNvPr id="19" name="TextBox 18">
              <a:extLst>
                <a:ext uri="{FF2B5EF4-FFF2-40B4-BE49-F238E27FC236}">
                  <a16:creationId xmlns:a16="http://schemas.microsoft.com/office/drawing/2014/main" id="{5636B52F-C1FB-4E9C-9605-CF6557D23DF9}"/>
                </a:ext>
              </a:extLst>
            </p:cNvPr>
            <p:cNvSpPr txBox="1"/>
            <p:nvPr/>
          </p:nvSpPr>
          <p:spPr>
            <a:xfrm>
              <a:off x="1454269" y="2296292"/>
              <a:ext cx="2254386" cy="723147"/>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Framing the strategy, defining the value, designing the journey by mobilizing the right programs to enable the strategic objectives.</a:t>
              </a:r>
            </a:p>
          </p:txBody>
        </p:sp>
        <p:sp>
          <p:nvSpPr>
            <p:cNvPr id="20" name="Arrow: Right 59">
              <a:extLst>
                <a:ext uri="{FF2B5EF4-FFF2-40B4-BE49-F238E27FC236}">
                  <a16:creationId xmlns:a16="http://schemas.microsoft.com/office/drawing/2014/main" id="{E865C011-CB4D-4926-8499-6748D769A4BB}"/>
                </a:ext>
              </a:extLst>
            </p:cNvPr>
            <p:cNvSpPr/>
            <p:nvPr/>
          </p:nvSpPr>
          <p:spPr>
            <a:xfrm rot="5400000">
              <a:off x="218908" y="4432183"/>
              <a:ext cx="2769924" cy="288037"/>
            </a:xfrm>
            <a:prstGeom prst="rightArrow">
              <a:avLst/>
            </a:prstGeom>
            <a:gradFill>
              <a:gsLst>
                <a:gs pos="100000">
                  <a:srgbClr val="C6D0DB">
                    <a:alpha val="65000"/>
                  </a:srgbClr>
                </a:gs>
                <a:gs pos="0">
                  <a:srgbClr val="DCE6EE">
                    <a:alpha val="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C9C47123-7BF8-4EC1-828F-BDF3C59020BB}"/>
                </a:ext>
              </a:extLst>
            </p:cNvPr>
            <p:cNvSpPr txBox="1"/>
            <p:nvPr/>
          </p:nvSpPr>
          <p:spPr>
            <a:xfrm>
              <a:off x="1740451" y="3603639"/>
              <a:ext cx="863549" cy="215599"/>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50" normalizeH="0" baseline="0" noProof="0">
                  <a:ln>
                    <a:noFill/>
                  </a:ln>
                  <a:solidFill>
                    <a:srgbClr val="FFFFFF">
                      <a:alpha val="40143"/>
                    </a:srgbClr>
                  </a:solidFill>
                  <a:effectLst/>
                  <a:uLnTx/>
                  <a:uFillTx/>
                  <a:latin typeface="Arial"/>
                  <a:ea typeface="+mn-ea"/>
                  <a:cs typeface="+mn-cs"/>
                </a:rPr>
                <a:t>STRATEGY</a:t>
              </a:r>
            </a:p>
          </p:txBody>
        </p:sp>
        <p:sp>
          <p:nvSpPr>
            <p:cNvPr id="22" name="TextBox 21">
              <a:extLst>
                <a:ext uri="{FF2B5EF4-FFF2-40B4-BE49-F238E27FC236}">
                  <a16:creationId xmlns:a16="http://schemas.microsoft.com/office/drawing/2014/main" id="{1CD5C2AB-6CE6-4790-BA08-82C706A6BBB7}"/>
                </a:ext>
              </a:extLst>
            </p:cNvPr>
            <p:cNvSpPr txBox="1"/>
            <p:nvPr/>
          </p:nvSpPr>
          <p:spPr>
            <a:xfrm>
              <a:off x="1727869" y="4425240"/>
              <a:ext cx="863549" cy="215599"/>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50" normalizeH="0" baseline="0" noProof="0">
                  <a:ln>
                    <a:noFill/>
                  </a:ln>
                  <a:solidFill>
                    <a:srgbClr val="FFFFFF">
                      <a:alpha val="70394"/>
                    </a:srgbClr>
                  </a:solidFill>
                  <a:effectLst/>
                  <a:uLnTx/>
                  <a:uFillTx/>
                  <a:latin typeface="Arial"/>
                  <a:ea typeface="+mn-ea"/>
                  <a:cs typeface="+mn-cs"/>
                </a:rPr>
                <a:t>PORTFOLIO</a:t>
              </a:r>
            </a:p>
          </p:txBody>
        </p:sp>
        <p:sp>
          <p:nvSpPr>
            <p:cNvPr id="23" name="TextBox 22">
              <a:extLst>
                <a:ext uri="{FF2B5EF4-FFF2-40B4-BE49-F238E27FC236}">
                  <a16:creationId xmlns:a16="http://schemas.microsoft.com/office/drawing/2014/main" id="{32D44726-57A7-4405-884B-095C9B78C78B}"/>
                </a:ext>
              </a:extLst>
            </p:cNvPr>
            <p:cNvSpPr txBox="1"/>
            <p:nvPr/>
          </p:nvSpPr>
          <p:spPr>
            <a:xfrm>
              <a:off x="1738187" y="5244710"/>
              <a:ext cx="855509" cy="215599"/>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50" normalizeH="0" baseline="0" noProof="0">
                  <a:ln>
                    <a:noFill/>
                  </a:ln>
                  <a:solidFill>
                    <a:srgbClr val="FFFFFF"/>
                  </a:solidFill>
                  <a:effectLst/>
                  <a:uLnTx/>
                  <a:uFillTx/>
                  <a:latin typeface="Arial"/>
                  <a:ea typeface="+mn-ea"/>
                  <a:cs typeface="+mn-cs"/>
                </a:rPr>
                <a:t>PROGRAMS</a:t>
              </a:r>
            </a:p>
          </p:txBody>
        </p:sp>
        <p:sp>
          <p:nvSpPr>
            <p:cNvPr id="24" name="Rectangle 23">
              <a:extLst>
                <a:ext uri="{FF2B5EF4-FFF2-40B4-BE49-F238E27FC236}">
                  <a16:creationId xmlns:a16="http://schemas.microsoft.com/office/drawing/2014/main" id="{3E58D813-9975-42D9-B1F9-F4EBD8F84B60}"/>
                </a:ext>
              </a:extLst>
            </p:cNvPr>
            <p:cNvSpPr/>
            <p:nvPr/>
          </p:nvSpPr>
          <p:spPr>
            <a:xfrm>
              <a:off x="4429915" y="1934725"/>
              <a:ext cx="5813007" cy="226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KPMG Bold"/>
                  <a:ea typeface="+mn-ea"/>
                  <a:cs typeface="+mn-cs"/>
                </a:rPr>
                <a:t>Value Realization</a:t>
              </a:r>
            </a:p>
          </p:txBody>
        </p:sp>
        <p:sp>
          <p:nvSpPr>
            <p:cNvPr id="25" name="TextBox 24">
              <a:extLst>
                <a:ext uri="{FF2B5EF4-FFF2-40B4-BE49-F238E27FC236}">
                  <a16:creationId xmlns:a16="http://schemas.microsoft.com/office/drawing/2014/main" id="{141D6302-B124-438A-9FAF-70E9B3408C64}"/>
                </a:ext>
              </a:extLst>
            </p:cNvPr>
            <p:cNvSpPr txBox="1"/>
            <p:nvPr/>
          </p:nvSpPr>
          <p:spPr>
            <a:xfrm>
              <a:off x="5454269" y="2266719"/>
              <a:ext cx="2194710" cy="56233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Driving accountability and adoption to capture the value from the transformation programs</a:t>
              </a:r>
            </a:p>
          </p:txBody>
        </p:sp>
        <p:sp>
          <p:nvSpPr>
            <p:cNvPr id="26" name="Rectangle 25">
              <a:extLst>
                <a:ext uri="{FF2B5EF4-FFF2-40B4-BE49-F238E27FC236}">
                  <a16:creationId xmlns:a16="http://schemas.microsoft.com/office/drawing/2014/main" id="{EF7E7EFF-D18A-43BF-82A1-2CC7276508A2}"/>
                </a:ext>
              </a:extLst>
            </p:cNvPr>
            <p:cNvSpPr/>
            <p:nvPr/>
          </p:nvSpPr>
          <p:spPr>
            <a:xfrm>
              <a:off x="2815868" y="3341792"/>
              <a:ext cx="9041100" cy="226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KPMG Bold"/>
                  <a:ea typeface="+mn-ea"/>
                  <a:cs typeface="+mn-cs"/>
                </a:rPr>
                <a:t>Orchestrating the Change</a:t>
              </a:r>
              <a:endParaRPr kumimoji="0" lang="en-GB" b="0" i="0" u="none" strike="noStrike" kern="1200" cap="none" spc="0" normalizeH="0" baseline="0" noProof="0">
                <a:ln>
                  <a:noFill/>
                </a:ln>
                <a:solidFill>
                  <a:srgbClr val="FFFFFF"/>
                </a:solidFill>
                <a:effectLst/>
                <a:uLnTx/>
                <a:uFillTx/>
                <a:latin typeface="KPMG Bold"/>
                <a:ea typeface="+mn-ea"/>
                <a:cs typeface="+mn-cs"/>
              </a:endParaRPr>
            </a:p>
          </p:txBody>
        </p:sp>
        <p:sp>
          <p:nvSpPr>
            <p:cNvPr id="27" name="TextBox 26">
              <a:extLst>
                <a:ext uri="{FF2B5EF4-FFF2-40B4-BE49-F238E27FC236}">
                  <a16:creationId xmlns:a16="http://schemas.microsoft.com/office/drawing/2014/main" id="{D4DE677E-3935-4F99-84A1-E57D4874CD81}"/>
                </a:ext>
              </a:extLst>
            </p:cNvPr>
            <p:cNvSpPr txBox="1"/>
            <p:nvPr/>
          </p:nvSpPr>
          <p:spPr>
            <a:xfrm>
              <a:off x="5453787" y="3574112"/>
              <a:ext cx="2200549" cy="104477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Governing the continuous planning and prioritization of the portfolio of programs, while monitoring and controlling execution and driving the needed change experience for your people</a:t>
              </a:r>
            </a:p>
          </p:txBody>
        </p:sp>
        <p:sp>
          <p:nvSpPr>
            <p:cNvPr id="28" name="TextBox 27">
              <a:extLst>
                <a:ext uri="{FF2B5EF4-FFF2-40B4-BE49-F238E27FC236}">
                  <a16:creationId xmlns:a16="http://schemas.microsoft.com/office/drawing/2014/main" id="{D5A6CE01-28B1-443B-8579-63DF018E7EDD}"/>
                </a:ext>
              </a:extLst>
            </p:cNvPr>
            <p:cNvSpPr txBox="1"/>
            <p:nvPr/>
          </p:nvSpPr>
          <p:spPr>
            <a:xfrm>
              <a:off x="5447765" y="5252215"/>
              <a:ext cx="2201214" cy="668849"/>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Executing individual transformation program and products that deliver value on an iterative basis using the right way of working</a:t>
              </a:r>
            </a:p>
          </p:txBody>
        </p:sp>
        <p:sp>
          <p:nvSpPr>
            <p:cNvPr id="29" name="TextBox 28">
              <a:extLst>
                <a:ext uri="{FF2B5EF4-FFF2-40B4-BE49-F238E27FC236}">
                  <a16:creationId xmlns:a16="http://schemas.microsoft.com/office/drawing/2014/main" id="{6E27A07E-4742-47A4-88C2-60784CC86436}"/>
                </a:ext>
              </a:extLst>
            </p:cNvPr>
            <p:cNvSpPr txBox="1"/>
            <p:nvPr/>
          </p:nvSpPr>
          <p:spPr>
            <a:xfrm rot="5400000">
              <a:off x="7996643" y="4003291"/>
              <a:ext cx="991632" cy="305762"/>
            </a:xfrm>
            <a:prstGeom prst="rect">
              <a:avLst/>
            </a:prstGeom>
            <a:solidFill>
              <a:schemeClr val="accent5"/>
            </a:solidFill>
          </p:spPr>
          <p:txBody>
            <a:bodyPr vert="horz" wrap="square" lIns="0" tIns="91440" rIns="0" bIns="9144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50" normalizeH="0" baseline="0" noProof="0">
                  <a:ln>
                    <a:noFill/>
                  </a:ln>
                  <a:solidFill>
                    <a:srgbClr val="FFFFFF"/>
                  </a:solidFill>
                  <a:effectLst/>
                  <a:uLnTx/>
                  <a:uFillTx/>
                  <a:latin typeface="Arial"/>
                  <a:ea typeface="+mn-ea"/>
                  <a:cs typeface="+mn-cs"/>
                </a:rPr>
                <a:t>DEPLOYMENT</a:t>
              </a:r>
            </a:p>
          </p:txBody>
        </p:sp>
        <p:sp>
          <p:nvSpPr>
            <p:cNvPr id="30" name="TextBox 29">
              <a:extLst>
                <a:ext uri="{FF2B5EF4-FFF2-40B4-BE49-F238E27FC236}">
                  <a16:creationId xmlns:a16="http://schemas.microsoft.com/office/drawing/2014/main" id="{B9951E47-A8E5-46A8-86DA-5FAAB1F02B60}"/>
                </a:ext>
              </a:extLst>
            </p:cNvPr>
            <p:cNvSpPr txBox="1"/>
            <p:nvPr/>
          </p:nvSpPr>
          <p:spPr>
            <a:xfrm rot="5400000">
              <a:off x="9203060" y="4003291"/>
              <a:ext cx="991632" cy="305762"/>
            </a:xfrm>
            <a:prstGeom prst="rect">
              <a:avLst/>
            </a:prstGeom>
            <a:solidFill>
              <a:schemeClr val="accent5"/>
            </a:solidFill>
          </p:spPr>
          <p:txBody>
            <a:bodyPr vert="horz" wrap="square" lIns="0" tIns="91440" rIns="0" bIns="9144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50" normalizeH="0" baseline="0" noProof="0">
                  <a:ln>
                    <a:noFill/>
                  </a:ln>
                  <a:solidFill>
                    <a:srgbClr val="FFFFFF"/>
                  </a:solidFill>
                  <a:effectLst/>
                  <a:uLnTx/>
                  <a:uFillTx/>
                  <a:latin typeface="Arial"/>
                  <a:ea typeface="+mn-ea"/>
                  <a:cs typeface="+mn-cs"/>
                </a:rPr>
                <a:t>DEPLOYMENT</a:t>
              </a:r>
            </a:p>
          </p:txBody>
        </p:sp>
        <p:sp>
          <p:nvSpPr>
            <p:cNvPr id="31" name="TextBox 30">
              <a:extLst>
                <a:ext uri="{FF2B5EF4-FFF2-40B4-BE49-F238E27FC236}">
                  <a16:creationId xmlns:a16="http://schemas.microsoft.com/office/drawing/2014/main" id="{E2B0A247-0D6E-4E8B-8B0D-36043346D3C2}"/>
                </a:ext>
              </a:extLst>
            </p:cNvPr>
            <p:cNvSpPr txBox="1"/>
            <p:nvPr/>
          </p:nvSpPr>
          <p:spPr>
            <a:xfrm rot="5400000">
              <a:off x="10404801" y="4003291"/>
              <a:ext cx="991631" cy="305762"/>
            </a:xfrm>
            <a:prstGeom prst="rect">
              <a:avLst/>
            </a:prstGeom>
            <a:solidFill>
              <a:schemeClr val="accent5"/>
            </a:solidFill>
          </p:spPr>
          <p:txBody>
            <a:bodyPr vert="horz" wrap="square" lIns="0" tIns="91440" rIns="0" bIns="9144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50" normalizeH="0" baseline="0" noProof="0">
                  <a:ln>
                    <a:noFill/>
                  </a:ln>
                  <a:solidFill>
                    <a:srgbClr val="FFFFFF"/>
                  </a:solidFill>
                  <a:effectLst/>
                  <a:uLnTx/>
                  <a:uFillTx/>
                  <a:latin typeface="Arial"/>
                  <a:ea typeface="+mn-ea"/>
                  <a:cs typeface="+mn-cs"/>
                </a:rPr>
                <a:t>DEPLOYMENT</a:t>
              </a:r>
            </a:p>
          </p:txBody>
        </p:sp>
        <p:sp>
          <p:nvSpPr>
            <p:cNvPr id="32" name="Triangle 150">
              <a:extLst>
                <a:ext uri="{FF2B5EF4-FFF2-40B4-BE49-F238E27FC236}">
                  <a16:creationId xmlns:a16="http://schemas.microsoft.com/office/drawing/2014/main" id="{56066B06-F334-4E0F-A68B-9A790CE68976}"/>
                </a:ext>
              </a:extLst>
            </p:cNvPr>
            <p:cNvSpPr/>
            <p:nvPr/>
          </p:nvSpPr>
          <p:spPr>
            <a:xfrm rot="5400000">
              <a:off x="3928259" y="2341359"/>
              <a:ext cx="300470" cy="2590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3" name="Triangle 151">
              <a:extLst>
                <a:ext uri="{FF2B5EF4-FFF2-40B4-BE49-F238E27FC236}">
                  <a16:creationId xmlns:a16="http://schemas.microsoft.com/office/drawing/2014/main" id="{9E0F7952-C68E-4C00-9FBA-C6AF61CB08EE}"/>
                </a:ext>
              </a:extLst>
            </p:cNvPr>
            <p:cNvSpPr/>
            <p:nvPr/>
          </p:nvSpPr>
          <p:spPr>
            <a:xfrm rot="5400000">
              <a:off x="2604780" y="3873227"/>
              <a:ext cx="300470" cy="2590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4" name="Triangle 152">
              <a:extLst>
                <a:ext uri="{FF2B5EF4-FFF2-40B4-BE49-F238E27FC236}">
                  <a16:creationId xmlns:a16="http://schemas.microsoft.com/office/drawing/2014/main" id="{B475FD9B-0646-4A51-A6BF-1DD8F94F8418}"/>
                </a:ext>
              </a:extLst>
            </p:cNvPr>
            <p:cNvSpPr/>
            <p:nvPr/>
          </p:nvSpPr>
          <p:spPr>
            <a:xfrm rot="5400000">
              <a:off x="2604780" y="5374937"/>
              <a:ext cx="300470" cy="2590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5" name="Triangle 153">
              <a:extLst>
                <a:ext uri="{FF2B5EF4-FFF2-40B4-BE49-F238E27FC236}">
                  <a16:creationId xmlns:a16="http://schemas.microsoft.com/office/drawing/2014/main" id="{25757793-7DD1-44A5-9478-C3133EF0CC86}"/>
                </a:ext>
              </a:extLst>
            </p:cNvPr>
            <p:cNvSpPr/>
            <p:nvPr/>
          </p:nvSpPr>
          <p:spPr>
            <a:xfrm>
              <a:off x="7260967" y="3080828"/>
              <a:ext cx="300470" cy="25902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6" name="Triangle 154">
              <a:extLst>
                <a:ext uri="{FF2B5EF4-FFF2-40B4-BE49-F238E27FC236}">
                  <a16:creationId xmlns:a16="http://schemas.microsoft.com/office/drawing/2014/main" id="{41FB93DC-30CB-4C0F-8BB8-3F10E8A5276D}"/>
                </a:ext>
              </a:extLst>
            </p:cNvPr>
            <p:cNvSpPr/>
            <p:nvPr/>
          </p:nvSpPr>
          <p:spPr>
            <a:xfrm>
              <a:off x="8608058" y="3075025"/>
              <a:ext cx="300470" cy="25902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7" name="Triangle 155">
              <a:extLst>
                <a:ext uri="{FF2B5EF4-FFF2-40B4-BE49-F238E27FC236}">
                  <a16:creationId xmlns:a16="http://schemas.microsoft.com/office/drawing/2014/main" id="{638C2BF2-4224-40DB-8977-383FFCAF8BB5}"/>
                </a:ext>
              </a:extLst>
            </p:cNvPr>
            <p:cNvSpPr/>
            <p:nvPr/>
          </p:nvSpPr>
          <p:spPr>
            <a:xfrm>
              <a:off x="9921726" y="3081349"/>
              <a:ext cx="300470" cy="25902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pic>
          <p:nvPicPr>
            <p:cNvPr id="38" name="Picture 37">
              <a:extLst>
                <a:ext uri="{FF2B5EF4-FFF2-40B4-BE49-F238E27FC236}">
                  <a16:creationId xmlns:a16="http://schemas.microsoft.com/office/drawing/2014/main" id="{AAC8B6B3-6707-437A-AAA0-C09949AC41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1008" y="5290654"/>
              <a:ext cx="4042776" cy="584775"/>
            </a:xfrm>
            <a:prstGeom prst="rect">
              <a:avLst/>
            </a:prstGeom>
          </p:spPr>
        </p:pic>
        <p:sp>
          <p:nvSpPr>
            <p:cNvPr id="39" name="TextBox 38">
              <a:extLst>
                <a:ext uri="{FF2B5EF4-FFF2-40B4-BE49-F238E27FC236}">
                  <a16:creationId xmlns:a16="http://schemas.microsoft.com/office/drawing/2014/main" id="{16E2941F-C0C9-4232-9B85-E8FB376B5297}"/>
                </a:ext>
              </a:extLst>
            </p:cNvPr>
            <p:cNvSpPr txBox="1"/>
            <p:nvPr/>
          </p:nvSpPr>
          <p:spPr>
            <a:xfrm>
              <a:off x="8439871" y="5326914"/>
              <a:ext cx="697424" cy="4855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KPMG Bold"/>
                  <a:ea typeface="+mn-ea"/>
                  <a:cs typeface="+mn-cs"/>
                </a:rPr>
                <a:t>01</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40" name="TextBox 39">
              <a:extLst>
                <a:ext uri="{FF2B5EF4-FFF2-40B4-BE49-F238E27FC236}">
                  <a16:creationId xmlns:a16="http://schemas.microsoft.com/office/drawing/2014/main" id="{6DB130B0-30DD-4652-BDD0-A08B86749DB4}"/>
                </a:ext>
              </a:extLst>
            </p:cNvPr>
            <p:cNvSpPr txBox="1"/>
            <p:nvPr/>
          </p:nvSpPr>
          <p:spPr>
            <a:xfrm>
              <a:off x="9379942" y="5316843"/>
              <a:ext cx="697424" cy="4855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KPMG Bold"/>
                  <a:ea typeface="+mn-ea"/>
                  <a:cs typeface="+mn-cs"/>
                </a:rPr>
                <a:t>02</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41" name="TextBox 40">
              <a:extLst>
                <a:ext uri="{FF2B5EF4-FFF2-40B4-BE49-F238E27FC236}">
                  <a16:creationId xmlns:a16="http://schemas.microsoft.com/office/drawing/2014/main" id="{7795BC0B-D840-41E3-952A-8B1A888D4B3E}"/>
                </a:ext>
              </a:extLst>
            </p:cNvPr>
            <p:cNvSpPr txBox="1"/>
            <p:nvPr/>
          </p:nvSpPr>
          <p:spPr>
            <a:xfrm>
              <a:off x="10326173" y="5307246"/>
              <a:ext cx="697424" cy="4855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KPMG Bold"/>
                  <a:ea typeface="+mn-ea"/>
                  <a:cs typeface="+mn-cs"/>
                </a:rPr>
                <a:t>03</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42" name="TextBox 41">
              <a:extLst>
                <a:ext uri="{FF2B5EF4-FFF2-40B4-BE49-F238E27FC236}">
                  <a16:creationId xmlns:a16="http://schemas.microsoft.com/office/drawing/2014/main" id="{1E165FC9-720C-44CF-9823-C6D460E1EB7E}"/>
                </a:ext>
              </a:extLst>
            </p:cNvPr>
            <p:cNvSpPr txBox="1"/>
            <p:nvPr/>
          </p:nvSpPr>
          <p:spPr>
            <a:xfrm>
              <a:off x="11356528" y="5316843"/>
              <a:ext cx="697424" cy="4855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KPMG Bold"/>
                  <a:ea typeface="+mn-ea"/>
                  <a:cs typeface="+mn-cs"/>
                </a:rPr>
                <a:t>X</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70F8360E-1F2B-45A1-ADA4-5CF25E617D08}"/>
                </a:ext>
              </a:extLst>
            </p:cNvPr>
            <p:cNvSpPr/>
            <p:nvPr/>
          </p:nvSpPr>
          <p:spPr>
            <a:xfrm>
              <a:off x="7751538" y="2170387"/>
              <a:ext cx="3954232" cy="823922"/>
            </a:xfrm>
            <a:custGeom>
              <a:avLst/>
              <a:gdLst>
                <a:gd name="connsiteX0" fmla="*/ 0 w 9970183"/>
                <a:gd name="connsiteY0" fmla="*/ 3449693 h 3449693"/>
                <a:gd name="connsiteX1" fmla="*/ 1481470 w 9970183"/>
                <a:gd name="connsiteY1" fmla="*/ 2365172 h 3449693"/>
                <a:gd name="connsiteX2" fmla="*/ 3834809 w 9970183"/>
                <a:gd name="connsiteY2" fmla="*/ 2145433 h 3449693"/>
                <a:gd name="connsiteX3" fmla="*/ 6173972 w 9970183"/>
                <a:gd name="connsiteY3" fmla="*/ 954586 h 3449693"/>
                <a:gd name="connsiteX4" fmla="*/ 8335926 w 9970183"/>
                <a:gd name="connsiteY4" fmla="*/ 720670 h 3449693"/>
                <a:gd name="connsiteX5" fmla="*/ 9845749 w 9970183"/>
                <a:gd name="connsiteY5" fmla="*/ 54363 h 3449693"/>
                <a:gd name="connsiteX6" fmla="*/ 9881191 w 9970183"/>
                <a:gd name="connsiteY6" fmla="*/ 40186 h 34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0183" h="3449693">
                  <a:moveTo>
                    <a:pt x="0" y="3449693"/>
                  </a:moveTo>
                  <a:cubicBezTo>
                    <a:pt x="421167" y="3016121"/>
                    <a:pt x="842335" y="2582549"/>
                    <a:pt x="1481470" y="2365172"/>
                  </a:cubicBezTo>
                  <a:cubicBezTo>
                    <a:pt x="2120605" y="2147795"/>
                    <a:pt x="3052725" y="2380531"/>
                    <a:pt x="3834809" y="2145433"/>
                  </a:cubicBezTo>
                  <a:cubicBezTo>
                    <a:pt x="4616893" y="1910335"/>
                    <a:pt x="5423786" y="1192047"/>
                    <a:pt x="6173972" y="954586"/>
                  </a:cubicBezTo>
                  <a:cubicBezTo>
                    <a:pt x="6924158" y="717125"/>
                    <a:pt x="7723963" y="870707"/>
                    <a:pt x="8335926" y="720670"/>
                  </a:cubicBezTo>
                  <a:cubicBezTo>
                    <a:pt x="8947889" y="570633"/>
                    <a:pt x="9588205" y="167777"/>
                    <a:pt x="9845749" y="54363"/>
                  </a:cubicBezTo>
                  <a:cubicBezTo>
                    <a:pt x="10103293" y="-59051"/>
                    <a:pt x="9881191" y="40186"/>
                    <a:pt x="9881191" y="40186"/>
                  </a:cubicBezTo>
                </a:path>
              </a:pathLst>
            </a:custGeom>
            <a:noFill/>
            <a:ln w="19050">
              <a:solidFill>
                <a:schemeClr val="bg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44" name="Triangle 153">
              <a:extLst>
                <a:ext uri="{FF2B5EF4-FFF2-40B4-BE49-F238E27FC236}">
                  <a16:creationId xmlns:a16="http://schemas.microsoft.com/office/drawing/2014/main" id="{678BA1F5-2456-4236-ABAC-524A0FA76C8F}"/>
                </a:ext>
              </a:extLst>
            </p:cNvPr>
            <p:cNvSpPr/>
            <p:nvPr/>
          </p:nvSpPr>
          <p:spPr>
            <a:xfrm>
              <a:off x="7253637" y="4622090"/>
              <a:ext cx="300470" cy="2590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marL="0" marR="0" lvl="0" indent="0" algn="l" defTabSz="914400" rtl="0" eaLnBrk="1" fontAlgn="auto" latinLnBrk="0" hangingPunct="1">
                <a:lnSpc>
                  <a:spcPct val="70000"/>
                </a:lnSpc>
                <a:spcBef>
                  <a:spcPts val="0"/>
                </a:spcBef>
                <a:spcAft>
                  <a:spcPts val="60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45" name="Triangle 154">
              <a:extLst>
                <a:ext uri="{FF2B5EF4-FFF2-40B4-BE49-F238E27FC236}">
                  <a16:creationId xmlns:a16="http://schemas.microsoft.com/office/drawing/2014/main" id="{43942D29-99EC-4C07-8171-D1571DBB01ED}"/>
                </a:ext>
              </a:extLst>
            </p:cNvPr>
            <p:cNvSpPr/>
            <p:nvPr/>
          </p:nvSpPr>
          <p:spPr>
            <a:xfrm>
              <a:off x="8600728" y="4616287"/>
              <a:ext cx="300470" cy="259026"/>
            </a:xfrm>
            <a:prstGeom prst="triangl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6" name="Triangle 155">
              <a:extLst>
                <a:ext uri="{FF2B5EF4-FFF2-40B4-BE49-F238E27FC236}">
                  <a16:creationId xmlns:a16="http://schemas.microsoft.com/office/drawing/2014/main" id="{3812DAFF-AF5F-41D0-BDBD-F196EB47201C}"/>
                </a:ext>
              </a:extLst>
            </p:cNvPr>
            <p:cNvSpPr/>
            <p:nvPr/>
          </p:nvSpPr>
          <p:spPr>
            <a:xfrm>
              <a:off x="9914396" y="4622611"/>
              <a:ext cx="300470" cy="259026"/>
            </a:xfrm>
            <a:prstGeom prst="triangl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98C8D2EC-836C-4A1A-B7A8-B18728931147}"/>
                </a:ext>
              </a:extLst>
            </p:cNvPr>
            <p:cNvSpPr/>
            <p:nvPr/>
          </p:nvSpPr>
          <p:spPr>
            <a:xfrm>
              <a:off x="7957780" y="2382023"/>
              <a:ext cx="641704" cy="64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48" name="Picture 47">
              <a:extLst>
                <a:ext uri="{FF2B5EF4-FFF2-40B4-BE49-F238E27FC236}">
                  <a16:creationId xmlns:a16="http://schemas.microsoft.com/office/drawing/2014/main" id="{AFADE8EB-D7F9-4F23-A02E-19186ABC39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9359" y="2413864"/>
              <a:ext cx="578546" cy="578546"/>
            </a:xfrm>
            <a:prstGeom prst="rect">
              <a:avLst/>
            </a:prstGeom>
          </p:spPr>
        </p:pic>
        <p:sp>
          <p:nvSpPr>
            <p:cNvPr id="49" name="Oval 48">
              <a:extLst>
                <a:ext uri="{FF2B5EF4-FFF2-40B4-BE49-F238E27FC236}">
                  <a16:creationId xmlns:a16="http://schemas.microsoft.com/office/drawing/2014/main" id="{122F429C-D5DB-40F1-BB95-D94F9E1DFEE0}"/>
                </a:ext>
              </a:extLst>
            </p:cNvPr>
            <p:cNvSpPr/>
            <p:nvPr/>
          </p:nvSpPr>
          <p:spPr>
            <a:xfrm>
              <a:off x="9277193" y="2211070"/>
              <a:ext cx="641704" cy="64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50" name="Picture 49">
              <a:extLst>
                <a:ext uri="{FF2B5EF4-FFF2-40B4-BE49-F238E27FC236}">
                  <a16:creationId xmlns:a16="http://schemas.microsoft.com/office/drawing/2014/main" id="{1C3570B7-4305-4039-B570-F9413B3F54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4982" y="2242762"/>
              <a:ext cx="578546" cy="578546"/>
            </a:xfrm>
            <a:prstGeom prst="rect">
              <a:avLst/>
            </a:prstGeom>
          </p:spPr>
        </p:pic>
        <p:sp>
          <p:nvSpPr>
            <p:cNvPr id="51" name="Oval 50">
              <a:extLst>
                <a:ext uri="{FF2B5EF4-FFF2-40B4-BE49-F238E27FC236}">
                  <a16:creationId xmlns:a16="http://schemas.microsoft.com/office/drawing/2014/main" id="{49A53C93-D817-49E3-8C33-182DFA62621A}"/>
                </a:ext>
              </a:extLst>
            </p:cNvPr>
            <p:cNvSpPr/>
            <p:nvPr/>
          </p:nvSpPr>
          <p:spPr>
            <a:xfrm>
              <a:off x="10574909" y="1997145"/>
              <a:ext cx="641704" cy="64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52" name="Picture 51">
              <a:extLst>
                <a:ext uri="{FF2B5EF4-FFF2-40B4-BE49-F238E27FC236}">
                  <a16:creationId xmlns:a16="http://schemas.microsoft.com/office/drawing/2014/main" id="{CC731DEA-0AB0-47A4-8A50-26614618F5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06488" y="2025494"/>
              <a:ext cx="578546" cy="578546"/>
            </a:xfrm>
            <a:prstGeom prst="rect">
              <a:avLst/>
            </a:prstGeom>
          </p:spPr>
        </p:pic>
        <p:cxnSp>
          <p:nvCxnSpPr>
            <p:cNvPr id="53" name="Straight Arrow Connector 52">
              <a:extLst>
                <a:ext uri="{FF2B5EF4-FFF2-40B4-BE49-F238E27FC236}">
                  <a16:creationId xmlns:a16="http://schemas.microsoft.com/office/drawing/2014/main" id="{F1D72552-76CE-42A5-954E-BA393E5E7621}"/>
                </a:ext>
              </a:extLst>
            </p:cNvPr>
            <p:cNvCxnSpPr>
              <a:cxnSpLocks/>
            </p:cNvCxnSpPr>
            <p:nvPr/>
          </p:nvCxnSpPr>
          <p:spPr>
            <a:xfrm flipV="1">
              <a:off x="11691430" y="2127580"/>
              <a:ext cx="85141" cy="47610"/>
            </a:xfrm>
            <a:prstGeom prst="straightConnector1">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5248702-29F6-4AFB-A01B-0238022FB32C}"/>
                </a:ext>
              </a:extLst>
            </p:cNvPr>
            <p:cNvSpPr/>
            <p:nvPr/>
          </p:nvSpPr>
          <p:spPr>
            <a:xfrm>
              <a:off x="2815868" y="4848217"/>
              <a:ext cx="9041100" cy="271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GB" sz="2400" b="0" i="0" u="none" strike="noStrike" kern="1200" cap="none" spc="0" normalizeH="0" baseline="0" noProof="0">
                  <a:ln>
                    <a:noFill/>
                  </a:ln>
                  <a:solidFill>
                    <a:srgbClr val="FFFFFF"/>
                  </a:solidFill>
                  <a:effectLst/>
                  <a:uLnTx/>
                  <a:uFillTx/>
                  <a:latin typeface="KPMG Bold"/>
                  <a:ea typeface="+mn-ea"/>
                  <a:cs typeface="+mn-cs"/>
                </a:rPr>
                <a:t>Solution Delivery</a:t>
              </a:r>
            </a:p>
          </p:txBody>
        </p:sp>
        <p:sp>
          <p:nvSpPr>
            <p:cNvPr id="55" name="Arrow: Up 54">
              <a:extLst>
                <a:ext uri="{FF2B5EF4-FFF2-40B4-BE49-F238E27FC236}">
                  <a16:creationId xmlns:a16="http://schemas.microsoft.com/office/drawing/2014/main" id="{28204FB1-49BC-4B04-B53C-DC095EC497B4}"/>
                </a:ext>
              </a:extLst>
            </p:cNvPr>
            <p:cNvSpPr/>
            <p:nvPr/>
          </p:nvSpPr>
          <p:spPr>
            <a:xfrm>
              <a:off x="8192025" y="2520577"/>
              <a:ext cx="173213" cy="30772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56" name="Arrow: Up 55">
              <a:extLst>
                <a:ext uri="{FF2B5EF4-FFF2-40B4-BE49-F238E27FC236}">
                  <a16:creationId xmlns:a16="http://schemas.microsoft.com/office/drawing/2014/main" id="{2711C35C-BCDF-45E0-9F8F-14720CCA9826}"/>
                </a:ext>
              </a:extLst>
            </p:cNvPr>
            <p:cNvSpPr/>
            <p:nvPr/>
          </p:nvSpPr>
          <p:spPr>
            <a:xfrm rot="1013859">
              <a:off x="9491294" y="2373969"/>
              <a:ext cx="173213" cy="30772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57" name="Arrow: Up 56">
              <a:extLst>
                <a:ext uri="{FF2B5EF4-FFF2-40B4-BE49-F238E27FC236}">
                  <a16:creationId xmlns:a16="http://schemas.microsoft.com/office/drawing/2014/main" id="{97AEC9F1-D7E6-46E4-BBA3-33AD771E683D}"/>
                </a:ext>
              </a:extLst>
            </p:cNvPr>
            <p:cNvSpPr/>
            <p:nvPr/>
          </p:nvSpPr>
          <p:spPr>
            <a:xfrm rot="1767420">
              <a:off x="10815815" y="2156831"/>
              <a:ext cx="173213" cy="30772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5" name="Rectangle: Rounded Corners 4">
              <a:extLst>
                <a:ext uri="{FF2B5EF4-FFF2-40B4-BE49-F238E27FC236}">
                  <a16:creationId xmlns:a16="http://schemas.microsoft.com/office/drawing/2014/main" id="{66362262-DDEF-4543-AA7B-0713174E44F9}"/>
                </a:ext>
              </a:extLst>
            </p:cNvPr>
            <p:cNvSpPr/>
            <p:nvPr/>
          </p:nvSpPr>
          <p:spPr>
            <a:xfrm>
              <a:off x="416102" y="3334158"/>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64" name="TextBox 63">
              <a:extLst>
                <a:ext uri="{FF2B5EF4-FFF2-40B4-BE49-F238E27FC236}">
                  <a16:creationId xmlns:a16="http://schemas.microsoft.com/office/drawing/2014/main" id="{FA3D1AB0-6034-4308-9F73-439A5DCC69FF}"/>
                </a:ext>
              </a:extLst>
            </p:cNvPr>
            <p:cNvSpPr txBox="1"/>
            <p:nvPr/>
          </p:nvSpPr>
          <p:spPr>
            <a:xfrm>
              <a:off x="354083" y="3461996"/>
              <a:ext cx="1140251" cy="473210"/>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800" b="0" i="1" u="none" strike="noStrike" kern="1200" cap="none" spc="0" normalizeH="0" baseline="0" noProof="0">
                  <a:ln>
                    <a:noFill/>
                  </a:ln>
                  <a:solidFill>
                    <a:srgbClr val="FFFFFF"/>
                  </a:solidFill>
                  <a:effectLst/>
                  <a:uLnTx/>
                  <a:uFillTx/>
                  <a:latin typeface="Arial"/>
                  <a:ea typeface="+mn-ea"/>
                  <a:cs typeface="+mn-cs"/>
                </a:rPr>
                <a:t>Security Services Catalog and Org. G</a:t>
              </a:r>
              <a:r>
                <a:rPr lang="en-GB" sz="800" i="1">
                  <a:solidFill>
                    <a:srgbClr val="FFFFFF"/>
                  </a:solidFill>
                  <a:latin typeface="Arial"/>
                </a:rPr>
                <a:t>overnance </a:t>
              </a:r>
              <a:endParaRPr kumimoji="0" lang="en-GB" sz="800" b="0" i="1" u="none" strike="noStrike" kern="1200" cap="none" spc="0" normalizeH="0" baseline="0" noProof="0">
                <a:ln>
                  <a:noFill/>
                </a:ln>
                <a:solidFill>
                  <a:srgbClr val="FFFFFF"/>
                </a:solidFill>
                <a:effectLst/>
                <a:uLnTx/>
                <a:uFillTx/>
                <a:latin typeface="Arial"/>
                <a:ea typeface="+mn-ea"/>
                <a:cs typeface="+mn-cs"/>
              </a:endParaRPr>
            </a:p>
          </p:txBody>
        </p:sp>
        <p:sp>
          <p:nvSpPr>
            <p:cNvPr id="66" name="Rectangle: Rounded Corners 65">
              <a:extLst>
                <a:ext uri="{FF2B5EF4-FFF2-40B4-BE49-F238E27FC236}">
                  <a16:creationId xmlns:a16="http://schemas.microsoft.com/office/drawing/2014/main" id="{344677E6-ADEF-4C0E-9CAA-98EA544BDD63}"/>
                </a:ext>
              </a:extLst>
            </p:cNvPr>
            <p:cNvSpPr/>
            <p:nvPr/>
          </p:nvSpPr>
          <p:spPr>
            <a:xfrm>
              <a:off x="407543" y="4155759"/>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67" name="Rectangle: Rounded Corners 66">
              <a:extLst>
                <a:ext uri="{FF2B5EF4-FFF2-40B4-BE49-F238E27FC236}">
                  <a16:creationId xmlns:a16="http://schemas.microsoft.com/office/drawing/2014/main" id="{4377FE66-380D-4D82-A2EB-47D219C72224}"/>
                </a:ext>
              </a:extLst>
            </p:cNvPr>
            <p:cNvSpPr/>
            <p:nvPr/>
          </p:nvSpPr>
          <p:spPr>
            <a:xfrm>
              <a:off x="395123" y="4975229"/>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69" name="TextBox 68">
              <a:extLst>
                <a:ext uri="{FF2B5EF4-FFF2-40B4-BE49-F238E27FC236}">
                  <a16:creationId xmlns:a16="http://schemas.microsoft.com/office/drawing/2014/main" id="{807116EE-EBA7-4471-BBDA-D26BA0454A18}"/>
                </a:ext>
              </a:extLst>
            </p:cNvPr>
            <p:cNvSpPr txBox="1"/>
            <p:nvPr/>
          </p:nvSpPr>
          <p:spPr>
            <a:xfrm>
              <a:off x="415180" y="4297130"/>
              <a:ext cx="967849" cy="473210"/>
            </a:xfrm>
            <a:prstGeom prst="rect">
              <a:avLst/>
            </a:prstGeom>
            <a:noFill/>
          </p:spPr>
          <p:txBody>
            <a:bodyPr wrap="square">
              <a:spAutoFit/>
            </a:bodyPr>
            <a:lstStyle/>
            <a:p>
              <a:pPr algn="ctr">
                <a:lnSpc>
                  <a:spcPct val="110000"/>
                </a:lnSpc>
                <a:spcAft>
                  <a:spcPts val="300"/>
                </a:spcAft>
                <a:defRPr/>
              </a:pPr>
              <a:r>
                <a:rPr lang="en-GB" sz="800" i="1">
                  <a:solidFill>
                    <a:srgbClr val="FFFFFF"/>
                  </a:solidFill>
                  <a:latin typeface="Arial"/>
                </a:rPr>
                <a:t>Modernize Security Org. Structure</a:t>
              </a:r>
              <a:endParaRPr kumimoji="0" lang="en-GB" sz="800" b="0" i="1" u="none" strike="noStrike" kern="1200" cap="none" spc="0" normalizeH="0" baseline="0" noProof="0">
                <a:ln>
                  <a:noFill/>
                </a:ln>
                <a:solidFill>
                  <a:srgbClr val="FFFFFF"/>
                </a:solidFill>
                <a:effectLst/>
                <a:uLnTx/>
                <a:uFillTx/>
                <a:latin typeface="Arial"/>
                <a:ea typeface="+mn-ea"/>
                <a:cs typeface="+mn-cs"/>
              </a:endParaRPr>
            </a:p>
          </p:txBody>
        </p:sp>
        <p:sp>
          <p:nvSpPr>
            <p:cNvPr id="70" name="TextBox 69">
              <a:extLst>
                <a:ext uri="{FF2B5EF4-FFF2-40B4-BE49-F238E27FC236}">
                  <a16:creationId xmlns:a16="http://schemas.microsoft.com/office/drawing/2014/main" id="{6CAD4ADA-6CB1-4703-8BC7-10AF2EE53D4C}"/>
                </a:ext>
              </a:extLst>
            </p:cNvPr>
            <p:cNvSpPr txBox="1"/>
            <p:nvPr/>
          </p:nvSpPr>
          <p:spPr>
            <a:xfrm>
              <a:off x="453564" y="5178979"/>
              <a:ext cx="876096" cy="341915"/>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800" b="0" i="1" u="none" strike="noStrike" kern="1200" cap="none" spc="0" normalizeH="0" baseline="0" noProof="0">
                  <a:ln>
                    <a:noFill/>
                  </a:ln>
                  <a:solidFill>
                    <a:srgbClr val="FFFFFF"/>
                  </a:solidFill>
                  <a:effectLst/>
                  <a:uLnTx/>
                  <a:uFillTx/>
                  <a:latin typeface="Arial"/>
                  <a:ea typeface="+mn-ea"/>
                  <a:cs typeface="+mn-cs"/>
                </a:rPr>
                <a:t>Change Management</a:t>
              </a:r>
            </a:p>
          </p:txBody>
        </p:sp>
        <p:sp>
          <p:nvSpPr>
            <p:cNvPr id="72" name="Rectangle: Rounded Corners 71">
              <a:extLst>
                <a:ext uri="{FF2B5EF4-FFF2-40B4-BE49-F238E27FC236}">
                  <a16:creationId xmlns:a16="http://schemas.microsoft.com/office/drawing/2014/main" id="{E4D0D69C-A687-4E52-A707-229CCFE6F9E9}"/>
                </a:ext>
              </a:extLst>
            </p:cNvPr>
            <p:cNvSpPr/>
            <p:nvPr/>
          </p:nvSpPr>
          <p:spPr>
            <a:xfrm>
              <a:off x="4268218" y="2182949"/>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73" name="TextBox 72">
              <a:extLst>
                <a:ext uri="{FF2B5EF4-FFF2-40B4-BE49-F238E27FC236}">
                  <a16:creationId xmlns:a16="http://schemas.microsoft.com/office/drawing/2014/main" id="{6F0B44FC-F7F4-49A6-9A62-9BBE468CE08F}"/>
                </a:ext>
              </a:extLst>
            </p:cNvPr>
            <p:cNvSpPr txBox="1"/>
            <p:nvPr/>
          </p:nvSpPr>
          <p:spPr>
            <a:xfrm>
              <a:off x="4275855" y="2367150"/>
              <a:ext cx="967849" cy="385170"/>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800" b="0" i="1" u="none" strike="noStrike" kern="1200" cap="none" spc="0" normalizeH="0" baseline="0" noProof="0">
                  <a:ln>
                    <a:noFill/>
                  </a:ln>
                  <a:solidFill>
                    <a:srgbClr val="FFFFFF"/>
                  </a:solidFill>
                  <a:effectLst/>
                  <a:uLnTx/>
                  <a:uFillTx/>
                  <a:latin typeface="Arial"/>
                  <a:ea typeface="+mn-ea"/>
                  <a:cs typeface="+mn-cs"/>
                </a:rPr>
                <a:t>Enhance CIP’s BISO Program</a:t>
              </a:r>
            </a:p>
          </p:txBody>
        </p:sp>
        <p:sp>
          <p:nvSpPr>
            <p:cNvPr id="74" name="Rectangle: Rounded Corners 73">
              <a:extLst>
                <a:ext uri="{FF2B5EF4-FFF2-40B4-BE49-F238E27FC236}">
                  <a16:creationId xmlns:a16="http://schemas.microsoft.com/office/drawing/2014/main" id="{40E2785C-6B1F-4B35-830D-C87EBE6861DD}"/>
                </a:ext>
              </a:extLst>
            </p:cNvPr>
            <p:cNvSpPr/>
            <p:nvPr/>
          </p:nvSpPr>
          <p:spPr>
            <a:xfrm>
              <a:off x="3114729" y="3654959"/>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75" name="Rectangle: Rounded Corners 74">
              <a:extLst>
                <a:ext uri="{FF2B5EF4-FFF2-40B4-BE49-F238E27FC236}">
                  <a16:creationId xmlns:a16="http://schemas.microsoft.com/office/drawing/2014/main" id="{1C34C30F-5DDF-44CE-B2CB-C33B88AF3544}"/>
                </a:ext>
              </a:extLst>
            </p:cNvPr>
            <p:cNvSpPr/>
            <p:nvPr/>
          </p:nvSpPr>
          <p:spPr>
            <a:xfrm>
              <a:off x="4269730" y="3658194"/>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76" name="TextBox 75">
              <a:extLst>
                <a:ext uri="{FF2B5EF4-FFF2-40B4-BE49-F238E27FC236}">
                  <a16:creationId xmlns:a16="http://schemas.microsoft.com/office/drawing/2014/main" id="{43722F06-206A-4993-AFE7-FD5FEFAAB6E0}"/>
                </a:ext>
              </a:extLst>
            </p:cNvPr>
            <p:cNvSpPr txBox="1"/>
            <p:nvPr/>
          </p:nvSpPr>
          <p:spPr>
            <a:xfrm>
              <a:off x="3122366" y="3736914"/>
              <a:ext cx="967849" cy="655802"/>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800" b="0" i="1" u="none" strike="noStrike" kern="1200" cap="none" spc="0" normalizeH="0" baseline="0" noProof="0">
                  <a:ln>
                    <a:noFill/>
                  </a:ln>
                  <a:solidFill>
                    <a:srgbClr val="FFFFFF"/>
                  </a:solidFill>
                  <a:effectLst/>
                  <a:uLnTx/>
                  <a:uFillTx/>
                  <a:latin typeface="Arial"/>
                  <a:ea typeface="+mn-ea"/>
                  <a:cs typeface="+mn-cs"/>
                </a:rPr>
                <a:t>Enhance Portfolio Management Office (PMO)</a:t>
              </a:r>
            </a:p>
          </p:txBody>
        </p:sp>
        <p:sp>
          <p:nvSpPr>
            <p:cNvPr id="77" name="TextBox 76">
              <a:extLst>
                <a:ext uri="{FF2B5EF4-FFF2-40B4-BE49-F238E27FC236}">
                  <a16:creationId xmlns:a16="http://schemas.microsoft.com/office/drawing/2014/main" id="{56C7F770-5082-4072-8C7B-1BC737E6FCF6}"/>
                </a:ext>
              </a:extLst>
            </p:cNvPr>
            <p:cNvSpPr txBox="1"/>
            <p:nvPr/>
          </p:nvSpPr>
          <p:spPr>
            <a:xfrm>
              <a:off x="4301271" y="3710462"/>
              <a:ext cx="934586" cy="604506"/>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lang="en-GB" sz="800" i="1">
                  <a:solidFill>
                    <a:srgbClr val="FFFFFF"/>
                  </a:solidFill>
                  <a:latin typeface="Arial"/>
                </a:rPr>
                <a:t>Development of Organizational Governance</a:t>
              </a:r>
            </a:p>
          </p:txBody>
        </p:sp>
        <p:sp>
          <p:nvSpPr>
            <p:cNvPr id="78" name="Rectangle: Rounded Corners 77">
              <a:extLst>
                <a:ext uri="{FF2B5EF4-FFF2-40B4-BE49-F238E27FC236}">
                  <a16:creationId xmlns:a16="http://schemas.microsoft.com/office/drawing/2014/main" id="{1B2ED5F2-5FB3-427F-B273-295020643BE2}"/>
                </a:ext>
              </a:extLst>
            </p:cNvPr>
            <p:cNvSpPr/>
            <p:nvPr/>
          </p:nvSpPr>
          <p:spPr>
            <a:xfrm>
              <a:off x="3111482" y="5167814"/>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79" name="Rectangle: Rounded Corners 78">
              <a:extLst>
                <a:ext uri="{FF2B5EF4-FFF2-40B4-BE49-F238E27FC236}">
                  <a16:creationId xmlns:a16="http://schemas.microsoft.com/office/drawing/2014/main" id="{B85CABFB-C864-491F-965A-FA3776FAF138}"/>
                </a:ext>
              </a:extLst>
            </p:cNvPr>
            <p:cNvSpPr/>
            <p:nvPr/>
          </p:nvSpPr>
          <p:spPr>
            <a:xfrm>
              <a:off x="4266483" y="5171049"/>
              <a:ext cx="983123" cy="75456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80" name="TextBox 79">
              <a:extLst>
                <a:ext uri="{FF2B5EF4-FFF2-40B4-BE49-F238E27FC236}">
                  <a16:creationId xmlns:a16="http://schemas.microsoft.com/office/drawing/2014/main" id="{B9CA168C-E11A-4E0C-8A03-8DF8B9DFE071}"/>
                </a:ext>
              </a:extLst>
            </p:cNvPr>
            <p:cNvSpPr txBox="1"/>
            <p:nvPr/>
          </p:nvSpPr>
          <p:spPr>
            <a:xfrm>
              <a:off x="3119119" y="5352509"/>
              <a:ext cx="967849" cy="473210"/>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lang="en-GB" sz="800" i="1">
                  <a:solidFill>
                    <a:srgbClr val="FFFFFF"/>
                  </a:solidFill>
                  <a:latin typeface="Arial"/>
                </a:rPr>
                <a:t>Agile Acceleration and Transition</a:t>
              </a:r>
            </a:p>
          </p:txBody>
        </p:sp>
        <p:sp>
          <p:nvSpPr>
            <p:cNvPr id="81" name="TextBox 80">
              <a:extLst>
                <a:ext uri="{FF2B5EF4-FFF2-40B4-BE49-F238E27FC236}">
                  <a16:creationId xmlns:a16="http://schemas.microsoft.com/office/drawing/2014/main" id="{CC7CFF62-3BA7-4219-929E-1DF84DE347BF}"/>
                </a:ext>
              </a:extLst>
            </p:cNvPr>
            <p:cNvSpPr txBox="1"/>
            <p:nvPr/>
          </p:nvSpPr>
          <p:spPr>
            <a:xfrm>
              <a:off x="4319996" y="5203395"/>
              <a:ext cx="876096" cy="655802"/>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lang="en-GB" sz="800" i="1">
                  <a:solidFill>
                    <a:srgbClr val="FFFFFF"/>
                  </a:solidFill>
                  <a:latin typeface="Arial"/>
                </a:rPr>
                <a:t>Change Management for Execution Activities</a:t>
              </a:r>
            </a:p>
          </p:txBody>
        </p:sp>
      </p:grpSp>
    </p:spTree>
    <p:custDataLst>
      <p:tags r:id="rId1"/>
    </p:custDataLst>
    <p:extLst>
      <p:ext uri="{BB962C8B-B14F-4D97-AF65-F5344CB8AC3E}">
        <p14:creationId xmlns:p14="http://schemas.microsoft.com/office/powerpoint/2010/main" val="23633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03F4A5D-14DD-4CEC-B9D5-58F5765DD03D}"/>
              </a:ext>
            </a:extLst>
          </p:cNvPr>
          <p:cNvGraphicFramePr>
            <a:graphicFrameLocks noGrp="1"/>
          </p:cNvGraphicFramePr>
          <p:nvPr/>
        </p:nvGraphicFramePr>
        <p:xfrm>
          <a:off x="519251" y="1427271"/>
          <a:ext cx="11336770" cy="3256245"/>
        </p:xfrm>
        <a:graphic>
          <a:graphicData uri="http://schemas.openxmlformats.org/drawingml/2006/table">
            <a:tbl>
              <a:tblPr firstRow="1" bandRow="1">
                <a:tableStyleId>{073A0DAA-6AF3-43AB-8588-CEC1D06C72B9}</a:tableStyleId>
              </a:tblPr>
              <a:tblGrid>
                <a:gridCol w="3235050">
                  <a:extLst>
                    <a:ext uri="{9D8B030D-6E8A-4147-A177-3AD203B41FA5}">
                      <a16:colId xmlns:a16="http://schemas.microsoft.com/office/drawing/2014/main" val="20000"/>
                    </a:ext>
                  </a:extLst>
                </a:gridCol>
                <a:gridCol w="781271">
                  <a:extLst>
                    <a:ext uri="{9D8B030D-6E8A-4147-A177-3AD203B41FA5}">
                      <a16:colId xmlns:a16="http://schemas.microsoft.com/office/drawing/2014/main" val="20001"/>
                    </a:ext>
                  </a:extLst>
                </a:gridCol>
                <a:gridCol w="676326">
                  <a:extLst>
                    <a:ext uri="{9D8B030D-6E8A-4147-A177-3AD203B41FA5}">
                      <a16:colId xmlns:a16="http://schemas.microsoft.com/office/drawing/2014/main" val="20002"/>
                    </a:ext>
                  </a:extLst>
                </a:gridCol>
                <a:gridCol w="627224">
                  <a:extLst>
                    <a:ext uri="{9D8B030D-6E8A-4147-A177-3AD203B41FA5}">
                      <a16:colId xmlns:a16="http://schemas.microsoft.com/office/drawing/2014/main" val="20003"/>
                    </a:ext>
                  </a:extLst>
                </a:gridCol>
                <a:gridCol w="700236">
                  <a:extLst>
                    <a:ext uri="{9D8B030D-6E8A-4147-A177-3AD203B41FA5}">
                      <a16:colId xmlns:a16="http://schemas.microsoft.com/office/drawing/2014/main" val="20004"/>
                    </a:ext>
                  </a:extLst>
                </a:gridCol>
                <a:gridCol w="671851">
                  <a:extLst>
                    <a:ext uri="{9D8B030D-6E8A-4147-A177-3AD203B41FA5}">
                      <a16:colId xmlns:a16="http://schemas.microsoft.com/office/drawing/2014/main" val="20005"/>
                    </a:ext>
                  </a:extLst>
                </a:gridCol>
                <a:gridCol w="640492">
                  <a:extLst>
                    <a:ext uri="{9D8B030D-6E8A-4147-A177-3AD203B41FA5}">
                      <a16:colId xmlns:a16="http://schemas.microsoft.com/office/drawing/2014/main" val="20006"/>
                    </a:ext>
                  </a:extLst>
                </a:gridCol>
                <a:gridCol w="800864">
                  <a:extLst>
                    <a:ext uri="{9D8B030D-6E8A-4147-A177-3AD203B41FA5}">
                      <a16:colId xmlns:a16="http://schemas.microsoft.com/office/drawing/2014/main" val="20007"/>
                    </a:ext>
                  </a:extLst>
                </a:gridCol>
                <a:gridCol w="800864">
                  <a:extLst>
                    <a:ext uri="{9D8B030D-6E8A-4147-A177-3AD203B41FA5}">
                      <a16:colId xmlns:a16="http://schemas.microsoft.com/office/drawing/2014/main" val="20008"/>
                    </a:ext>
                  </a:extLst>
                </a:gridCol>
                <a:gridCol w="800864">
                  <a:extLst>
                    <a:ext uri="{9D8B030D-6E8A-4147-A177-3AD203B41FA5}">
                      <a16:colId xmlns:a16="http://schemas.microsoft.com/office/drawing/2014/main" val="4200776513"/>
                    </a:ext>
                  </a:extLst>
                </a:gridCol>
                <a:gridCol w="800864">
                  <a:extLst>
                    <a:ext uri="{9D8B030D-6E8A-4147-A177-3AD203B41FA5}">
                      <a16:colId xmlns:a16="http://schemas.microsoft.com/office/drawing/2014/main" val="627032273"/>
                    </a:ext>
                  </a:extLst>
                </a:gridCol>
                <a:gridCol w="800864">
                  <a:extLst>
                    <a:ext uri="{9D8B030D-6E8A-4147-A177-3AD203B41FA5}">
                      <a16:colId xmlns:a16="http://schemas.microsoft.com/office/drawing/2014/main" val="1381363253"/>
                    </a:ext>
                  </a:extLst>
                </a:gridCol>
              </a:tblGrid>
              <a:tr h="263051">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endParaRPr lang="en-US" sz="1000" b="1">
                        <a:solidFill>
                          <a:schemeClr val="tx1"/>
                        </a:solidFill>
                        <a:latin typeface="Arial" panose="020B0604020202020204" pitchFamily="34" charset="0"/>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noFill/>
                  </a:tcPr>
                </a:tc>
                <a:tc gridSpan="11">
                  <a:txBody>
                    <a:bodyPr/>
                    <a:lstStyle/>
                    <a:p>
                      <a:pPr marL="0" algn="ctr" defTabSz="914400" rtl="0" eaLnBrk="1" latinLnBrk="0" hangingPunct="1">
                        <a:spcAft>
                          <a:spcPts val="600"/>
                        </a:spcAft>
                      </a:pPr>
                      <a:r>
                        <a:rPr lang="en-US" sz="800" kern="1200">
                          <a:solidFill>
                            <a:schemeClr val="bg1"/>
                          </a:solidFill>
                          <a:latin typeface="Arial" panose="020B0604020202020204" pitchFamily="34" charset="0"/>
                          <a:ea typeface="+mn-ea"/>
                          <a:cs typeface="Arial" panose="020B0604020202020204" pitchFamily="34" charset="0"/>
                        </a:rPr>
                        <a:t>12 weeks (not including 6 months PMO support)</a:t>
                      </a:r>
                    </a:p>
                  </a:txBody>
                  <a:tcPr marL="45720" marR="45720" anchor="ctr">
                    <a:lnB w="12700" cap="flat" cmpd="sng" algn="ctr">
                      <a:solidFill>
                        <a:schemeClr val="bg1"/>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tc hMerge="1">
                  <a:txBody>
                    <a:bodyPr/>
                    <a:lstStyle/>
                    <a:p>
                      <a:pPr marL="0" algn="ctr" defTabSz="914400" rtl="0" eaLnBrk="1" latinLnBrk="0" hangingPunct="1">
                        <a:spcAft>
                          <a:spcPts val="600"/>
                        </a:spcAft>
                      </a:pPr>
                      <a:endParaRPr lang="en-US" sz="1000" kern="1200">
                        <a:solidFill>
                          <a:schemeClr val="bg1"/>
                        </a:solidFill>
                        <a:latin typeface="Arial" panose="020B0604020202020204" pitchFamily="34" charset="0"/>
                        <a:ea typeface="+mn-ea"/>
                        <a:cs typeface="Arial" panose="020B0604020202020204" pitchFamily="34" charset="0"/>
                      </a:endParaRPr>
                    </a:p>
                  </a:txBody>
                  <a:tcPr marL="45720" marR="45720" anchor="ctr">
                    <a:lnB w="6350" cap="flat" cmpd="sng" algn="ctr">
                      <a:solidFill>
                        <a:srgbClr val="005EB8"/>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61773">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800" b="1">
                          <a:solidFill>
                            <a:schemeClr val="bg1"/>
                          </a:solidFill>
                          <a:latin typeface="Arial" panose="020B0604020202020204" pitchFamily="34" charset="0"/>
                          <a:cs typeface="Arial" panose="020B0604020202020204" pitchFamily="34" charset="0"/>
                        </a:rPr>
                        <a:t>Week commencing</a:t>
                      </a:r>
                    </a:p>
                  </a:txBody>
                  <a:tcPr marL="45720" marR="45720" anchor="ctr">
                    <a:lnL w="6350" cap="flat" cmpd="sng" algn="ctr">
                      <a:solidFill>
                        <a:srgbClr val="005EB8"/>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8</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bg1"/>
                          </a:solidFill>
                        </a:rPr>
                        <a:t>Week 9</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bg1"/>
                          </a:solidFill>
                        </a:rPr>
                        <a:t>Week 10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tc>
                  <a:txBody>
                    <a:bodyPr/>
                    <a:lstStyle/>
                    <a:p>
                      <a:pPr algn="ctr"/>
                      <a:r>
                        <a:rPr lang="en-US" sz="800" b="0">
                          <a:solidFill>
                            <a:schemeClr val="bg1"/>
                          </a:solidFill>
                        </a:rPr>
                        <a:t>Week 12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61773">
                <a:tc>
                  <a:txBody>
                    <a:bodyPr/>
                    <a:lstStyle/>
                    <a:p>
                      <a:pPr marL="117475" marR="0" indent="-117475" algn="l" defTabSz="914400" rtl="0" eaLnBrk="1" fontAlgn="auto" latinLnBrk="0" hangingPunct="1">
                        <a:lnSpc>
                          <a:spcPct val="100000"/>
                        </a:lnSpc>
                        <a:spcBef>
                          <a:spcPts val="0"/>
                        </a:spcBef>
                        <a:spcAft>
                          <a:spcPts val="600"/>
                        </a:spcAft>
                        <a:buClrTx/>
                        <a:buSzTx/>
                        <a:buFontTx/>
                        <a:buNone/>
                        <a:tabLst/>
                        <a:defRPr/>
                      </a:pPr>
                      <a:endParaRPr lang="en-US" sz="800" b="1">
                        <a:solidFill>
                          <a:srgbClr val="00338D"/>
                        </a:solidFill>
                        <a:latin typeface="Arial" panose="020B0604020202020204" pitchFamily="34" charset="0"/>
                        <a:cs typeface="Arial" panose="020B0604020202020204" pitchFamily="34" charset="0"/>
                      </a:endParaRP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406334">
                <a:tc>
                  <a:txBody>
                    <a:bodyPr/>
                    <a:lstStyle/>
                    <a:p>
                      <a:r>
                        <a:rPr lang="en-US" sz="800" b="1">
                          <a:solidFill>
                            <a:schemeClr val="tx2"/>
                          </a:solidFill>
                        </a:rPr>
                        <a:t>WS 1 -Security services catalog development and capability governance</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3"/>
                  </a:ext>
                </a:extLst>
              </a:tr>
              <a:tr h="192505">
                <a:tc>
                  <a:txBody>
                    <a:bodyPr/>
                    <a:lstStyle/>
                    <a:p>
                      <a:pPr marL="0" indent="0">
                        <a:buFont typeface="Arial" panose="020B0604020202020204" pitchFamily="34" charset="0"/>
                        <a:buNone/>
                      </a:pPr>
                      <a:r>
                        <a:rPr lang="en-US" sz="800" b="1">
                          <a:solidFill>
                            <a:schemeClr val="tx2"/>
                          </a:solidFill>
                        </a:rPr>
                        <a:t>WS 2 - Development of Organizational Governance</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4"/>
                  </a:ext>
                </a:extLst>
              </a:tr>
              <a:tr h="324051">
                <a:tc>
                  <a:txBody>
                    <a:bodyPr/>
                    <a:lstStyle/>
                    <a:p>
                      <a:pPr marL="0" indent="0">
                        <a:buFont typeface="Arial" panose="020B0604020202020204" pitchFamily="34" charset="0"/>
                        <a:buNone/>
                      </a:pPr>
                      <a:r>
                        <a:rPr lang="en-US" sz="800" b="1">
                          <a:solidFill>
                            <a:schemeClr val="tx2"/>
                          </a:solidFill>
                        </a:rPr>
                        <a:t>WS 3 - Enhance and support the Portfolio Management Office (PMO)</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5"/>
                  </a:ext>
                </a:extLst>
              </a:tr>
              <a:tr h="277529">
                <a:tc>
                  <a:txBody>
                    <a:bodyPr/>
                    <a:lstStyle/>
                    <a:p>
                      <a:pPr marL="117475" marR="0" lvl="0" indent="-117475" algn="l" defTabSz="914400" rtl="0" eaLnBrk="1" fontAlgn="auto" latinLnBrk="0" hangingPunct="1">
                        <a:lnSpc>
                          <a:spcPct val="100000"/>
                        </a:lnSpc>
                        <a:spcBef>
                          <a:spcPts val="0"/>
                        </a:spcBef>
                        <a:spcAft>
                          <a:spcPts val="600"/>
                        </a:spcAft>
                        <a:buClrTx/>
                        <a:buSzTx/>
                        <a:buFontTx/>
                        <a:buNone/>
                        <a:tabLst/>
                        <a:defRPr/>
                      </a:pPr>
                      <a:r>
                        <a:rPr lang="en-US" sz="800" b="1" kern="1200">
                          <a:solidFill>
                            <a:srgbClr val="00338D"/>
                          </a:solidFill>
                          <a:latin typeface="+mn-lt"/>
                          <a:ea typeface="+mn-ea"/>
                          <a:cs typeface="+mn-cs"/>
                        </a:rPr>
                        <a:t>WS 4 - Agile Acceleration and Transition</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234570116"/>
                  </a:ext>
                </a:extLst>
              </a:tr>
              <a:tr h="298383">
                <a:tc>
                  <a:txBody>
                    <a:bodyPr/>
                    <a:lstStyle/>
                    <a:p>
                      <a:pPr marL="117475" marR="0" lvl="0" indent="-117475" algn="l" defTabSz="914400" rtl="0" eaLnBrk="1" fontAlgn="auto" latinLnBrk="0" hangingPunct="1">
                        <a:lnSpc>
                          <a:spcPct val="100000"/>
                        </a:lnSpc>
                        <a:spcBef>
                          <a:spcPts val="0"/>
                        </a:spcBef>
                        <a:spcAft>
                          <a:spcPts val="600"/>
                        </a:spcAft>
                        <a:buClrTx/>
                        <a:buSzTx/>
                        <a:buFontTx/>
                        <a:buNone/>
                        <a:tabLst/>
                        <a:defRPr/>
                      </a:pPr>
                      <a:r>
                        <a:rPr lang="en-US" sz="800" b="1" kern="1200">
                          <a:solidFill>
                            <a:srgbClr val="00338D"/>
                          </a:solidFill>
                          <a:latin typeface="+mn-lt"/>
                          <a:ea typeface="+mn-ea"/>
                          <a:cs typeface="+mn-cs"/>
                        </a:rPr>
                        <a:t>WS 5 - </a:t>
                      </a:r>
                      <a:r>
                        <a:rPr lang="en-US" sz="800" b="1">
                          <a:solidFill>
                            <a:schemeClr val="tx2"/>
                          </a:solidFill>
                        </a:rPr>
                        <a:t>Enhancement CIP's BISO Program</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808193038"/>
                  </a:ext>
                </a:extLst>
              </a:tr>
              <a:tr h="34650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00338D"/>
                          </a:solidFill>
                          <a:effectLst/>
                          <a:uLnTx/>
                          <a:uFillTx/>
                          <a:latin typeface="+mn-lt"/>
                          <a:ea typeface="+mn-ea"/>
                          <a:cs typeface="+mn-cs"/>
                        </a:rPr>
                        <a:t>WS 6 - Establish a modernized organizational structure and role profiles for CIP</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26853374"/>
                  </a:ext>
                </a:extLst>
              </a:tr>
              <a:tr h="361773">
                <a:tc>
                  <a:txBody>
                    <a:bodyPr/>
                    <a:lstStyle/>
                    <a:p>
                      <a:pPr marL="117475" marR="0" lvl="0" indent="-117475" algn="l" defTabSz="914400" rtl="0" eaLnBrk="1" fontAlgn="auto" latinLnBrk="0" hangingPunct="1">
                        <a:lnSpc>
                          <a:spcPct val="100000"/>
                        </a:lnSpc>
                        <a:spcBef>
                          <a:spcPts val="0"/>
                        </a:spcBef>
                        <a:spcAft>
                          <a:spcPts val="600"/>
                        </a:spcAft>
                        <a:buClrTx/>
                        <a:buSzTx/>
                        <a:buFontTx/>
                        <a:buNone/>
                        <a:tabLst/>
                        <a:defRPr/>
                      </a:pPr>
                      <a:r>
                        <a:rPr lang="en-US" sz="800" b="1" kern="1200">
                          <a:solidFill>
                            <a:srgbClr val="00338D"/>
                          </a:solidFill>
                          <a:latin typeface="+mn-lt"/>
                          <a:ea typeface="+mn-ea"/>
                          <a:cs typeface="+mn-cs"/>
                        </a:rPr>
                        <a:t>WS 7 - </a:t>
                      </a:r>
                      <a:r>
                        <a:rPr lang="en-US" sz="800" b="1">
                          <a:solidFill>
                            <a:schemeClr val="tx2"/>
                          </a:solidFill>
                        </a:rPr>
                        <a:t>Change management for execution activities</a:t>
                      </a:r>
                    </a:p>
                  </a:txBody>
                  <a:tcPr marL="45720" marR="45720" anchor="ctr">
                    <a:lnL w="6350" cap="flat" cmpd="sng" algn="ctr">
                      <a:solidFill>
                        <a:srgbClr val="005EB8"/>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algn="ctr" defTabSz="914400" rtl="0" eaLnBrk="1" latinLnBrk="0" hangingPunct="1">
                        <a:spcAft>
                          <a:spcPts val="600"/>
                        </a:spcAft>
                      </a:pPr>
                      <a:endParaRPr lang="en-US" sz="1000" kern="1200">
                        <a:solidFill>
                          <a:schemeClr val="dk1"/>
                        </a:solidFill>
                        <a:latin typeface="Arial" panose="020B0604020202020204" pitchFamily="34" charset="0"/>
                        <a:ea typeface="+mn-ea"/>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tc>
                  <a:txBody>
                    <a:bodyPr/>
                    <a:lstStyle/>
                    <a:p>
                      <a:pPr algn="ctr"/>
                      <a:endParaRPr lang="en-US" sz="1000">
                        <a:latin typeface="Arial" panose="020B0604020202020204" pitchFamily="34" charset="0"/>
                        <a:cs typeface="Arial" panose="020B0604020202020204" pitchFamily="34" charset="0"/>
                      </a:endParaRPr>
                    </a:p>
                  </a:txBody>
                  <a:tcPr marL="45720" marR="45720"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358337219"/>
                  </a:ext>
                </a:extLst>
              </a:tr>
            </a:tbl>
          </a:graphicData>
        </a:graphic>
      </p:graphicFrame>
      <p:sp>
        <p:nvSpPr>
          <p:cNvPr id="8" name="Rectangle 7">
            <a:extLst>
              <a:ext uri="{FF2B5EF4-FFF2-40B4-BE49-F238E27FC236}">
                <a16:creationId xmlns:a16="http://schemas.microsoft.com/office/drawing/2014/main" id="{3A13F97D-3F23-482D-BAE6-2F74EA918F95}"/>
              </a:ext>
            </a:extLst>
          </p:cNvPr>
          <p:cNvSpPr/>
          <p:nvPr/>
        </p:nvSpPr>
        <p:spPr bwMode="auto">
          <a:xfrm>
            <a:off x="3752183" y="3116580"/>
            <a:ext cx="5683365" cy="23913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900">
              <a:solidFill>
                <a:prstClr val="black"/>
              </a:solidFill>
              <a:latin typeface="Arial" panose="020B0604020202020204" pitchFamily="34" charset="0"/>
              <a:cs typeface="Arial" panose="020B0604020202020204" pitchFamily="34" charset="0"/>
            </a:endParaRPr>
          </a:p>
        </p:txBody>
      </p:sp>
      <p:sp>
        <p:nvSpPr>
          <p:cNvPr id="9" name="Title 2">
            <a:extLst>
              <a:ext uri="{FF2B5EF4-FFF2-40B4-BE49-F238E27FC236}">
                <a16:creationId xmlns:a16="http://schemas.microsoft.com/office/drawing/2014/main" id="{BD9ED748-33E4-4F87-BBCF-42612104B3CF}"/>
              </a:ext>
            </a:extLst>
          </p:cNvPr>
          <p:cNvSpPr>
            <a:spLocks noGrp="1"/>
          </p:cNvSpPr>
          <p:nvPr>
            <p:ph type="title"/>
          </p:nvPr>
        </p:nvSpPr>
        <p:spPr/>
        <p:txBody>
          <a:bodyPr/>
          <a:lstStyle/>
          <a:p>
            <a:r>
              <a:rPr lang="en-US"/>
              <a:t>Engagement Timeline and Milestones </a:t>
            </a:r>
          </a:p>
        </p:txBody>
      </p:sp>
      <p:sp>
        <p:nvSpPr>
          <p:cNvPr id="10" name="Text Placeholder 3">
            <a:extLst>
              <a:ext uri="{FF2B5EF4-FFF2-40B4-BE49-F238E27FC236}">
                <a16:creationId xmlns:a16="http://schemas.microsoft.com/office/drawing/2014/main" id="{5C8520DF-BFDB-4797-A2A6-240C2A76356C}"/>
              </a:ext>
            </a:extLst>
          </p:cNvPr>
          <p:cNvSpPr txBox="1">
            <a:spLocks/>
          </p:cNvSpPr>
          <p:nvPr/>
        </p:nvSpPr>
        <p:spPr>
          <a:xfrm>
            <a:off x="565879" y="354993"/>
            <a:ext cx="10185600" cy="169200"/>
          </a:xfrm>
          <a:prstGeom prst="rect">
            <a:avLst/>
          </a:prstGeom>
        </p:spPr>
        <p:txBody>
          <a:bodyPr anchor="b"/>
          <a:lstStyle>
            <a:lvl1pPr marL="0" indent="0" algn="l" defTabSz="914400" rtl="0" eaLnBrk="1" latinLnBrk="0" hangingPunct="1">
              <a:lnSpc>
                <a:spcPct val="100000"/>
              </a:lnSpc>
              <a:spcBef>
                <a:spcPts val="0"/>
              </a:spcBef>
              <a:spcAft>
                <a:spcPts val="0"/>
              </a:spcAft>
              <a:buFontTx/>
              <a:buNone/>
              <a:defRPr sz="10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5" name="Text Placeholder 11">
            <a:extLst>
              <a:ext uri="{FF2B5EF4-FFF2-40B4-BE49-F238E27FC236}">
                <a16:creationId xmlns:a16="http://schemas.microsoft.com/office/drawing/2014/main" id="{B5CA5E16-78DF-4F7A-8951-08B52CDE9144}"/>
              </a:ext>
            </a:extLst>
          </p:cNvPr>
          <p:cNvSpPr txBox="1">
            <a:spLocks/>
          </p:cNvSpPr>
          <p:nvPr/>
        </p:nvSpPr>
        <p:spPr>
          <a:xfrm>
            <a:off x="8316299" y="6017757"/>
            <a:ext cx="2971290" cy="478697"/>
          </a:xfrm>
          <a:prstGeom prst="rect">
            <a:avLst/>
          </a:prstGeom>
        </p:spPr>
        <p:txBody>
          <a:bodyPr vert="horz" lIns="0" tIns="0" rIns="0" bIns="0" rtlCol="0">
            <a:noAutofit/>
          </a:bodyPr>
          <a:lstStyle/>
          <a:p>
            <a:pPr marL="0" lvl="2">
              <a:spcBef>
                <a:spcPts val="200"/>
              </a:spcBef>
              <a:defRPr/>
            </a:pPr>
            <a:endParaRPr lang="en-US" sz="900">
              <a:solidFill>
                <a:prstClr val="black"/>
              </a:solidFill>
              <a:latin typeface="Arial" panose="020B0604020202020204" pitchFamily="34" charset="0"/>
              <a:cs typeface="Arial" panose="020B0604020202020204" pitchFamily="34" charset="0"/>
            </a:endParaRPr>
          </a:p>
          <a:p>
            <a:pPr marL="0" lvl="2">
              <a:spcBef>
                <a:spcPts val="200"/>
              </a:spcBef>
              <a:defRPr/>
            </a:pPr>
            <a:r>
              <a:rPr lang="en-US" sz="800" i="1">
                <a:solidFill>
                  <a:srgbClr val="00338D"/>
                </a:solidFill>
                <a:cs typeface="Arial" panose="020B0604020202020204" pitchFamily="34" charset="0"/>
              </a:rPr>
              <a:t>Weekly status calls with CIP leadership and key stakeholders</a:t>
            </a:r>
          </a:p>
        </p:txBody>
      </p:sp>
      <p:sp>
        <p:nvSpPr>
          <p:cNvPr id="21" name="Rectangle 20">
            <a:extLst>
              <a:ext uri="{FF2B5EF4-FFF2-40B4-BE49-F238E27FC236}">
                <a16:creationId xmlns:a16="http://schemas.microsoft.com/office/drawing/2014/main" id="{82F188CC-DADA-475E-9DF2-DB12FE53DBAF}"/>
              </a:ext>
            </a:extLst>
          </p:cNvPr>
          <p:cNvSpPr/>
          <p:nvPr/>
        </p:nvSpPr>
        <p:spPr bwMode="auto">
          <a:xfrm>
            <a:off x="7875413" y="3710304"/>
            <a:ext cx="1560134" cy="261890"/>
          </a:xfrm>
          <a:prstGeom prst="rect">
            <a:avLst/>
          </a:prstGeom>
          <a:solidFill>
            <a:srgbClr val="0091D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900">
              <a:solidFill>
                <a:prstClr val="black"/>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E01C50A5-91BF-4F6B-BE51-A7BE871A8E40}"/>
              </a:ext>
            </a:extLst>
          </p:cNvPr>
          <p:cNvSpPr txBox="1"/>
          <p:nvPr/>
        </p:nvSpPr>
        <p:spPr>
          <a:xfrm>
            <a:off x="508877" y="4802203"/>
            <a:ext cx="1749442" cy="138499"/>
          </a:xfrm>
          <a:prstGeom prst="rect">
            <a:avLst/>
          </a:prstGeom>
          <a:noFill/>
        </p:spPr>
        <p:txBody>
          <a:bodyPr wrap="square" lIns="0" tIns="0" rIns="0" bIns="0" rtlCol="0">
            <a:spAutoFit/>
          </a:bodyPr>
          <a:lstStyle/>
          <a:p>
            <a:r>
              <a:rPr lang="en-US" sz="900" b="1" i="1">
                <a:solidFill>
                  <a:srgbClr val="00338D"/>
                </a:solidFill>
                <a:cs typeface="Arial" panose="020B0604020202020204" pitchFamily="34" charset="0"/>
              </a:rPr>
              <a:t>Milestones &amp; Deliverables</a:t>
            </a:r>
          </a:p>
        </p:txBody>
      </p:sp>
      <p:sp>
        <p:nvSpPr>
          <p:cNvPr id="27" name="Oval 26">
            <a:extLst>
              <a:ext uri="{FF2B5EF4-FFF2-40B4-BE49-F238E27FC236}">
                <a16:creationId xmlns:a16="http://schemas.microsoft.com/office/drawing/2014/main" id="{526996C5-B6C1-45AE-8569-1EF2F6187372}"/>
              </a:ext>
            </a:extLst>
          </p:cNvPr>
          <p:cNvSpPr/>
          <p:nvPr/>
        </p:nvSpPr>
        <p:spPr>
          <a:xfrm>
            <a:off x="540537" y="5102086"/>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a:t>
            </a:r>
          </a:p>
        </p:txBody>
      </p:sp>
      <p:sp>
        <p:nvSpPr>
          <p:cNvPr id="29" name="Text Placeholder 4">
            <a:extLst>
              <a:ext uri="{FF2B5EF4-FFF2-40B4-BE49-F238E27FC236}">
                <a16:creationId xmlns:a16="http://schemas.microsoft.com/office/drawing/2014/main" id="{58A89696-43B1-42D5-AE80-11E485F21698}"/>
              </a:ext>
            </a:extLst>
          </p:cNvPr>
          <p:cNvSpPr txBox="1">
            <a:spLocks/>
          </p:cNvSpPr>
          <p:nvPr/>
        </p:nvSpPr>
        <p:spPr bwMode="gray">
          <a:xfrm>
            <a:off x="877807" y="5683389"/>
            <a:ext cx="2111716" cy="819618"/>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3pPr marL="0" lvl="2">
              <a:spcBef>
                <a:spcPts val="200"/>
              </a:spcBef>
              <a:defRPr sz="800">
                <a:latin typeface="Arial" panose="020B0604020202020204" pitchFamily="34" charset="0"/>
                <a:cs typeface="Arial" panose="020B0604020202020204" pitchFamily="34" charset="0"/>
              </a:defRPr>
            </a:lvl3pPr>
          </a:lstStyle>
          <a:p>
            <a:pPr lvl="0">
              <a:buClr>
                <a:schemeClr val="tx2"/>
              </a:buClr>
              <a:buSzPct val="80000"/>
              <a:defRPr/>
            </a:pPr>
            <a:r>
              <a:rPr lang="en-US" sz="800" b="1">
                <a:solidFill>
                  <a:schemeClr val="tx2"/>
                </a:solidFill>
              </a:rPr>
              <a:t>2.1:</a:t>
            </a:r>
            <a:r>
              <a:rPr lang="en-US" sz="800">
                <a:solidFill>
                  <a:schemeClr val="tx2"/>
                </a:solidFill>
              </a:rPr>
              <a:t> Decision making framework</a:t>
            </a:r>
          </a:p>
          <a:p>
            <a:pPr lvl="0">
              <a:buClr>
                <a:schemeClr val="tx2"/>
              </a:buClr>
              <a:buSzPct val="80000"/>
              <a:defRPr/>
            </a:pPr>
            <a:r>
              <a:rPr lang="en-US" sz="800" b="1">
                <a:solidFill>
                  <a:schemeClr val="tx2"/>
                </a:solidFill>
              </a:rPr>
              <a:t>2.2: </a:t>
            </a:r>
            <a:r>
              <a:rPr lang="en-US" sz="800">
                <a:solidFill>
                  <a:schemeClr val="tx2"/>
                </a:solidFill>
              </a:rPr>
              <a:t>Alignment documentation of CIP's initiatives with corporate strategy.</a:t>
            </a:r>
          </a:p>
          <a:p>
            <a:pPr lvl="0">
              <a:buClr>
                <a:schemeClr val="tx2"/>
              </a:buClr>
              <a:buSzPct val="80000"/>
              <a:defRPr/>
            </a:pPr>
            <a:r>
              <a:rPr lang="en-US" sz="800" b="1">
                <a:solidFill>
                  <a:schemeClr val="tx2"/>
                </a:solidFill>
              </a:rPr>
              <a:t>2.3:</a:t>
            </a:r>
            <a:r>
              <a:rPr lang="en-US" sz="800">
                <a:solidFill>
                  <a:schemeClr val="tx2"/>
                </a:solidFill>
              </a:rPr>
              <a:t> Prioritization criteria aligned to corporate/cyber strategy</a:t>
            </a:r>
          </a:p>
        </p:txBody>
      </p:sp>
      <p:cxnSp>
        <p:nvCxnSpPr>
          <p:cNvPr id="35" name="Straight Connector 34">
            <a:extLst>
              <a:ext uri="{FF2B5EF4-FFF2-40B4-BE49-F238E27FC236}">
                <a16:creationId xmlns:a16="http://schemas.microsoft.com/office/drawing/2014/main" id="{CED766F1-8D06-4F17-A70E-D0C569422F7C}"/>
              </a:ext>
            </a:extLst>
          </p:cNvPr>
          <p:cNvCxnSpPr>
            <a:cxnSpLocks/>
          </p:cNvCxnSpPr>
          <p:nvPr/>
        </p:nvCxnSpPr>
        <p:spPr>
          <a:xfrm flipV="1">
            <a:off x="481099" y="4946853"/>
            <a:ext cx="11229802" cy="1979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5345D80-CFC2-4C83-8CF2-4B30C2241587}"/>
              </a:ext>
            </a:extLst>
          </p:cNvPr>
          <p:cNvSpPr/>
          <p:nvPr/>
        </p:nvSpPr>
        <p:spPr>
          <a:xfrm>
            <a:off x="540537" y="5711195"/>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2</a:t>
            </a:r>
          </a:p>
        </p:txBody>
      </p:sp>
      <p:sp>
        <p:nvSpPr>
          <p:cNvPr id="89" name="Rectangle 88">
            <a:extLst>
              <a:ext uri="{FF2B5EF4-FFF2-40B4-BE49-F238E27FC236}">
                <a16:creationId xmlns:a16="http://schemas.microsoft.com/office/drawing/2014/main" id="{47C73E9B-F07E-4F7F-AE61-5C5D23877E3B}"/>
              </a:ext>
            </a:extLst>
          </p:cNvPr>
          <p:cNvSpPr/>
          <p:nvPr/>
        </p:nvSpPr>
        <p:spPr bwMode="auto">
          <a:xfrm>
            <a:off x="3764277" y="4029292"/>
            <a:ext cx="8078491" cy="254113"/>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900">
              <a:solidFill>
                <a:prstClr val="black"/>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F3F6467-3CB6-4B70-AEE5-A67E883DB9E1}"/>
              </a:ext>
            </a:extLst>
          </p:cNvPr>
          <p:cNvSpPr txBox="1"/>
          <p:nvPr/>
        </p:nvSpPr>
        <p:spPr>
          <a:xfrm rot="10800000" flipV="1">
            <a:off x="5834363" y="2455171"/>
            <a:ext cx="1994406" cy="297154"/>
          </a:xfrm>
          <a:prstGeom prst="rect">
            <a:avLst/>
          </a:prstGeom>
          <a:solidFill>
            <a:schemeClr val="accent1">
              <a:lumMod val="75000"/>
            </a:schemeClr>
          </a:solid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Arial"/>
              <a:ea typeface="+mn-ea"/>
              <a:cs typeface="+mn-cs"/>
            </a:endParaRPr>
          </a:p>
        </p:txBody>
      </p:sp>
      <p:sp>
        <p:nvSpPr>
          <p:cNvPr id="41" name="TextBox 40">
            <a:extLst>
              <a:ext uri="{FF2B5EF4-FFF2-40B4-BE49-F238E27FC236}">
                <a16:creationId xmlns:a16="http://schemas.microsoft.com/office/drawing/2014/main" id="{16AACB97-26E6-4734-BDBF-6B7C6B91E40D}"/>
              </a:ext>
            </a:extLst>
          </p:cNvPr>
          <p:cNvSpPr txBox="1"/>
          <p:nvPr/>
        </p:nvSpPr>
        <p:spPr>
          <a:xfrm rot="10800000" flipV="1">
            <a:off x="7256212" y="2808245"/>
            <a:ext cx="2179335" cy="285108"/>
          </a:xfrm>
          <a:prstGeom prst="rect">
            <a:avLst/>
          </a:prstGeom>
          <a:solidFill>
            <a:schemeClr val="accent1">
              <a:lumMod val="75000"/>
            </a:schemeClr>
          </a:solid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88FE9E5A-3937-4B86-8B37-A1B49C421710}"/>
              </a:ext>
            </a:extLst>
          </p:cNvPr>
          <p:cNvSpPr/>
          <p:nvPr/>
        </p:nvSpPr>
        <p:spPr bwMode="auto">
          <a:xfrm>
            <a:off x="3764277" y="3393274"/>
            <a:ext cx="2785919" cy="24814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900">
              <a:solidFill>
                <a:prstClr val="black"/>
              </a:solidFill>
              <a:latin typeface="Arial" panose="020B0604020202020204" pitchFamily="34" charset="0"/>
              <a:cs typeface="Arial" panose="020B0604020202020204" pitchFamily="34" charset="0"/>
            </a:endParaRPr>
          </a:p>
        </p:txBody>
      </p:sp>
      <p:sp>
        <p:nvSpPr>
          <p:cNvPr id="55" name="Isosceles Triangle 54">
            <a:extLst>
              <a:ext uri="{FF2B5EF4-FFF2-40B4-BE49-F238E27FC236}">
                <a16:creationId xmlns:a16="http://schemas.microsoft.com/office/drawing/2014/main" id="{E097CDD1-0C85-4B29-99C9-A40B47A961FB}"/>
              </a:ext>
            </a:extLst>
          </p:cNvPr>
          <p:cNvSpPr/>
          <p:nvPr/>
        </p:nvSpPr>
        <p:spPr>
          <a:xfrm>
            <a:off x="3718893"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56" name="Isosceles Triangle 55">
            <a:extLst>
              <a:ext uri="{FF2B5EF4-FFF2-40B4-BE49-F238E27FC236}">
                <a16:creationId xmlns:a16="http://schemas.microsoft.com/office/drawing/2014/main" id="{978529E9-B0F7-4580-A65B-D663293EC1D1}"/>
              </a:ext>
            </a:extLst>
          </p:cNvPr>
          <p:cNvSpPr/>
          <p:nvPr/>
        </p:nvSpPr>
        <p:spPr>
          <a:xfrm>
            <a:off x="4409461"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57" name="Isosceles Triangle 56">
            <a:extLst>
              <a:ext uri="{FF2B5EF4-FFF2-40B4-BE49-F238E27FC236}">
                <a16:creationId xmlns:a16="http://schemas.microsoft.com/office/drawing/2014/main" id="{EEA9EB0E-9242-4104-B995-F3F0A247059B}"/>
              </a:ext>
            </a:extLst>
          </p:cNvPr>
          <p:cNvSpPr/>
          <p:nvPr/>
        </p:nvSpPr>
        <p:spPr>
          <a:xfrm>
            <a:off x="5055722"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61" name="Isosceles Triangle 60">
            <a:extLst>
              <a:ext uri="{FF2B5EF4-FFF2-40B4-BE49-F238E27FC236}">
                <a16:creationId xmlns:a16="http://schemas.microsoft.com/office/drawing/2014/main" id="{37802917-5F89-4936-8C56-55F4307FA13A}"/>
              </a:ext>
            </a:extLst>
          </p:cNvPr>
          <p:cNvSpPr/>
          <p:nvPr/>
        </p:nvSpPr>
        <p:spPr>
          <a:xfrm>
            <a:off x="5706554"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65" name="Isosceles Triangle 64">
            <a:extLst>
              <a:ext uri="{FF2B5EF4-FFF2-40B4-BE49-F238E27FC236}">
                <a16:creationId xmlns:a16="http://schemas.microsoft.com/office/drawing/2014/main" id="{1D543883-A97B-474F-8361-24C39F15E2ED}"/>
              </a:ext>
            </a:extLst>
          </p:cNvPr>
          <p:cNvSpPr/>
          <p:nvPr/>
        </p:nvSpPr>
        <p:spPr>
          <a:xfrm>
            <a:off x="6445430"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66" name="Isosceles Triangle 65">
            <a:extLst>
              <a:ext uri="{FF2B5EF4-FFF2-40B4-BE49-F238E27FC236}">
                <a16:creationId xmlns:a16="http://schemas.microsoft.com/office/drawing/2014/main" id="{A21FDF45-0B6F-42FD-8BFB-18546DADE6F2}"/>
              </a:ext>
            </a:extLst>
          </p:cNvPr>
          <p:cNvSpPr/>
          <p:nvPr/>
        </p:nvSpPr>
        <p:spPr>
          <a:xfrm>
            <a:off x="7123520"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67" name="Isosceles Triangle 66">
            <a:extLst>
              <a:ext uri="{FF2B5EF4-FFF2-40B4-BE49-F238E27FC236}">
                <a16:creationId xmlns:a16="http://schemas.microsoft.com/office/drawing/2014/main" id="{613A3C45-A487-47E9-9C65-D117F099BAA1}"/>
              </a:ext>
            </a:extLst>
          </p:cNvPr>
          <p:cNvSpPr/>
          <p:nvPr/>
        </p:nvSpPr>
        <p:spPr>
          <a:xfrm>
            <a:off x="7756448"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1" name="Isosceles Triangle 70">
            <a:extLst>
              <a:ext uri="{FF2B5EF4-FFF2-40B4-BE49-F238E27FC236}">
                <a16:creationId xmlns:a16="http://schemas.microsoft.com/office/drawing/2014/main" id="{BE71BE07-DB50-408E-9420-BD83971E75F6}"/>
              </a:ext>
            </a:extLst>
          </p:cNvPr>
          <p:cNvSpPr/>
          <p:nvPr/>
        </p:nvSpPr>
        <p:spPr>
          <a:xfrm>
            <a:off x="8534316"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2" name="Isosceles Triangle 71">
            <a:extLst>
              <a:ext uri="{FF2B5EF4-FFF2-40B4-BE49-F238E27FC236}">
                <a16:creationId xmlns:a16="http://schemas.microsoft.com/office/drawing/2014/main" id="{39467636-C8E4-4E96-B75A-87FDA1AAEEB1}"/>
              </a:ext>
            </a:extLst>
          </p:cNvPr>
          <p:cNvSpPr/>
          <p:nvPr/>
        </p:nvSpPr>
        <p:spPr>
          <a:xfrm>
            <a:off x="9345442"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3" name="Isosceles Triangle 72">
            <a:extLst>
              <a:ext uri="{FF2B5EF4-FFF2-40B4-BE49-F238E27FC236}">
                <a16:creationId xmlns:a16="http://schemas.microsoft.com/office/drawing/2014/main" id="{0962C9F3-DD9D-4345-9827-BC3E5002BA88}"/>
              </a:ext>
            </a:extLst>
          </p:cNvPr>
          <p:cNvSpPr/>
          <p:nvPr/>
        </p:nvSpPr>
        <p:spPr>
          <a:xfrm>
            <a:off x="10149818"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4" name="Isosceles Triangle 73">
            <a:extLst>
              <a:ext uri="{FF2B5EF4-FFF2-40B4-BE49-F238E27FC236}">
                <a16:creationId xmlns:a16="http://schemas.microsoft.com/office/drawing/2014/main" id="{C4830838-2617-4786-B13F-A4D307C70ED5}"/>
              </a:ext>
            </a:extLst>
          </p:cNvPr>
          <p:cNvSpPr/>
          <p:nvPr/>
        </p:nvSpPr>
        <p:spPr>
          <a:xfrm>
            <a:off x="10970351"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5" name="Isosceles Triangle 74">
            <a:extLst>
              <a:ext uri="{FF2B5EF4-FFF2-40B4-BE49-F238E27FC236}">
                <a16:creationId xmlns:a16="http://schemas.microsoft.com/office/drawing/2014/main" id="{341533A7-DF29-4FF8-A0A9-E940F794DF4D}"/>
              </a:ext>
            </a:extLst>
          </p:cNvPr>
          <p:cNvSpPr/>
          <p:nvPr/>
        </p:nvSpPr>
        <p:spPr>
          <a:xfrm>
            <a:off x="11727413" y="1991097"/>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76" name="Rectangle 75">
            <a:extLst>
              <a:ext uri="{FF2B5EF4-FFF2-40B4-BE49-F238E27FC236}">
                <a16:creationId xmlns:a16="http://schemas.microsoft.com/office/drawing/2014/main" id="{039A6A99-6D51-4070-8069-ADA1684BB473}"/>
              </a:ext>
            </a:extLst>
          </p:cNvPr>
          <p:cNvSpPr/>
          <p:nvPr/>
        </p:nvSpPr>
        <p:spPr bwMode="auto">
          <a:xfrm>
            <a:off x="3756668" y="4372320"/>
            <a:ext cx="5678880" cy="225496"/>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900">
              <a:solidFill>
                <a:prstClr val="black"/>
              </a:solidFill>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4E0972F9-F9E2-498D-9ECB-4BD103654C77}"/>
              </a:ext>
            </a:extLst>
          </p:cNvPr>
          <p:cNvSpPr/>
          <p:nvPr/>
        </p:nvSpPr>
        <p:spPr>
          <a:xfrm>
            <a:off x="540537" y="5099979"/>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a:t>
            </a:r>
          </a:p>
        </p:txBody>
      </p:sp>
      <p:sp>
        <p:nvSpPr>
          <p:cNvPr id="78" name="Text Placeholder 4">
            <a:extLst>
              <a:ext uri="{FF2B5EF4-FFF2-40B4-BE49-F238E27FC236}">
                <a16:creationId xmlns:a16="http://schemas.microsoft.com/office/drawing/2014/main" id="{192124AE-67AD-4064-881C-18B60F19BC94}"/>
              </a:ext>
            </a:extLst>
          </p:cNvPr>
          <p:cNvSpPr txBox="1">
            <a:spLocks/>
          </p:cNvSpPr>
          <p:nvPr/>
        </p:nvSpPr>
        <p:spPr bwMode="gray">
          <a:xfrm>
            <a:off x="877807" y="5049739"/>
            <a:ext cx="2111716" cy="317133"/>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p>
            <a:pPr marL="0" lvl="2">
              <a:spcBef>
                <a:spcPts val="200"/>
              </a:spcBef>
              <a:defRPr/>
            </a:pPr>
            <a:r>
              <a:rPr lang="en-US" sz="800" b="1">
                <a:solidFill>
                  <a:srgbClr val="00338D"/>
                </a:solidFill>
                <a:cs typeface="Arial" panose="020B0604020202020204" pitchFamily="34" charset="0"/>
              </a:rPr>
              <a:t>1:1:</a:t>
            </a:r>
            <a:r>
              <a:rPr lang="en-US" sz="800">
                <a:solidFill>
                  <a:srgbClr val="00338D"/>
                </a:solidFill>
                <a:cs typeface="Arial" panose="020B0604020202020204" pitchFamily="34" charset="0"/>
              </a:rPr>
              <a:t> Security Services Catalog</a:t>
            </a:r>
          </a:p>
          <a:p>
            <a:pPr marL="0" lvl="2">
              <a:spcBef>
                <a:spcPts val="200"/>
              </a:spcBef>
              <a:defRPr/>
            </a:pPr>
            <a:r>
              <a:rPr lang="en-US" sz="800" b="1">
                <a:solidFill>
                  <a:srgbClr val="00338D"/>
                </a:solidFill>
                <a:cs typeface="Arial" panose="020B0604020202020204" pitchFamily="34" charset="0"/>
              </a:rPr>
              <a:t>1.2:</a:t>
            </a:r>
            <a:r>
              <a:rPr lang="en-US" sz="800">
                <a:solidFill>
                  <a:srgbClr val="00338D"/>
                </a:solidFill>
                <a:cs typeface="Arial" panose="020B0604020202020204" pitchFamily="34" charset="0"/>
              </a:rPr>
              <a:t> Roles and responsibilities for each service in TOM</a:t>
            </a:r>
          </a:p>
          <a:p>
            <a:pPr marL="0" lvl="2">
              <a:spcBef>
                <a:spcPts val="200"/>
              </a:spcBef>
              <a:defRPr/>
            </a:pPr>
            <a:r>
              <a:rPr lang="en-US" sz="800" b="1">
                <a:solidFill>
                  <a:srgbClr val="00338D"/>
                </a:solidFill>
                <a:cs typeface="Arial" panose="020B0604020202020204" pitchFamily="34" charset="0"/>
              </a:rPr>
              <a:t>1.3: </a:t>
            </a:r>
            <a:r>
              <a:rPr lang="en-US" sz="800">
                <a:solidFill>
                  <a:srgbClr val="00338D"/>
                </a:solidFill>
                <a:cs typeface="Arial" panose="020B0604020202020204" pitchFamily="34" charset="0"/>
              </a:rPr>
              <a:t>RACI chart for each service</a:t>
            </a:r>
          </a:p>
        </p:txBody>
      </p:sp>
      <p:sp>
        <p:nvSpPr>
          <p:cNvPr id="80" name="Oval 79">
            <a:extLst>
              <a:ext uri="{FF2B5EF4-FFF2-40B4-BE49-F238E27FC236}">
                <a16:creationId xmlns:a16="http://schemas.microsoft.com/office/drawing/2014/main" id="{4E30D5CD-CC85-40BF-9AB0-3707A9922E61}"/>
              </a:ext>
            </a:extLst>
          </p:cNvPr>
          <p:cNvSpPr/>
          <p:nvPr/>
        </p:nvSpPr>
        <p:spPr>
          <a:xfrm>
            <a:off x="540537" y="5709088"/>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2</a:t>
            </a:r>
          </a:p>
        </p:txBody>
      </p:sp>
      <p:sp>
        <p:nvSpPr>
          <p:cNvPr id="82" name="Oval 81">
            <a:extLst>
              <a:ext uri="{FF2B5EF4-FFF2-40B4-BE49-F238E27FC236}">
                <a16:creationId xmlns:a16="http://schemas.microsoft.com/office/drawing/2014/main" id="{290DCDB7-C01A-4969-AFE2-C2260324E4C9}"/>
              </a:ext>
            </a:extLst>
          </p:cNvPr>
          <p:cNvSpPr/>
          <p:nvPr/>
        </p:nvSpPr>
        <p:spPr>
          <a:xfrm>
            <a:off x="2916378" y="5061979"/>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a:t>
            </a:r>
          </a:p>
        </p:txBody>
      </p:sp>
      <p:sp>
        <p:nvSpPr>
          <p:cNvPr id="83" name="Text Placeholder 4">
            <a:extLst>
              <a:ext uri="{FF2B5EF4-FFF2-40B4-BE49-F238E27FC236}">
                <a16:creationId xmlns:a16="http://schemas.microsoft.com/office/drawing/2014/main" id="{6236943B-D174-4941-A866-E6B44461134A}"/>
              </a:ext>
            </a:extLst>
          </p:cNvPr>
          <p:cNvSpPr txBox="1">
            <a:spLocks/>
          </p:cNvSpPr>
          <p:nvPr/>
        </p:nvSpPr>
        <p:spPr bwMode="gray">
          <a:xfrm>
            <a:off x="3253648" y="5979890"/>
            <a:ext cx="2111716" cy="497618"/>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3pPr marL="0" lvl="2">
              <a:spcBef>
                <a:spcPts val="200"/>
              </a:spcBef>
              <a:defRPr sz="800">
                <a:latin typeface="Arial" panose="020B0604020202020204" pitchFamily="34" charset="0"/>
                <a:cs typeface="Arial" panose="020B0604020202020204" pitchFamily="34" charset="0"/>
              </a:defRPr>
            </a:lvl3pPr>
          </a:lstStyle>
          <a:p>
            <a:pPr>
              <a:buClr>
                <a:schemeClr val="tx2"/>
              </a:buClr>
              <a:buSzPct val="80000"/>
              <a:defRPr/>
            </a:pPr>
            <a:r>
              <a:rPr lang="en-US" sz="800">
                <a:solidFill>
                  <a:srgbClr val="00338D"/>
                </a:solidFill>
                <a:cs typeface="Arial"/>
              </a:rPr>
              <a:t>4.1 Rapid assessment of Agile capabilities</a:t>
            </a:r>
            <a:endParaRPr lang="en-US" sz="800">
              <a:solidFill>
                <a:srgbClr val="00338D"/>
              </a:solidFill>
              <a:cs typeface="Arial" panose="020B0604020202020204" pitchFamily="34" charset="0"/>
            </a:endParaRPr>
          </a:p>
          <a:p>
            <a:pPr>
              <a:defRPr/>
            </a:pPr>
            <a:r>
              <a:rPr lang="en-US" sz="800">
                <a:solidFill>
                  <a:schemeClr val="tx2"/>
                </a:solidFill>
                <a:cs typeface="Arial"/>
              </a:rPr>
              <a:t>4.2 Recommendations for training options</a:t>
            </a:r>
          </a:p>
          <a:p>
            <a:pPr>
              <a:defRPr/>
            </a:pPr>
            <a:r>
              <a:rPr lang="en-US" sz="800">
                <a:solidFill>
                  <a:schemeClr val="tx2"/>
                </a:solidFill>
                <a:cs typeface="Arial"/>
              </a:rPr>
              <a:t>4.3 Agile training plan </a:t>
            </a:r>
            <a:endParaRPr lang="en-US" sz="800">
              <a:solidFill>
                <a:schemeClr val="tx2"/>
              </a:solidFill>
              <a:cs typeface="Arial" panose="020B0604020202020204" pitchFamily="34" charset="0"/>
            </a:endParaRPr>
          </a:p>
        </p:txBody>
      </p:sp>
      <p:sp>
        <p:nvSpPr>
          <p:cNvPr id="85" name="Oval 84">
            <a:extLst>
              <a:ext uri="{FF2B5EF4-FFF2-40B4-BE49-F238E27FC236}">
                <a16:creationId xmlns:a16="http://schemas.microsoft.com/office/drawing/2014/main" id="{76E58D69-76BB-4051-AE33-F399CE831016}"/>
              </a:ext>
            </a:extLst>
          </p:cNvPr>
          <p:cNvSpPr/>
          <p:nvPr/>
        </p:nvSpPr>
        <p:spPr>
          <a:xfrm>
            <a:off x="2916378" y="5059872"/>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3</a:t>
            </a:r>
          </a:p>
        </p:txBody>
      </p:sp>
      <p:sp>
        <p:nvSpPr>
          <p:cNvPr id="88" name="Oval 87">
            <a:extLst>
              <a:ext uri="{FF2B5EF4-FFF2-40B4-BE49-F238E27FC236}">
                <a16:creationId xmlns:a16="http://schemas.microsoft.com/office/drawing/2014/main" id="{1CA58C48-424F-4EE4-96E5-4CD3311BBBF6}"/>
              </a:ext>
            </a:extLst>
          </p:cNvPr>
          <p:cNvSpPr/>
          <p:nvPr/>
        </p:nvSpPr>
        <p:spPr>
          <a:xfrm>
            <a:off x="2916378" y="6005589"/>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4</a:t>
            </a:r>
          </a:p>
        </p:txBody>
      </p:sp>
      <p:sp>
        <p:nvSpPr>
          <p:cNvPr id="90" name="Oval 89">
            <a:extLst>
              <a:ext uri="{FF2B5EF4-FFF2-40B4-BE49-F238E27FC236}">
                <a16:creationId xmlns:a16="http://schemas.microsoft.com/office/drawing/2014/main" id="{EE0E2156-36D3-4093-91A9-240EABCE8210}"/>
              </a:ext>
            </a:extLst>
          </p:cNvPr>
          <p:cNvSpPr/>
          <p:nvPr/>
        </p:nvSpPr>
        <p:spPr>
          <a:xfrm>
            <a:off x="5431682" y="5070000"/>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5</a:t>
            </a:r>
          </a:p>
        </p:txBody>
      </p:sp>
      <p:sp>
        <p:nvSpPr>
          <p:cNvPr id="94" name="Text Placeholder 4">
            <a:extLst>
              <a:ext uri="{FF2B5EF4-FFF2-40B4-BE49-F238E27FC236}">
                <a16:creationId xmlns:a16="http://schemas.microsoft.com/office/drawing/2014/main" id="{BABCF2FE-7F39-4890-ABCA-105862FE5E4F}"/>
              </a:ext>
            </a:extLst>
          </p:cNvPr>
          <p:cNvSpPr txBox="1">
            <a:spLocks/>
          </p:cNvSpPr>
          <p:nvPr/>
        </p:nvSpPr>
        <p:spPr bwMode="gray">
          <a:xfrm>
            <a:off x="5768953" y="5017653"/>
            <a:ext cx="2326990" cy="317133"/>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p>
            <a:pPr marL="0" lvl="2">
              <a:spcBef>
                <a:spcPts val="200"/>
              </a:spcBef>
              <a:defRPr/>
            </a:pPr>
            <a:r>
              <a:rPr lang="en-US" sz="800" b="1">
                <a:solidFill>
                  <a:srgbClr val="00338D"/>
                </a:solidFill>
                <a:cs typeface="Arial" panose="020B0604020202020204" pitchFamily="34" charset="0"/>
              </a:rPr>
              <a:t>5.1: </a:t>
            </a:r>
            <a:r>
              <a:rPr lang="en-US" sz="800">
                <a:solidFill>
                  <a:srgbClr val="00338D"/>
                </a:solidFill>
                <a:cs typeface="Arial" panose="020B0604020202020204" pitchFamily="34" charset="0"/>
              </a:rPr>
              <a:t>Gap analysis and recommendations for in BISO program improvement</a:t>
            </a:r>
          </a:p>
          <a:p>
            <a:pPr marL="0" lvl="2">
              <a:spcBef>
                <a:spcPts val="200"/>
              </a:spcBef>
              <a:defRPr/>
            </a:pPr>
            <a:r>
              <a:rPr lang="en-US" sz="800" b="1">
                <a:solidFill>
                  <a:srgbClr val="00338D"/>
                </a:solidFill>
                <a:cs typeface="Arial" panose="020B0604020202020204" pitchFamily="34" charset="0"/>
              </a:rPr>
              <a:t>5.2: </a:t>
            </a:r>
            <a:r>
              <a:rPr lang="en-US" sz="800">
                <a:solidFill>
                  <a:srgbClr val="00338D"/>
                </a:solidFill>
                <a:cs typeface="Arial" panose="020B0604020202020204" pitchFamily="34" charset="0"/>
              </a:rPr>
              <a:t>BISO roadmap</a:t>
            </a:r>
          </a:p>
        </p:txBody>
      </p:sp>
      <p:sp>
        <p:nvSpPr>
          <p:cNvPr id="95" name="Text Placeholder 4">
            <a:extLst>
              <a:ext uri="{FF2B5EF4-FFF2-40B4-BE49-F238E27FC236}">
                <a16:creationId xmlns:a16="http://schemas.microsoft.com/office/drawing/2014/main" id="{CABFDE9F-3725-4681-B124-4F60F02907B3}"/>
              </a:ext>
            </a:extLst>
          </p:cNvPr>
          <p:cNvSpPr txBox="1">
            <a:spLocks/>
          </p:cNvSpPr>
          <p:nvPr/>
        </p:nvSpPr>
        <p:spPr bwMode="gray">
          <a:xfrm>
            <a:off x="5768953" y="5649196"/>
            <a:ext cx="2326990" cy="497618"/>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3pPr marL="0" lvl="2">
              <a:spcBef>
                <a:spcPts val="200"/>
              </a:spcBef>
              <a:defRPr sz="800">
                <a:latin typeface="Arial" panose="020B0604020202020204" pitchFamily="34" charset="0"/>
                <a:cs typeface="Arial" panose="020B0604020202020204" pitchFamily="34" charset="0"/>
              </a:defRPr>
            </a:lvl3pPr>
          </a:lstStyle>
          <a:p>
            <a:pPr marL="0" lvl="2">
              <a:spcBef>
                <a:spcPts val="200"/>
              </a:spcBef>
              <a:defRPr/>
            </a:pPr>
            <a:r>
              <a:rPr lang="en-US" sz="800" b="1">
                <a:solidFill>
                  <a:srgbClr val="00338D"/>
                </a:solidFill>
                <a:cs typeface="Arial" panose="020B0604020202020204" pitchFamily="34" charset="0"/>
              </a:rPr>
              <a:t>6.1: </a:t>
            </a:r>
            <a:r>
              <a:rPr lang="en-US" sz="800">
                <a:solidFill>
                  <a:srgbClr val="00338D"/>
                </a:solidFill>
                <a:cs typeface="Arial" panose="020B0604020202020204" pitchFamily="34" charset="0"/>
              </a:rPr>
              <a:t>Organization Assessment and Gap Analysis</a:t>
            </a:r>
          </a:p>
          <a:p>
            <a:pPr marL="0" lvl="2">
              <a:spcBef>
                <a:spcPts val="200"/>
              </a:spcBef>
              <a:defRPr/>
            </a:pPr>
            <a:r>
              <a:rPr lang="en-US" b="1">
                <a:solidFill>
                  <a:srgbClr val="00338D"/>
                </a:solidFill>
              </a:rPr>
              <a:t>6.2: </a:t>
            </a:r>
            <a:r>
              <a:rPr lang="en-US" sz="800">
                <a:solidFill>
                  <a:srgbClr val="00338D"/>
                </a:solidFill>
                <a:cs typeface="Arial" panose="020B0604020202020204" pitchFamily="34" charset="0"/>
              </a:rPr>
              <a:t>Macro Org Design (High Level)</a:t>
            </a:r>
          </a:p>
          <a:p>
            <a:pPr marL="0" lvl="2">
              <a:spcBef>
                <a:spcPts val="200"/>
              </a:spcBef>
              <a:defRPr/>
            </a:pPr>
            <a:r>
              <a:rPr lang="en-US" sz="800" b="1">
                <a:solidFill>
                  <a:srgbClr val="00338D"/>
                </a:solidFill>
                <a:cs typeface="Arial" panose="020B0604020202020204" pitchFamily="34" charset="0"/>
              </a:rPr>
              <a:t>6.3: </a:t>
            </a:r>
            <a:r>
              <a:rPr lang="en-US" sz="800">
                <a:solidFill>
                  <a:srgbClr val="00338D"/>
                </a:solidFill>
                <a:cs typeface="Arial" panose="020B0604020202020204" pitchFamily="34" charset="0"/>
              </a:rPr>
              <a:t>Micro Org Design (Detailed)</a:t>
            </a:r>
          </a:p>
          <a:p>
            <a:pPr marL="0" lvl="2">
              <a:spcBef>
                <a:spcPts val="200"/>
              </a:spcBef>
              <a:defRPr/>
            </a:pPr>
            <a:r>
              <a:rPr lang="en-US" sz="800" b="1">
                <a:solidFill>
                  <a:srgbClr val="00338D"/>
                </a:solidFill>
                <a:cs typeface="Arial" panose="020B0604020202020204" pitchFamily="34" charset="0"/>
              </a:rPr>
              <a:t>6.4: </a:t>
            </a:r>
            <a:r>
              <a:rPr lang="en-US" sz="800">
                <a:solidFill>
                  <a:srgbClr val="00338D"/>
                </a:solidFill>
                <a:cs typeface="Arial" panose="020B0604020202020204" pitchFamily="34" charset="0"/>
              </a:rPr>
              <a:t>Workforce Transition Plan</a:t>
            </a:r>
            <a:endParaRPr lang="en-US" sz="800">
              <a:solidFill>
                <a:schemeClr val="tx2"/>
              </a:solidFill>
            </a:endParaRPr>
          </a:p>
        </p:txBody>
      </p:sp>
      <p:sp>
        <p:nvSpPr>
          <p:cNvPr id="96" name="Oval 95">
            <a:extLst>
              <a:ext uri="{FF2B5EF4-FFF2-40B4-BE49-F238E27FC236}">
                <a16:creationId xmlns:a16="http://schemas.microsoft.com/office/drawing/2014/main" id="{A990F923-F1AC-4753-99BA-6F3570C3AFAB}"/>
              </a:ext>
            </a:extLst>
          </p:cNvPr>
          <p:cNvSpPr/>
          <p:nvPr/>
        </p:nvSpPr>
        <p:spPr>
          <a:xfrm>
            <a:off x="5431682" y="5677002"/>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6</a:t>
            </a:r>
          </a:p>
        </p:txBody>
      </p:sp>
      <p:sp>
        <p:nvSpPr>
          <p:cNvPr id="101" name="Oval 100">
            <a:extLst>
              <a:ext uri="{FF2B5EF4-FFF2-40B4-BE49-F238E27FC236}">
                <a16:creationId xmlns:a16="http://schemas.microsoft.com/office/drawing/2014/main" id="{F3CF9168-5EE1-47CC-93A4-2F1B924450CC}"/>
              </a:ext>
            </a:extLst>
          </p:cNvPr>
          <p:cNvSpPr/>
          <p:nvPr/>
        </p:nvSpPr>
        <p:spPr>
          <a:xfrm>
            <a:off x="8270914" y="5076094"/>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7</a:t>
            </a:r>
          </a:p>
        </p:txBody>
      </p:sp>
      <p:sp>
        <p:nvSpPr>
          <p:cNvPr id="102" name="Text Placeholder 4">
            <a:extLst>
              <a:ext uri="{FF2B5EF4-FFF2-40B4-BE49-F238E27FC236}">
                <a16:creationId xmlns:a16="http://schemas.microsoft.com/office/drawing/2014/main" id="{69C2E924-2CE4-49C4-842E-84DF5A381179}"/>
              </a:ext>
            </a:extLst>
          </p:cNvPr>
          <p:cNvSpPr txBox="1">
            <a:spLocks/>
          </p:cNvSpPr>
          <p:nvPr/>
        </p:nvSpPr>
        <p:spPr bwMode="gray">
          <a:xfrm>
            <a:off x="8608184" y="5023747"/>
            <a:ext cx="2886406" cy="337622"/>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p>
            <a:pPr marL="0" lvl="2">
              <a:spcBef>
                <a:spcPts val="200"/>
              </a:spcBef>
              <a:defRPr/>
            </a:pPr>
            <a:r>
              <a:rPr lang="en-US" sz="800" b="1">
                <a:solidFill>
                  <a:srgbClr val="00338D"/>
                </a:solidFill>
                <a:cs typeface="Arial" panose="020B0604020202020204" pitchFamily="34" charset="0"/>
              </a:rPr>
              <a:t>7.1: </a:t>
            </a:r>
            <a:r>
              <a:rPr lang="en-US" sz="800">
                <a:solidFill>
                  <a:srgbClr val="00338D"/>
                </a:solidFill>
                <a:cs typeface="Arial" panose="020B0604020202020204" pitchFamily="34" charset="0"/>
              </a:rPr>
              <a:t>Stakeholder Analysis and Impact Assessment</a:t>
            </a:r>
          </a:p>
          <a:p>
            <a:pPr marL="0" lvl="2">
              <a:spcBef>
                <a:spcPts val="200"/>
              </a:spcBef>
              <a:defRPr/>
            </a:pPr>
            <a:r>
              <a:rPr lang="en-US" sz="800" b="1">
                <a:solidFill>
                  <a:srgbClr val="00338D"/>
                </a:solidFill>
                <a:cs typeface="Arial" panose="020B0604020202020204" pitchFamily="34" charset="0"/>
              </a:rPr>
              <a:t>7.2: </a:t>
            </a:r>
            <a:r>
              <a:rPr lang="en-US" sz="800">
                <a:solidFill>
                  <a:srgbClr val="00338D"/>
                </a:solidFill>
                <a:cs typeface="Arial" panose="020B0604020202020204" pitchFamily="34" charset="0"/>
              </a:rPr>
              <a:t>Change and Communications Plan (including alignment with 6.4) </a:t>
            </a:r>
          </a:p>
          <a:p>
            <a:pPr marL="0" lvl="2">
              <a:spcBef>
                <a:spcPts val="200"/>
              </a:spcBef>
              <a:defRPr/>
            </a:pPr>
            <a:endParaRPr lang="en-US" sz="800">
              <a:solidFill>
                <a:srgbClr val="00338D"/>
              </a:solidFill>
              <a:cs typeface="Arial" panose="020B0604020202020204" pitchFamily="34" charset="0"/>
            </a:endParaRPr>
          </a:p>
        </p:txBody>
      </p:sp>
      <p:sp>
        <p:nvSpPr>
          <p:cNvPr id="4" name="TextBox 3">
            <a:extLst>
              <a:ext uri="{FF2B5EF4-FFF2-40B4-BE49-F238E27FC236}">
                <a16:creationId xmlns:a16="http://schemas.microsoft.com/office/drawing/2014/main" id="{6B95D162-B34A-435E-9A71-F95153E83354}"/>
              </a:ext>
            </a:extLst>
          </p:cNvPr>
          <p:cNvSpPr txBox="1"/>
          <p:nvPr/>
        </p:nvSpPr>
        <p:spPr>
          <a:xfrm>
            <a:off x="6067544" y="2246735"/>
            <a:ext cx="46448" cy="45719"/>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
        <p:nvSpPr>
          <p:cNvPr id="110" name="Oval 109">
            <a:extLst>
              <a:ext uri="{FF2B5EF4-FFF2-40B4-BE49-F238E27FC236}">
                <a16:creationId xmlns:a16="http://schemas.microsoft.com/office/drawing/2014/main" id="{581424E7-D04A-43AA-ADF7-E9691EC4A824}"/>
              </a:ext>
            </a:extLst>
          </p:cNvPr>
          <p:cNvSpPr/>
          <p:nvPr/>
        </p:nvSpPr>
        <p:spPr>
          <a:xfrm>
            <a:off x="5896221" y="2461101"/>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1.1</a:t>
            </a:r>
          </a:p>
        </p:txBody>
      </p:sp>
      <p:sp>
        <p:nvSpPr>
          <p:cNvPr id="111" name="Oval 110">
            <a:extLst>
              <a:ext uri="{FF2B5EF4-FFF2-40B4-BE49-F238E27FC236}">
                <a16:creationId xmlns:a16="http://schemas.microsoft.com/office/drawing/2014/main" id="{AE89B4A0-CA64-44BF-8A3D-A3AD96DDB64B}"/>
              </a:ext>
            </a:extLst>
          </p:cNvPr>
          <p:cNvSpPr/>
          <p:nvPr/>
        </p:nvSpPr>
        <p:spPr>
          <a:xfrm>
            <a:off x="6772319" y="2470726"/>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1.2</a:t>
            </a:r>
          </a:p>
        </p:txBody>
      </p:sp>
      <p:sp>
        <p:nvSpPr>
          <p:cNvPr id="112" name="Oval 111">
            <a:extLst>
              <a:ext uri="{FF2B5EF4-FFF2-40B4-BE49-F238E27FC236}">
                <a16:creationId xmlns:a16="http://schemas.microsoft.com/office/drawing/2014/main" id="{4A2FDA48-23DC-4EBC-A0B6-C1E6E8CC325E}"/>
              </a:ext>
            </a:extLst>
          </p:cNvPr>
          <p:cNvSpPr/>
          <p:nvPr/>
        </p:nvSpPr>
        <p:spPr>
          <a:xfrm>
            <a:off x="7549728" y="2479225"/>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1.3</a:t>
            </a:r>
          </a:p>
        </p:txBody>
      </p:sp>
      <p:sp>
        <p:nvSpPr>
          <p:cNvPr id="113" name="Oval 112">
            <a:extLst>
              <a:ext uri="{FF2B5EF4-FFF2-40B4-BE49-F238E27FC236}">
                <a16:creationId xmlns:a16="http://schemas.microsoft.com/office/drawing/2014/main" id="{C93E438F-EDC7-4519-AF0A-5F4CFEEE23CB}"/>
              </a:ext>
            </a:extLst>
          </p:cNvPr>
          <p:cNvSpPr/>
          <p:nvPr/>
        </p:nvSpPr>
        <p:spPr>
          <a:xfrm>
            <a:off x="8417149" y="3739836"/>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5.1</a:t>
            </a:r>
          </a:p>
        </p:txBody>
      </p:sp>
      <p:sp>
        <p:nvSpPr>
          <p:cNvPr id="114" name="Oval 113">
            <a:extLst>
              <a:ext uri="{FF2B5EF4-FFF2-40B4-BE49-F238E27FC236}">
                <a16:creationId xmlns:a16="http://schemas.microsoft.com/office/drawing/2014/main" id="{5E27A41A-B0AB-418C-ACE5-4068AB20797A}"/>
              </a:ext>
            </a:extLst>
          </p:cNvPr>
          <p:cNvSpPr/>
          <p:nvPr/>
        </p:nvSpPr>
        <p:spPr>
          <a:xfrm>
            <a:off x="9056436" y="3730764"/>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cs typeface="Arial" panose="020B0604020202020204" pitchFamily="34" charset="0"/>
              </a:rPr>
              <a:t>5.2</a:t>
            </a:r>
          </a:p>
        </p:txBody>
      </p:sp>
      <p:sp>
        <p:nvSpPr>
          <p:cNvPr id="115" name="Oval 114">
            <a:extLst>
              <a:ext uri="{FF2B5EF4-FFF2-40B4-BE49-F238E27FC236}">
                <a16:creationId xmlns:a16="http://schemas.microsoft.com/office/drawing/2014/main" id="{BF86A303-BF61-45EE-B649-D81EA6D9F52F}"/>
              </a:ext>
            </a:extLst>
          </p:cNvPr>
          <p:cNvSpPr/>
          <p:nvPr/>
        </p:nvSpPr>
        <p:spPr>
          <a:xfrm>
            <a:off x="3773630" y="4040369"/>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6.1</a:t>
            </a:r>
          </a:p>
        </p:txBody>
      </p:sp>
      <p:sp>
        <p:nvSpPr>
          <p:cNvPr id="116" name="Oval 115">
            <a:extLst>
              <a:ext uri="{FF2B5EF4-FFF2-40B4-BE49-F238E27FC236}">
                <a16:creationId xmlns:a16="http://schemas.microsoft.com/office/drawing/2014/main" id="{D7D8B3E8-D1F5-4C6B-8140-5B43E7793806}"/>
              </a:ext>
            </a:extLst>
          </p:cNvPr>
          <p:cNvSpPr/>
          <p:nvPr/>
        </p:nvSpPr>
        <p:spPr>
          <a:xfrm>
            <a:off x="6749156" y="4033073"/>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6.2</a:t>
            </a:r>
          </a:p>
        </p:txBody>
      </p:sp>
      <p:sp>
        <p:nvSpPr>
          <p:cNvPr id="118" name="Oval 117">
            <a:extLst>
              <a:ext uri="{FF2B5EF4-FFF2-40B4-BE49-F238E27FC236}">
                <a16:creationId xmlns:a16="http://schemas.microsoft.com/office/drawing/2014/main" id="{EF9A683F-3004-45B0-825A-46C87DDEEC23}"/>
              </a:ext>
            </a:extLst>
          </p:cNvPr>
          <p:cNvSpPr/>
          <p:nvPr/>
        </p:nvSpPr>
        <p:spPr>
          <a:xfrm>
            <a:off x="10603383" y="4024133"/>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6.3</a:t>
            </a:r>
          </a:p>
        </p:txBody>
      </p:sp>
      <p:sp>
        <p:nvSpPr>
          <p:cNvPr id="119" name="Oval 118">
            <a:extLst>
              <a:ext uri="{FF2B5EF4-FFF2-40B4-BE49-F238E27FC236}">
                <a16:creationId xmlns:a16="http://schemas.microsoft.com/office/drawing/2014/main" id="{72447838-5F6D-4BA7-9E52-3C358E368EA8}"/>
              </a:ext>
            </a:extLst>
          </p:cNvPr>
          <p:cNvSpPr/>
          <p:nvPr/>
        </p:nvSpPr>
        <p:spPr>
          <a:xfrm>
            <a:off x="7562981" y="2828483"/>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2.1</a:t>
            </a:r>
          </a:p>
        </p:txBody>
      </p:sp>
      <p:sp>
        <p:nvSpPr>
          <p:cNvPr id="120" name="Oval 119">
            <a:extLst>
              <a:ext uri="{FF2B5EF4-FFF2-40B4-BE49-F238E27FC236}">
                <a16:creationId xmlns:a16="http://schemas.microsoft.com/office/drawing/2014/main" id="{EE25238C-D0A8-4B5E-9D0A-5C69D4CE80D0}"/>
              </a:ext>
            </a:extLst>
          </p:cNvPr>
          <p:cNvSpPr/>
          <p:nvPr/>
        </p:nvSpPr>
        <p:spPr>
          <a:xfrm>
            <a:off x="8372462" y="2820097"/>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2.2</a:t>
            </a:r>
          </a:p>
        </p:txBody>
      </p:sp>
      <p:sp>
        <p:nvSpPr>
          <p:cNvPr id="121" name="Oval 120">
            <a:extLst>
              <a:ext uri="{FF2B5EF4-FFF2-40B4-BE49-F238E27FC236}">
                <a16:creationId xmlns:a16="http://schemas.microsoft.com/office/drawing/2014/main" id="{C7BE8FF9-CEA7-4E2C-A39F-8ED1A779983E}"/>
              </a:ext>
            </a:extLst>
          </p:cNvPr>
          <p:cNvSpPr/>
          <p:nvPr/>
        </p:nvSpPr>
        <p:spPr>
          <a:xfrm>
            <a:off x="9005694" y="2836869"/>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2.3</a:t>
            </a:r>
          </a:p>
        </p:txBody>
      </p:sp>
      <p:sp>
        <p:nvSpPr>
          <p:cNvPr id="68" name="Oval 67">
            <a:extLst>
              <a:ext uri="{FF2B5EF4-FFF2-40B4-BE49-F238E27FC236}">
                <a16:creationId xmlns:a16="http://schemas.microsoft.com/office/drawing/2014/main" id="{9EDEF843-ABED-4457-A28F-3AD95481AE01}"/>
              </a:ext>
            </a:extLst>
          </p:cNvPr>
          <p:cNvSpPr/>
          <p:nvPr/>
        </p:nvSpPr>
        <p:spPr>
          <a:xfrm>
            <a:off x="5545146" y="3118146"/>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3.1</a:t>
            </a:r>
          </a:p>
        </p:txBody>
      </p:sp>
      <p:sp>
        <p:nvSpPr>
          <p:cNvPr id="69" name="Text Placeholder 4">
            <a:extLst>
              <a:ext uri="{FF2B5EF4-FFF2-40B4-BE49-F238E27FC236}">
                <a16:creationId xmlns:a16="http://schemas.microsoft.com/office/drawing/2014/main" id="{D4BBD138-C73D-4C8F-9DB5-376545DA7630}"/>
              </a:ext>
            </a:extLst>
          </p:cNvPr>
          <p:cNvSpPr txBox="1">
            <a:spLocks/>
          </p:cNvSpPr>
          <p:nvPr/>
        </p:nvSpPr>
        <p:spPr bwMode="gray">
          <a:xfrm>
            <a:off x="3231157" y="5028203"/>
            <a:ext cx="2111716" cy="558391"/>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t" anchorCtr="0">
            <a:noAutofit/>
          </a:bodyPr>
          <a:lstStyle/>
          <a:p>
            <a:pPr marL="0" lvl="2">
              <a:spcBef>
                <a:spcPts val="200"/>
              </a:spcBef>
              <a:defRPr/>
            </a:pPr>
            <a:r>
              <a:rPr lang="en-US" sz="800" b="1">
                <a:solidFill>
                  <a:srgbClr val="00338D"/>
                </a:solidFill>
                <a:cs typeface="Arial" panose="020B0604020202020204" pitchFamily="34" charset="0"/>
              </a:rPr>
              <a:t>3:1: </a:t>
            </a:r>
            <a:r>
              <a:rPr lang="en-US" sz="800">
                <a:solidFill>
                  <a:srgbClr val="00338D"/>
                </a:solidFill>
                <a:cs typeface="Arial" panose="020B0604020202020204" pitchFamily="34" charset="0"/>
              </a:rPr>
              <a:t>Current state assessment of PMO operating model</a:t>
            </a:r>
          </a:p>
          <a:p>
            <a:pPr marL="0" lvl="2">
              <a:spcBef>
                <a:spcPts val="200"/>
              </a:spcBef>
              <a:defRPr/>
            </a:pPr>
            <a:r>
              <a:rPr lang="en-US" sz="800" b="1">
                <a:solidFill>
                  <a:srgbClr val="00338D"/>
                </a:solidFill>
                <a:cs typeface="Arial" panose="020B0604020202020204" pitchFamily="34" charset="0"/>
              </a:rPr>
              <a:t>3.2: </a:t>
            </a:r>
            <a:r>
              <a:rPr lang="en-US" sz="800">
                <a:solidFill>
                  <a:srgbClr val="00338D"/>
                </a:solidFill>
                <a:cs typeface="Arial" panose="020B0604020202020204" pitchFamily="34" charset="0"/>
              </a:rPr>
              <a:t>Modernized PMO operating model: Methods, tools, and organization model</a:t>
            </a:r>
          </a:p>
          <a:p>
            <a:pPr marL="0" lvl="2">
              <a:spcBef>
                <a:spcPts val="200"/>
              </a:spcBef>
              <a:defRPr/>
            </a:pPr>
            <a:r>
              <a:rPr lang="en-US" sz="800" b="1">
                <a:solidFill>
                  <a:srgbClr val="00338D"/>
                </a:solidFill>
                <a:cs typeface="Arial" panose="020B0604020202020204" pitchFamily="34" charset="0"/>
              </a:rPr>
              <a:t>3.3: </a:t>
            </a:r>
            <a:r>
              <a:rPr lang="en-US" sz="800">
                <a:solidFill>
                  <a:srgbClr val="00338D"/>
                </a:solidFill>
                <a:cs typeface="Arial" panose="020B0604020202020204" pitchFamily="34" charset="0"/>
              </a:rPr>
              <a:t>Implementation plan for modernized PMO operating model</a:t>
            </a:r>
          </a:p>
        </p:txBody>
      </p:sp>
      <p:sp>
        <p:nvSpPr>
          <p:cNvPr id="70" name="Oval 69">
            <a:extLst>
              <a:ext uri="{FF2B5EF4-FFF2-40B4-BE49-F238E27FC236}">
                <a16:creationId xmlns:a16="http://schemas.microsoft.com/office/drawing/2014/main" id="{D4D02C8D-C902-460B-AA95-E47B1E93428D}"/>
              </a:ext>
            </a:extLst>
          </p:cNvPr>
          <p:cNvSpPr/>
          <p:nvPr/>
        </p:nvSpPr>
        <p:spPr>
          <a:xfrm>
            <a:off x="7579962" y="3110264"/>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3.2</a:t>
            </a:r>
          </a:p>
        </p:txBody>
      </p:sp>
      <p:sp>
        <p:nvSpPr>
          <p:cNvPr id="6" name="Oval 67">
            <a:extLst>
              <a:ext uri="{FF2B5EF4-FFF2-40B4-BE49-F238E27FC236}">
                <a16:creationId xmlns:a16="http://schemas.microsoft.com/office/drawing/2014/main" id="{0AF1846E-1359-427C-BE64-B515AE615D7A}"/>
              </a:ext>
            </a:extLst>
          </p:cNvPr>
          <p:cNvSpPr/>
          <p:nvPr/>
        </p:nvSpPr>
        <p:spPr>
          <a:xfrm>
            <a:off x="11508930" y="4043674"/>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6.4</a:t>
            </a:r>
          </a:p>
        </p:txBody>
      </p:sp>
      <p:sp>
        <p:nvSpPr>
          <p:cNvPr id="81" name="Oval 80">
            <a:extLst>
              <a:ext uri="{FF2B5EF4-FFF2-40B4-BE49-F238E27FC236}">
                <a16:creationId xmlns:a16="http://schemas.microsoft.com/office/drawing/2014/main" id="{63B3DE57-277F-455F-AB3E-BEBBA4B58E0F}"/>
              </a:ext>
            </a:extLst>
          </p:cNvPr>
          <p:cNvSpPr/>
          <p:nvPr/>
        </p:nvSpPr>
        <p:spPr>
          <a:xfrm>
            <a:off x="4769299" y="4382161"/>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7.1</a:t>
            </a:r>
          </a:p>
        </p:txBody>
      </p:sp>
      <p:sp>
        <p:nvSpPr>
          <p:cNvPr id="84" name="Oval 83">
            <a:extLst>
              <a:ext uri="{FF2B5EF4-FFF2-40B4-BE49-F238E27FC236}">
                <a16:creationId xmlns:a16="http://schemas.microsoft.com/office/drawing/2014/main" id="{1A18DCAA-BCAA-4E2B-B2F4-23F2C791DCC1}"/>
              </a:ext>
            </a:extLst>
          </p:cNvPr>
          <p:cNvSpPr/>
          <p:nvPr/>
        </p:nvSpPr>
        <p:spPr>
          <a:xfrm>
            <a:off x="9092059" y="4376629"/>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7.2</a:t>
            </a:r>
          </a:p>
        </p:txBody>
      </p:sp>
      <p:sp>
        <p:nvSpPr>
          <p:cNvPr id="86" name="Isosceles Triangle 85">
            <a:extLst>
              <a:ext uri="{FF2B5EF4-FFF2-40B4-BE49-F238E27FC236}">
                <a16:creationId xmlns:a16="http://schemas.microsoft.com/office/drawing/2014/main" id="{62837270-B558-4B9E-8432-DD8E0A50839E}"/>
              </a:ext>
            </a:extLst>
          </p:cNvPr>
          <p:cNvSpPr/>
          <p:nvPr/>
        </p:nvSpPr>
        <p:spPr>
          <a:xfrm>
            <a:off x="7998784" y="6164282"/>
            <a:ext cx="209533" cy="123046"/>
          </a:xfrm>
          <a:prstGeom prs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2" name="Oval 91">
            <a:extLst>
              <a:ext uri="{FF2B5EF4-FFF2-40B4-BE49-F238E27FC236}">
                <a16:creationId xmlns:a16="http://schemas.microsoft.com/office/drawing/2014/main" id="{A27E072A-E5D6-410F-BD65-939176570478}"/>
              </a:ext>
            </a:extLst>
          </p:cNvPr>
          <p:cNvSpPr/>
          <p:nvPr/>
        </p:nvSpPr>
        <p:spPr>
          <a:xfrm>
            <a:off x="9020122" y="3095425"/>
            <a:ext cx="280950"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3.3</a:t>
            </a:r>
          </a:p>
        </p:txBody>
      </p:sp>
      <p:sp>
        <p:nvSpPr>
          <p:cNvPr id="93" name="Oval 92">
            <a:extLst>
              <a:ext uri="{FF2B5EF4-FFF2-40B4-BE49-F238E27FC236}">
                <a16:creationId xmlns:a16="http://schemas.microsoft.com/office/drawing/2014/main" id="{BD4CDF8D-76DA-4E5B-907D-8D1447696F25}"/>
              </a:ext>
            </a:extLst>
          </p:cNvPr>
          <p:cNvSpPr/>
          <p:nvPr/>
        </p:nvSpPr>
        <p:spPr>
          <a:xfrm>
            <a:off x="6302481" y="3407049"/>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4.3</a:t>
            </a:r>
          </a:p>
        </p:txBody>
      </p:sp>
      <p:sp>
        <p:nvSpPr>
          <p:cNvPr id="97" name="Oval 96">
            <a:extLst>
              <a:ext uri="{FF2B5EF4-FFF2-40B4-BE49-F238E27FC236}">
                <a16:creationId xmlns:a16="http://schemas.microsoft.com/office/drawing/2014/main" id="{6EA03290-74B7-4254-B872-7788264F3676}"/>
              </a:ext>
            </a:extLst>
          </p:cNvPr>
          <p:cNvSpPr/>
          <p:nvPr/>
        </p:nvSpPr>
        <p:spPr>
          <a:xfrm>
            <a:off x="5525508" y="3397214"/>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4.2</a:t>
            </a:r>
          </a:p>
        </p:txBody>
      </p:sp>
      <p:sp>
        <p:nvSpPr>
          <p:cNvPr id="98" name="Oval 97">
            <a:extLst>
              <a:ext uri="{FF2B5EF4-FFF2-40B4-BE49-F238E27FC236}">
                <a16:creationId xmlns:a16="http://schemas.microsoft.com/office/drawing/2014/main" id="{1A66B9B0-B0E8-4D28-84F7-FDBB31DF1FF5}"/>
              </a:ext>
            </a:extLst>
          </p:cNvPr>
          <p:cNvSpPr/>
          <p:nvPr/>
        </p:nvSpPr>
        <p:spPr>
          <a:xfrm>
            <a:off x="4737732" y="3392760"/>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4.1</a:t>
            </a:r>
          </a:p>
        </p:txBody>
      </p:sp>
      <p:sp>
        <p:nvSpPr>
          <p:cNvPr id="79" name="Oval 78">
            <a:extLst>
              <a:ext uri="{FF2B5EF4-FFF2-40B4-BE49-F238E27FC236}">
                <a16:creationId xmlns:a16="http://schemas.microsoft.com/office/drawing/2014/main" id="{9D602F5E-E574-4EDC-B8B4-239179C700EC}"/>
              </a:ext>
            </a:extLst>
          </p:cNvPr>
          <p:cNvSpPr/>
          <p:nvPr/>
        </p:nvSpPr>
        <p:spPr>
          <a:xfrm>
            <a:off x="11517953" y="4366118"/>
            <a:ext cx="309591" cy="2286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latin typeface="Arial" panose="020B0604020202020204" pitchFamily="34" charset="0"/>
                <a:cs typeface="Arial" panose="020B0604020202020204" pitchFamily="34" charset="0"/>
              </a:rPr>
              <a:t>7.2</a:t>
            </a:r>
          </a:p>
        </p:txBody>
      </p:sp>
    </p:spTree>
    <p:custDataLst>
      <p:tags r:id="rId1"/>
    </p:custDataLst>
    <p:extLst>
      <p:ext uri="{BB962C8B-B14F-4D97-AF65-F5344CB8AC3E}">
        <p14:creationId xmlns:p14="http://schemas.microsoft.com/office/powerpoint/2010/main" val="59719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BF82D9E-FDCF-4FCD-A2F0-D24BC38FF882}"/>
              </a:ext>
            </a:extLst>
          </p:cNvPr>
          <p:cNvSpPr/>
          <p:nvPr/>
        </p:nvSpPr>
        <p:spPr>
          <a:xfrm>
            <a:off x="0" y="0"/>
            <a:ext cx="12192000" cy="6857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17F0D272-3311-4476-9B74-ADD2EC5077A0}"/>
              </a:ext>
            </a:extLst>
          </p:cNvPr>
          <p:cNvGrpSpPr/>
          <p:nvPr/>
        </p:nvGrpSpPr>
        <p:grpSpPr>
          <a:xfrm>
            <a:off x="535383" y="6521013"/>
            <a:ext cx="11151559" cy="196534"/>
            <a:chOff x="535383" y="6521013"/>
            <a:chExt cx="11151559" cy="196534"/>
          </a:xfrm>
        </p:grpSpPr>
        <p:sp>
          <p:nvSpPr>
            <p:cNvPr id="24" name="Freeform 19">
              <a:extLst>
                <a:ext uri="{FF2B5EF4-FFF2-40B4-BE49-F238E27FC236}">
                  <a16:creationId xmlns:a16="http://schemas.microsoft.com/office/drawing/2014/main" id="{B328C281-8395-4419-B6ED-76681A08CCF9}"/>
                </a:ext>
              </a:extLst>
            </p:cNvPr>
            <p:cNvSpPr>
              <a:spLocks noEditPoints="1"/>
            </p:cNvSpPr>
            <p:nvPr/>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Shape 8">
              <a:extLst>
                <a:ext uri="{FF2B5EF4-FFF2-40B4-BE49-F238E27FC236}">
                  <a16:creationId xmlns:a16="http://schemas.microsoft.com/office/drawing/2014/main" id="{851928E9-1938-4E37-9E4C-F2430089619D}"/>
                </a:ext>
              </a:extLst>
            </p:cNvPr>
            <p:cNvSpPr txBox="1">
              <a:spLocks/>
            </p:cNvSpPr>
            <p:nvPr/>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1000" b="0" i="0" u="none" strike="noStrike" kern="1200" cap="none" spc="0" normalizeH="0" baseline="0" noProof="0" smtClean="0">
                  <a:ln>
                    <a:noFill/>
                  </a:ln>
                  <a:solidFill>
                    <a:srgbClr val="FFFFFF"/>
                  </a:solidFill>
                  <a:effectLst/>
                  <a:uLnTx/>
                  <a:uFillTx/>
                  <a:latin typeface="Arial"/>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srgbClr val="FFFFFF"/>
                </a:solidFill>
                <a:effectLst/>
                <a:uLnTx/>
                <a:uFillTx/>
                <a:latin typeface="Arial"/>
                <a:ea typeface="Arial"/>
                <a:cs typeface="Arial" panose="020B0604020202020204" pitchFamily="34" charset="0"/>
                <a:sym typeface="Arial"/>
              </a:endParaRPr>
            </a:p>
          </p:txBody>
        </p:sp>
      </p:gr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a:xfrm>
            <a:off x="387987" y="441425"/>
            <a:ext cx="3691293" cy="1402861"/>
          </a:xfrm>
        </p:spPr>
        <p:txBody>
          <a:bodyPr/>
          <a:lstStyle/>
          <a:p>
            <a:r>
              <a:rPr lang="en-US" sz="2800"/>
              <a:t>Security services catalog development and capability governance</a:t>
            </a:r>
            <a:endParaRPr lang="en-GB" sz="2800"/>
          </a:p>
        </p:txBody>
      </p:sp>
      <p:cxnSp>
        <p:nvCxnSpPr>
          <p:cNvPr id="57" name="Straight Connector 56">
            <a:extLst>
              <a:ext uri="{FF2B5EF4-FFF2-40B4-BE49-F238E27FC236}">
                <a16:creationId xmlns:a16="http://schemas.microsoft.com/office/drawing/2014/main" id="{AD43B0AE-5D44-4AC1-871D-5B111ACAD405}"/>
              </a:ext>
            </a:extLst>
          </p:cNvPr>
          <p:cNvCxnSpPr>
            <a:cxnSpLocks/>
            <a:endCxn id="23" idx="2"/>
          </p:cNvCxnSpPr>
          <p:nvPr/>
        </p:nvCxnSpPr>
        <p:spPr>
          <a:xfrm>
            <a:off x="6096000" y="708590"/>
            <a:ext cx="0" cy="6149405"/>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82E828F-15C9-4EA9-A67E-4313286647D0}"/>
              </a:ext>
            </a:extLst>
          </p:cNvPr>
          <p:cNvGrpSpPr/>
          <p:nvPr/>
        </p:nvGrpSpPr>
        <p:grpSpPr>
          <a:xfrm>
            <a:off x="5863670" y="353942"/>
            <a:ext cx="464660" cy="450032"/>
            <a:chOff x="5723993" y="1295400"/>
            <a:chExt cx="744014" cy="720592"/>
          </a:xfrm>
        </p:grpSpPr>
        <p:sp>
          <p:nvSpPr>
            <p:cNvPr id="49" name="Oval 48">
              <a:extLst>
                <a:ext uri="{FF2B5EF4-FFF2-40B4-BE49-F238E27FC236}">
                  <a16:creationId xmlns:a16="http://schemas.microsoft.com/office/drawing/2014/main" id="{D764EA6C-5F18-433D-B7E6-2C49238478D8}"/>
                </a:ext>
              </a:extLst>
            </p:cNvPr>
            <p:cNvSpPr/>
            <p:nvPr/>
          </p:nvSpPr>
          <p:spPr>
            <a:xfrm>
              <a:off x="5723993" y="1295400"/>
              <a:ext cx="744014" cy="720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A7004977-62C3-413F-B6F9-9ED3490885D9}"/>
                </a:ext>
              </a:extLst>
            </p:cNvPr>
            <p:cNvSpPr/>
            <p:nvPr/>
          </p:nvSpPr>
          <p:spPr>
            <a:xfrm>
              <a:off x="5881687" y="1448130"/>
              <a:ext cx="428626" cy="415132"/>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grpSp>
      <p:sp>
        <p:nvSpPr>
          <p:cNvPr id="51" name="TextBox 50">
            <a:extLst>
              <a:ext uri="{FF2B5EF4-FFF2-40B4-BE49-F238E27FC236}">
                <a16:creationId xmlns:a16="http://schemas.microsoft.com/office/drawing/2014/main" id="{B45C8050-40F6-42C1-9867-C95230D9BDFF}"/>
              </a:ext>
            </a:extLst>
          </p:cNvPr>
          <p:cNvSpPr txBox="1"/>
          <p:nvPr/>
        </p:nvSpPr>
        <p:spPr>
          <a:xfrm flipH="1">
            <a:off x="392901" y="5125443"/>
            <a:ext cx="5029200" cy="536044"/>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Security services catalog (Service view). </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Roles and Responsibilities security service activities, aka RACI chart.</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Interaction Model</a:t>
            </a:r>
          </a:p>
        </p:txBody>
      </p:sp>
      <p:sp>
        <p:nvSpPr>
          <p:cNvPr id="75" name="TextBox 74">
            <a:extLst>
              <a:ext uri="{FF2B5EF4-FFF2-40B4-BE49-F238E27FC236}">
                <a16:creationId xmlns:a16="http://schemas.microsoft.com/office/drawing/2014/main" id="{7CACA663-CCAC-47AB-9F15-296683B30815}"/>
              </a:ext>
            </a:extLst>
          </p:cNvPr>
          <p:cNvSpPr txBox="1"/>
          <p:nvPr/>
        </p:nvSpPr>
        <p:spPr>
          <a:xfrm flipH="1">
            <a:off x="392901" y="2093627"/>
            <a:ext cx="5029200" cy="671979"/>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Identify and document CIP’s current security services, including people (roles and responsibilities), processes, and technology as applicable.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Design supporting templates for security service including overviews and service RACIs</a:t>
            </a:r>
          </a:p>
        </p:txBody>
      </p:sp>
      <p:sp>
        <p:nvSpPr>
          <p:cNvPr id="65" name="TextBox 64">
            <a:extLst>
              <a:ext uri="{FF2B5EF4-FFF2-40B4-BE49-F238E27FC236}">
                <a16:creationId xmlns:a16="http://schemas.microsoft.com/office/drawing/2014/main" id="{C2563832-9250-48CE-B648-EC36F0FA69D4}"/>
              </a:ext>
            </a:extLst>
          </p:cNvPr>
          <p:cNvSpPr txBox="1"/>
          <p:nvPr/>
        </p:nvSpPr>
        <p:spPr>
          <a:xfrm flipH="1">
            <a:off x="392901" y="3519126"/>
            <a:ext cx="5029200" cy="884858"/>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Understand and document current state organizational structure and deficiencies via documentation review and stakeholder interviews</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Define RACI in alignment with current organization structure</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Align RACI with current processes and technology stack</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supporting templates for service catalog and RACI</a:t>
            </a:r>
          </a:p>
        </p:txBody>
      </p:sp>
      <p:grpSp>
        <p:nvGrpSpPr>
          <p:cNvPr id="4" name="Group 3">
            <a:extLst>
              <a:ext uri="{FF2B5EF4-FFF2-40B4-BE49-F238E27FC236}">
                <a16:creationId xmlns:a16="http://schemas.microsoft.com/office/drawing/2014/main" id="{2B3E84AF-D757-41C0-AE7B-57B85199F52F}"/>
              </a:ext>
            </a:extLst>
          </p:cNvPr>
          <p:cNvGrpSpPr/>
          <p:nvPr/>
        </p:nvGrpSpPr>
        <p:grpSpPr>
          <a:xfrm flipH="1">
            <a:off x="4129142" y="800162"/>
            <a:ext cx="2026304" cy="602577"/>
            <a:chOff x="6041316" y="989087"/>
            <a:chExt cx="2026304" cy="602577"/>
          </a:xfrm>
        </p:grpSpPr>
        <p:grpSp>
          <p:nvGrpSpPr>
            <p:cNvPr id="85" name="Group 84">
              <a:extLst>
                <a:ext uri="{FF2B5EF4-FFF2-40B4-BE49-F238E27FC236}">
                  <a16:creationId xmlns:a16="http://schemas.microsoft.com/office/drawing/2014/main" id="{1D8EDD98-9806-49CF-9AF7-6B2305342FBA}"/>
                </a:ext>
              </a:extLst>
            </p:cNvPr>
            <p:cNvGrpSpPr/>
            <p:nvPr/>
          </p:nvGrpSpPr>
          <p:grpSpPr>
            <a:xfrm>
              <a:off x="6041316" y="1208519"/>
              <a:ext cx="582815" cy="114868"/>
              <a:chOff x="6030920" y="1577198"/>
              <a:chExt cx="660393" cy="130158"/>
            </a:xfrm>
          </p:grpSpPr>
          <p:sp>
            <p:nvSpPr>
              <p:cNvPr id="88" name="Oval 87">
                <a:extLst>
                  <a:ext uri="{FF2B5EF4-FFF2-40B4-BE49-F238E27FC236}">
                    <a16:creationId xmlns:a16="http://schemas.microsoft.com/office/drawing/2014/main" id="{9F3BA37E-CAD8-4128-A5C2-1837B9F19314}"/>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Straight Connector 88">
                <a:extLst>
                  <a:ext uri="{FF2B5EF4-FFF2-40B4-BE49-F238E27FC236}">
                    <a16:creationId xmlns:a16="http://schemas.microsoft.com/office/drawing/2014/main" id="{4D43714B-D8D8-431E-9742-7B8064DD119B}"/>
                  </a:ext>
                </a:extLst>
              </p:cNvPr>
              <p:cNvCxnSpPr>
                <a:stCxn id="88"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87" name="Rectangle: Rounded Corners 86">
              <a:extLst>
                <a:ext uri="{FF2B5EF4-FFF2-40B4-BE49-F238E27FC236}">
                  <a16:creationId xmlns:a16="http://schemas.microsoft.com/office/drawing/2014/main" id="{049D5136-37C2-4AE6-BD26-259927680DEE}"/>
                </a:ext>
              </a:extLst>
            </p:cNvPr>
            <p:cNvSpPr/>
            <p:nvPr/>
          </p:nvSpPr>
          <p:spPr>
            <a:xfrm>
              <a:off x="6325412" y="989087"/>
              <a:ext cx="1742208" cy="602577"/>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1</a:t>
              </a:r>
              <a:endParaRPr lang="en-US" b="0" i="0" u="none" strike="noStrike" kern="1200" cap="none" spc="0" normalizeH="0" baseline="0" noProof="0">
                <a:ln>
                  <a:noFill/>
                </a:ln>
                <a:solidFill>
                  <a:srgbClr val="00338D"/>
                </a:solidFill>
                <a:effectLst/>
                <a:uLnTx/>
                <a:uFillTx/>
                <a:latin typeface="KPMG Bold"/>
              </a:endParaRPr>
            </a:p>
          </p:txBody>
        </p:sp>
      </p:grpSp>
      <p:grpSp>
        <p:nvGrpSpPr>
          <p:cNvPr id="5" name="Group 4">
            <a:extLst>
              <a:ext uri="{FF2B5EF4-FFF2-40B4-BE49-F238E27FC236}">
                <a16:creationId xmlns:a16="http://schemas.microsoft.com/office/drawing/2014/main" id="{662BF674-E492-47B9-8958-22C470D3B8F7}"/>
              </a:ext>
            </a:extLst>
          </p:cNvPr>
          <p:cNvGrpSpPr/>
          <p:nvPr/>
        </p:nvGrpSpPr>
        <p:grpSpPr>
          <a:xfrm>
            <a:off x="5745003" y="2041272"/>
            <a:ext cx="694254" cy="3751214"/>
            <a:chOff x="6373194" y="2041272"/>
            <a:chExt cx="694254" cy="3751214"/>
          </a:xfrm>
        </p:grpSpPr>
        <p:sp>
          <p:nvSpPr>
            <p:cNvPr id="96" name="Rectangle: Rounded Corners 95">
              <a:extLst>
                <a:ext uri="{FF2B5EF4-FFF2-40B4-BE49-F238E27FC236}">
                  <a16:creationId xmlns:a16="http://schemas.microsoft.com/office/drawing/2014/main" id="{6682B1D0-5DF1-442A-A213-9FA4D3D72968}"/>
                </a:ext>
              </a:extLst>
            </p:cNvPr>
            <p:cNvSpPr/>
            <p:nvPr/>
          </p:nvSpPr>
          <p:spPr>
            <a:xfrm>
              <a:off x="6373524" y="4994447"/>
              <a:ext cx="693924" cy="798039"/>
            </a:xfrm>
            <a:prstGeom prst="roundRect">
              <a:avLst>
                <a:gd name="adj" fmla="val 8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Output</a:t>
              </a:r>
            </a:p>
          </p:txBody>
        </p:sp>
        <p:cxnSp>
          <p:nvCxnSpPr>
            <p:cNvPr id="97" name="Straight Connector 96">
              <a:extLst>
                <a:ext uri="{FF2B5EF4-FFF2-40B4-BE49-F238E27FC236}">
                  <a16:creationId xmlns:a16="http://schemas.microsoft.com/office/drawing/2014/main" id="{B9BEA07E-9E7D-41FB-8586-090F47F8E84E}"/>
                </a:ext>
              </a:extLst>
            </p:cNvPr>
            <p:cNvCxnSpPr>
              <a:cxnSpLocks/>
              <a:stCxn id="100" idx="2"/>
              <a:endCxn id="102" idx="0"/>
            </p:cNvCxnSpPr>
            <p:nvPr/>
          </p:nvCxnSpPr>
          <p:spPr>
            <a:xfrm>
              <a:off x="6718384" y="2817963"/>
              <a:ext cx="2102"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F7B03AF-D273-4503-8783-ACADDD5AF0D0}"/>
                </a:ext>
              </a:extLst>
            </p:cNvPr>
            <p:cNvCxnSpPr>
              <a:cxnSpLocks/>
              <a:stCxn id="102" idx="2"/>
              <a:endCxn id="96" idx="0"/>
            </p:cNvCxnSpPr>
            <p:nvPr/>
          </p:nvCxnSpPr>
          <p:spPr>
            <a:xfrm flipH="1">
              <a:off x="6720486" y="4294825"/>
              <a:ext cx="0"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7544219F-BFDC-4713-8324-67656C955B46}"/>
                </a:ext>
              </a:extLst>
            </p:cNvPr>
            <p:cNvSpPr/>
            <p:nvPr/>
          </p:nvSpPr>
          <p:spPr>
            <a:xfrm>
              <a:off x="6373194" y="2041272"/>
              <a:ext cx="690380" cy="776691"/>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Objective</a:t>
              </a:r>
            </a:p>
          </p:txBody>
        </p:sp>
        <p:sp>
          <p:nvSpPr>
            <p:cNvPr id="102" name="Rectangle: Rounded Corners 101">
              <a:extLst>
                <a:ext uri="{FF2B5EF4-FFF2-40B4-BE49-F238E27FC236}">
                  <a16:creationId xmlns:a16="http://schemas.microsoft.com/office/drawing/2014/main" id="{48DC1F4F-79A7-463B-BC2E-E6F0ADBB1FB1}"/>
                </a:ext>
              </a:extLst>
            </p:cNvPr>
            <p:cNvSpPr/>
            <p:nvPr/>
          </p:nvSpPr>
          <p:spPr>
            <a:xfrm>
              <a:off x="6373524" y="3517585"/>
              <a:ext cx="693924" cy="777240"/>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Detailed activities</a:t>
              </a:r>
              <a:endParaRPr lang="en-US" sz="1200" b="0" i="0" u="none" strike="noStrike" kern="1200" cap="none" spc="0" normalizeH="0" baseline="0" noProof="0">
                <a:ln>
                  <a:noFill/>
                </a:ln>
                <a:solidFill>
                  <a:srgbClr val="FFFFFF"/>
                </a:solidFill>
                <a:effectLst/>
                <a:uLnTx/>
                <a:uFillTx/>
                <a:latin typeface="KPMG Bold"/>
              </a:endParaRPr>
            </a:p>
          </p:txBody>
        </p:sp>
        <p:sp>
          <p:nvSpPr>
            <p:cNvPr id="104" name="Isosceles Triangle 103">
              <a:extLst>
                <a:ext uri="{FF2B5EF4-FFF2-40B4-BE49-F238E27FC236}">
                  <a16:creationId xmlns:a16="http://schemas.microsoft.com/office/drawing/2014/main" id="{ECCD9D86-8836-49F5-9053-4052F3D8BC98}"/>
                </a:ext>
              </a:extLst>
            </p:cNvPr>
            <p:cNvSpPr/>
            <p:nvPr/>
          </p:nvSpPr>
          <p:spPr>
            <a:xfrm rot="10800000">
              <a:off x="6592179" y="4980532"/>
              <a:ext cx="257172" cy="130162"/>
            </a:xfrm>
            <a:prstGeom prst="triangle">
              <a:avLst/>
            </a:prstGeom>
            <a:solidFill>
              <a:srgbClr val="0033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2" name="Group 31">
            <a:extLst>
              <a:ext uri="{FF2B5EF4-FFF2-40B4-BE49-F238E27FC236}">
                <a16:creationId xmlns:a16="http://schemas.microsoft.com/office/drawing/2014/main" id="{A6A5E8B2-76DF-40FC-A992-90E01B6F40A6}"/>
              </a:ext>
            </a:extLst>
          </p:cNvPr>
          <p:cNvGrpSpPr/>
          <p:nvPr/>
        </p:nvGrpSpPr>
        <p:grpSpPr>
          <a:xfrm flipH="1">
            <a:off x="6034675" y="1100332"/>
            <a:ext cx="2216650" cy="622115"/>
            <a:chOff x="3968104" y="5995444"/>
            <a:chExt cx="2187342" cy="622115"/>
          </a:xfrm>
        </p:grpSpPr>
        <p:grpSp>
          <p:nvGrpSpPr>
            <p:cNvPr id="111" name="Group 110">
              <a:extLst>
                <a:ext uri="{FF2B5EF4-FFF2-40B4-BE49-F238E27FC236}">
                  <a16:creationId xmlns:a16="http://schemas.microsoft.com/office/drawing/2014/main" id="{F43554D9-E29D-41BD-A6C9-498FB4EB0839}"/>
                </a:ext>
              </a:extLst>
            </p:cNvPr>
            <p:cNvGrpSpPr/>
            <p:nvPr/>
          </p:nvGrpSpPr>
          <p:grpSpPr>
            <a:xfrm flipH="1">
              <a:off x="5572631" y="6244183"/>
              <a:ext cx="582815" cy="114868"/>
              <a:chOff x="6030920" y="1577198"/>
              <a:chExt cx="660393" cy="130158"/>
            </a:xfrm>
          </p:grpSpPr>
          <p:sp>
            <p:nvSpPr>
              <p:cNvPr id="113" name="Oval 112">
                <a:extLst>
                  <a:ext uri="{FF2B5EF4-FFF2-40B4-BE49-F238E27FC236}">
                    <a16:creationId xmlns:a16="http://schemas.microsoft.com/office/drawing/2014/main" id="{584B4ADC-D3FF-49F7-A409-970B459A9866}"/>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9CAB2A06-0CFA-4685-A9B8-72DD0C330347}"/>
                  </a:ext>
                </a:extLst>
              </p:cNvPr>
              <p:cNvCxnSpPr>
                <a:stCxn id="113"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112" name="Rectangle: Rounded Corners 111">
              <a:extLst>
                <a:ext uri="{FF2B5EF4-FFF2-40B4-BE49-F238E27FC236}">
                  <a16:creationId xmlns:a16="http://schemas.microsoft.com/office/drawing/2014/main" id="{A62C70AA-B132-4747-BB8A-A107345D1979}"/>
                </a:ext>
              </a:extLst>
            </p:cNvPr>
            <p:cNvSpPr/>
            <p:nvPr/>
          </p:nvSpPr>
          <p:spPr>
            <a:xfrm flipH="1">
              <a:off x="3968104" y="5995444"/>
              <a:ext cx="1853106" cy="622115"/>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2</a:t>
              </a:r>
              <a:endParaRPr lang="en-US" b="0" i="0" u="none" strike="noStrike" kern="1200" cap="none" spc="0" normalizeH="0" baseline="0" noProof="0">
                <a:ln>
                  <a:noFill/>
                </a:ln>
                <a:solidFill>
                  <a:srgbClr val="00338D"/>
                </a:solidFill>
                <a:effectLst/>
                <a:uLnTx/>
                <a:uFillTx/>
                <a:latin typeface="KPMG Bold"/>
              </a:endParaRPr>
            </a:p>
          </p:txBody>
        </p:sp>
      </p:grpSp>
      <p:sp>
        <p:nvSpPr>
          <p:cNvPr id="115" name="Title 2">
            <a:extLst>
              <a:ext uri="{FF2B5EF4-FFF2-40B4-BE49-F238E27FC236}">
                <a16:creationId xmlns:a16="http://schemas.microsoft.com/office/drawing/2014/main" id="{C90C2917-0E25-49D0-86EF-F16E4DE07F67}"/>
              </a:ext>
            </a:extLst>
          </p:cNvPr>
          <p:cNvSpPr txBox="1">
            <a:spLocks/>
          </p:cNvSpPr>
          <p:nvPr/>
        </p:nvSpPr>
        <p:spPr>
          <a:xfrm>
            <a:off x="8345050" y="431800"/>
            <a:ext cx="3337687" cy="1451707"/>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3600" kern="1200">
                <a:solidFill>
                  <a:schemeClr val="bg1"/>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KPMG Bold"/>
                <a:ea typeface="+mj-ea"/>
                <a:cs typeface="+mj-cs"/>
              </a:rPr>
              <a:t>Development of Organizational Governance</a:t>
            </a:r>
            <a:endParaRPr lang="en-GB" sz="2800" b="0" i="0" u="none" strike="noStrike" kern="1200" cap="none" spc="0" normalizeH="0" baseline="0" noProof="0">
              <a:ln>
                <a:noFill/>
              </a:ln>
              <a:solidFill>
                <a:srgbClr val="FFFFFF"/>
              </a:solidFill>
              <a:effectLst/>
              <a:uLnTx/>
              <a:uFillTx/>
              <a:latin typeface="KPMG Bold"/>
            </a:endParaRPr>
          </a:p>
        </p:txBody>
      </p:sp>
      <p:sp>
        <p:nvSpPr>
          <p:cNvPr id="35" name="TextBox 34">
            <a:extLst>
              <a:ext uri="{FF2B5EF4-FFF2-40B4-BE49-F238E27FC236}">
                <a16:creationId xmlns:a16="http://schemas.microsoft.com/office/drawing/2014/main" id="{5F4AB72A-AB82-4518-846D-9B7C3279C34B}"/>
              </a:ext>
            </a:extLst>
          </p:cNvPr>
          <p:cNvSpPr txBox="1"/>
          <p:nvPr/>
        </p:nvSpPr>
        <p:spPr>
          <a:xfrm>
            <a:off x="6617513" y="5044652"/>
            <a:ext cx="5029200" cy="697627"/>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Decision making framework (CIP's initiatives) along with associated roles and responsibilities.</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Current initiative rationalization (alignment with corporate strategy).</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Prioritization criteria aligned to corporate and CIP strategy</a:t>
            </a:r>
          </a:p>
        </p:txBody>
      </p:sp>
      <p:sp>
        <p:nvSpPr>
          <p:cNvPr id="36" name="TextBox 35">
            <a:extLst>
              <a:ext uri="{FF2B5EF4-FFF2-40B4-BE49-F238E27FC236}">
                <a16:creationId xmlns:a16="http://schemas.microsoft.com/office/drawing/2014/main" id="{1CD98FE2-7D3B-4FFB-ABEB-7ED7E1F3EB4F}"/>
              </a:ext>
            </a:extLst>
          </p:cNvPr>
          <p:cNvSpPr txBox="1"/>
          <p:nvPr/>
        </p:nvSpPr>
        <p:spPr>
          <a:xfrm>
            <a:off x="6617513" y="1851252"/>
            <a:ext cx="5029200" cy="1156727"/>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Establish clear roles and responsibilities within CIP and other business organizations to identify, develop, and operationalize an effective decision-making framework. This framework should provide adequate oversight and program management to address ongoing business risk.</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Prioritize and align CIP’s initiatives with the evolving corporate security strategy to improve the quality and pace of decision-making with clear escalation paths and accelerated execution.</a:t>
            </a:r>
          </a:p>
        </p:txBody>
      </p:sp>
      <p:sp>
        <p:nvSpPr>
          <p:cNvPr id="37" name="TextBox 36">
            <a:extLst>
              <a:ext uri="{FF2B5EF4-FFF2-40B4-BE49-F238E27FC236}">
                <a16:creationId xmlns:a16="http://schemas.microsoft.com/office/drawing/2014/main" id="{8058CD9C-6290-41C8-BF18-C6F62819AAC1}"/>
              </a:ext>
            </a:extLst>
          </p:cNvPr>
          <p:cNvSpPr txBox="1"/>
          <p:nvPr/>
        </p:nvSpPr>
        <p:spPr>
          <a:xfrm>
            <a:off x="6617511" y="3344139"/>
            <a:ext cx="5029200" cy="1395254"/>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Understand the current decision-making framework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Optimize decision-making framework and process for CIP initiatives</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Define roles and responsibilities to govern the decision-making process to address ongoing business risk</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Hold stakeholder workshops with the business to socialize and </a:t>
            </a:r>
            <a:br>
              <a:rPr kumimoji="0" lang="en-US" sz="1050" b="0" i="0" u="none" strike="noStrike" kern="1200" cap="none" spc="0" normalizeH="0" baseline="0" noProof="0">
                <a:ln>
                  <a:noFill/>
                </a:ln>
                <a:solidFill>
                  <a:srgbClr val="FFFFFF"/>
                </a:solidFill>
                <a:effectLst/>
                <a:uLnTx/>
                <a:uFillTx/>
                <a:latin typeface="Arial"/>
                <a:ea typeface="+mn-ea"/>
                <a:cs typeface="+mn-cs"/>
              </a:rPr>
            </a:br>
            <a:r>
              <a:rPr kumimoji="0" lang="en-US" sz="1050" b="0" i="0" u="none" strike="noStrike" kern="1200" cap="none" spc="0" normalizeH="0" baseline="0" noProof="0">
                <a:ln>
                  <a:noFill/>
                </a:ln>
                <a:solidFill>
                  <a:srgbClr val="FFFFFF"/>
                </a:solidFill>
                <a:effectLst/>
                <a:uLnTx/>
                <a:uFillTx/>
                <a:latin typeface="Arial"/>
                <a:ea typeface="+mn-ea"/>
                <a:cs typeface="+mn-cs"/>
              </a:rPr>
              <a:t>iterate on the CIP decision-making framework and process</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CIP decision-making escalation path in alignment with business requirements</a:t>
            </a:r>
          </a:p>
        </p:txBody>
      </p:sp>
    </p:spTree>
    <p:custDataLst>
      <p:tags r:id="rId1"/>
    </p:custDataLst>
    <p:extLst>
      <p:ext uri="{BB962C8B-B14F-4D97-AF65-F5344CB8AC3E}">
        <p14:creationId xmlns:p14="http://schemas.microsoft.com/office/powerpoint/2010/main" val="422308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BF82D9E-FDCF-4FCD-A2F0-D24BC38FF882}"/>
              </a:ext>
            </a:extLst>
          </p:cNvPr>
          <p:cNvSpPr/>
          <p:nvPr/>
        </p:nvSpPr>
        <p:spPr>
          <a:xfrm>
            <a:off x="0" y="0"/>
            <a:ext cx="12192000" cy="6857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17F0D272-3311-4476-9B74-ADD2EC5077A0}"/>
              </a:ext>
            </a:extLst>
          </p:cNvPr>
          <p:cNvGrpSpPr/>
          <p:nvPr/>
        </p:nvGrpSpPr>
        <p:grpSpPr>
          <a:xfrm>
            <a:off x="535383" y="6521013"/>
            <a:ext cx="11151559" cy="196534"/>
            <a:chOff x="535383" y="6521013"/>
            <a:chExt cx="11151559" cy="196534"/>
          </a:xfrm>
        </p:grpSpPr>
        <p:sp>
          <p:nvSpPr>
            <p:cNvPr id="24" name="Freeform 19">
              <a:extLst>
                <a:ext uri="{FF2B5EF4-FFF2-40B4-BE49-F238E27FC236}">
                  <a16:creationId xmlns:a16="http://schemas.microsoft.com/office/drawing/2014/main" id="{B328C281-8395-4419-B6ED-76681A08CCF9}"/>
                </a:ext>
              </a:extLst>
            </p:cNvPr>
            <p:cNvSpPr>
              <a:spLocks noEditPoints="1"/>
            </p:cNvSpPr>
            <p:nvPr/>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Shape 8">
              <a:extLst>
                <a:ext uri="{FF2B5EF4-FFF2-40B4-BE49-F238E27FC236}">
                  <a16:creationId xmlns:a16="http://schemas.microsoft.com/office/drawing/2014/main" id="{851928E9-1938-4E37-9E4C-F2430089619D}"/>
                </a:ext>
              </a:extLst>
            </p:cNvPr>
            <p:cNvSpPr txBox="1">
              <a:spLocks/>
            </p:cNvSpPr>
            <p:nvPr/>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1000" b="0" i="0" u="none" strike="noStrike" kern="1200" cap="none" spc="0" normalizeH="0" baseline="0" noProof="0" smtClean="0">
                  <a:ln>
                    <a:noFill/>
                  </a:ln>
                  <a:solidFill>
                    <a:srgbClr val="FFFFFF"/>
                  </a:solidFill>
                  <a:effectLst/>
                  <a:uLnTx/>
                  <a:uFillTx/>
                  <a:latin typeface="Arial"/>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a:ln>
                  <a:noFill/>
                </a:ln>
                <a:solidFill>
                  <a:srgbClr val="FFFFFF"/>
                </a:solidFill>
                <a:effectLst/>
                <a:uLnTx/>
                <a:uFillTx/>
                <a:latin typeface="Arial"/>
                <a:ea typeface="Arial"/>
                <a:cs typeface="Arial" panose="020B0604020202020204" pitchFamily="34" charset="0"/>
                <a:sym typeface="Arial"/>
              </a:endParaRPr>
            </a:p>
          </p:txBody>
        </p:sp>
      </p:gr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a:xfrm>
            <a:off x="378218" y="431800"/>
            <a:ext cx="3604384" cy="533400"/>
          </a:xfrm>
        </p:spPr>
        <p:txBody>
          <a:bodyPr/>
          <a:lstStyle/>
          <a:p>
            <a:r>
              <a:rPr lang="en-US" sz="2800"/>
              <a:t>Enhance and support the Portfolio Management Office (PMO)</a:t>
            </a:r>
            <a:endParaRPr lang="en-GB" sz="2800"/>
          </a:p>
        </p:txBody>
      </p:sp>
      <p:cxnSp>
        <p:nvCxnSpPr>
          <p:cNvPr id="57" name="Straight Connector 56">
            <a:extLst>
              <a:ext uri="{FF2B5EF4-FFF2-40B4-BE49-F238E27FC236}">
                <a16:creationId xmlns:a16="http://schemas.microsoft.com/office/drawing/2014/main" id="{AD43B0AE-5D44-4AC1-871D-5B111ACAD405}"/>
              </a:ext>
            </a:extLst>
          </p:cNvPr>
          <p:cNvCxnSpPr>
            <a:cxnSpLocks/>
            <a:stCxn id="23" idx="0"/>
            <a:endCxn id="23" idx="2"/>
          </p:cNvCxnSpPr>
          <p:nvPr/>
        </p:nvCxnSpPr>
        <p:spPr>
          <a:xfrm>
            <a:off x="6096000" y="0"/>
            <a:ext cx="0" cy="6857995"/>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45C8050-40F6-42C1-9867-C95230D9BDFF}"/>
              </a:ext>
            </a:extLst>
          </p:cNvPr>
          <p:cNvSpPr txBox="1"/>
          <p:nvPr/>
        </p:nvSpPr>
        <p:spPr>
          <a:xfrm flipH="1">
            <a:off x="392901" y="5125445"/>
            <a:ext cx="5029200" cy="536044"/>
          </a:xfrm>
          <a:prstGeom prst="rect">
            <a:avLst/>
          </a:prstGeom>
          <a:noFill/>
        </p:spPr>
        <p:txBody>
          <a:bodyPr wrap="square" lIns="0" tIns="0" rIns="0" bIns="0" rtlCol="0" anchor="ctr">
            <a:spAutoFit/>
          </a:bodyPr>
          <a:lstStyle/>
          <a:p>
            <a:pPr marL="171450" indent="-171450">
              <a:spcAft>
                <a:spcPts val="200"/>
              </a:spcAft>
              <a:buFont typeface="+mj-lt"/>
              <a:buAutoNum type="arabicPeriod"/>
              <a:defRPr/>
            </a:pPr>
            <a:r>
              <a:rPr lang="en-US" sz="1050">
                <a:solidFill>
                  <a:srgbClr val="FFFFFF"/>
                </a:solidFill>
                <a:latin typeface="Arial"/>
              </a:rPr>
              <a:t>Current state assessment of PMO operating model</a:t>
            </a:r>
          </a:p>
          <a:p>
            <a:pPr marL="171450" indent="-171450">
              <a:spcAft>
                <a:spcPts val="200"/>
              </a:spcAft>
              <a:buFont typeface="+mj-lt"/>
              <a:buAutoNum type="arabicPeriod"/>
              <a:defRPr/>
            </a:pPr>
            <a:r>
              <a:rPr lang="en-US" sz="1050">
                <a:solidFill>
                  <a:srgbClr val="FFFFFF"/>
                </a:solidFill>
                <a:latin typeface="Arial"/>
              </a:rPr>
              <a:t>Modernized PMO operating model: Methods, tools, and organization model</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Implementation plan for modernized PMO operating model</a:t>
            </a:r>
          </a:p>
        </p:txBody>
      </p:sp>
      <p:sp>
        <p:nvSpPr>
          <p:cNvPr id="75" name="TextBox 74">
            <a:extLst>
              <a:ext uri="{FF2B5EF4-FFF2-40B4-BE49-F238E27FC236}">
                <a16:creationId xmlns:a16="http://schemas.microsoft.com/office/drawing/2014/main" id="{7CACA663-CCAC-47AB-9F15-296683B30815}"/>
              </a:ext>
            </a:extLst>
          </p:cNvPr>
          <p:cNvSpPr txBox="1"/>
          <p:nvPr/>
        </p:nvSpPr>
        <p:spPr>
          <a:xfrm flipH="1">
            <a:off x="392900" y="2248884"/>
            <a:ext cx="5029200" cy="510396"/>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Rapidly assess CIM’s Portfolio Management Office </a:t>
            </a:r>
            <a:r>
              <a:rPr lang="en-US" sz="1050">
                <a:solidFill>
                  <a:srgbClr val="FFFFFF"/>
                </a:solidFill>
                <a:latin typeface="Arial"/>
              </a:rPr>
              <a:t>and develop a prioritized implementation plan to optimize and modernize CIM’s PMO</a:t>
            </a:r>
            <a:endParaRPr kumimoji="0" lang="en-US" sz="1050" b="0" i="0" u="none" strike="noStrike" kern="1200" cap="none" spc="0" normalizeH="0" baseline="0" noProof="0">
              <a:ln>
                <a:noFill/>
              </a:ln>
              <a:solidFill>
                <a:srgbClr val="FFFFFF"/>
              </a:solidFill>
              <a:effectLst/>
              <a:uLnTx/>
              <a:uFillTx/>
              <a:latin typeface="Arial"/>
              <a:ea typeface="+mn-ea"/>
              <a:cs typeface="+mn-cs"/>
            </a:endParaRP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65" name="TextBox 64">
            <a:extLst>
              <a:ext uri="{FF2B5EF4-FFF2-40B4-BE49-F238E27FC236}">
                <a16:creationId xmlns:a16="http://schemas.microsoft.com/office/drawing/2014/main" id="{C2563832-9250-48CE-B648-EC36F0FA69D4}"/>
              </a:ext>
            </a:extLst>
          </p:cNvPr>
          <p:cNvSpPr txBox="1"/>
          <p:nvPr/>
        </p:nvSpPr>
        <p:spPr>
          <a:xfrm flipH="1">
            <a:off x="392900" y="3592865"/>
            <a:ext cx="5029200" cy="884858"/>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Rapid assessment of current PMO capabilities</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lang="en-US" sz="1050">
                <a:solidFill>
                  <a:srgbClr val="FFFFFF"/>
                </a:solidFill>
                <a:latin typeface="Arial"/>
              </a:rPr>
              <a:t>Review current PMO operating model</a:t>
            </a:r>
            <a:endParaRPr kumimoji="0" lang="en-US" sz="1050" b="0" i="0" u="none" strike="noStrike" kern="1200" cap="none" spc="0" normalizeH="0" baseline="0" noProof="0">
              <a:ln>
                <a:noFill/>
              </a:ln>
              <a:solidFill>
                <a:srgbClr val="FFFFFF"/>
              </a:solidFill>
              <a:effectLst/>
              <a:uLnTx/>
              <a:uFillTx/>
              <a:latin typeface="Arial"/>
              <a:ea typeface="+mn-ea"/>
              <a:cs typeface="+mn-cs"/>
            </a:endParaRP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Compare current state PMO capabilities to established leading practices, identify gaps and prioritize change</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lang="en-US" sz="1050">
                <a:solidFill>
                  <a:srgbClr val="FFFFFF"/>
                </a:solidFill>
                <a:latin typeface="Arial"/>
              </a:rPr>
              <a:t>Develop a sequenced and prioritized implementation plan</a:t>
            </a: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5" name="TextBox 94">
            <a:extLst>
              <a:ext uri="{FF2B5EF4-FFF2-40B4-BE49-F238E27FC236}">
                <a16:creationId xmlns:a16="http://schemas.microsoft.com/office/drawing/2014/main" id="{3C1B5A63-FCEA-4167-A494-1A38C0BCDA41}"/>
              </a:ext>
            </a:extLst>
          </p:cNvPr>
          <p:cNvSpPr txBox="1"/>
          <p:nvPr/>
        </p:nvSpPr>
        <p:spPr>
          <a:xfrm>
            <a:off x="6617512" y="5125444"/>
            <a:ext cx="5029200" cy="536044"/>
          </a:xfrm>
          <a:prstGeom prst="rect">
            <a:avLst/>
          </a:prstGeom>
          <a:noFill/>
        </p:spPr>
        <p:txBody>
          <a:bodyPr wrap="square" lIns="0" tIns="0" rIns="0" bIns="0" rtlCol="0" anchor="ctr">
            <a:spAutoFit/>
          </a:bodyPr>
          <a:lstStyle/>
          <a:p>
            <a:pPr marL="171450" indent="-171450">
              <a:spcAft>
                <a:spcPts val="200"/>
              </a:spcAft>
              <a:buFont typeface="+mj-lt"/>
              <a:buAutoNum type="arabicPeriod"/>
              <a:defRPr/>
            </a:pPr>
            <a:r>
              <a:rPr lang="en-US" sz="1050">
                <a:solidFill>
                  <a:srgbClr val="FFFFFF"/>
                </a:solidFill>
                <a:latin typeface="Arial"/>
                <a:cs typeface="Arial"/>
              </a:rPr>
              <a:t>Rapid assessment of Agile capabilities</a:t>
            </a:r>
          </a:p>
          <a:p>
            <a:pPr marL="171450" indent="-171450">
              <a:spcAft>
                <a:spcPts val="200"/>
              </a:spcAft>
              <a:buFont typeface="+mj-lt"/>
              <a:buAutoNum type="arabicPeriod"/>
              <a:defRPr/>
            </a:pPr>
            <a:r>
              <a:rPr lang="en-US" sz="1050">
                <a:solidFill>
                  <a:srgbClr val="FFFFFF"/>
                </a:solidFill>
                <a:latin typeface="Arial"/>
                <a:cs typeface="Arial"/>
              </a:rPr>
              <a:t>Recommendations for training options</a:t>
            </a:r>
          </a:p>
          <a:p>
            <a:pPr marL="171450" indent="-171450">
              <a:spcAft>
                <a:spcPts val="200"/>
              </a:spcAft>
              <a:buFont typeface="+mj-lt"/>
              <a:buAutoNum type="arabicPeriod"/>
              <a:defRPr/>
            </a:pPr>
            <a:r>
              <a:rPr lang="en-US" sz="1050">
                <a:solidFill>
                  <a:srgbClr val="FFFFFF"/>
                </a:solidFill>
                <a:latin typeface="Arial"/>
                <a:cs typeface="Arial"/>
              </a:rPr>
              <a:t>Agile training plan </a:t>
            </a:r>
          </a:p>
        </p:txBody>
      </p:sp>
      <p:sp>
        <p:nvSpPr>
          <p:cNvPr id="99" name="TextBox 98">
            <a:extLst>
              <a:ext uri="{FF2B5EF4-FFF2-40B4-BE49-F238E27FC236}">
                <a16:creationId xmlns:a16="http://schemas.microsoft.com/office/drawing/2014/main" id="{BA6DF207-3312-4AA5-8E9E-F1FBDF4A9434}"/>
              </a:ext>
            </a:extLst>
          </p:cNvPr>
          <p:cNvSpPr txBox="1"/>
          <p:nvPr/>
        </p:nvSpPr>
        <p:spPr>
          <a:xfrm>
            <a:off x="6617512" y="2160342"/>
            <a:ext cx="5029200" cy="510396"/>
          </a:xfrm>
          <a:prstGeom prst="rect">
            <a:avLst/>
          </a:prstGeom>
          <a:noFill/>
        </p:spPr>
        <p:txBody>
          <a:bodyPr wrap="square" lIns="0" tIns="0" rIns="0" bIns="0" rtlCol="0" anchor="ctr">
            <a:spAutoFit/>
          </a:bodyPr>
          <a:lstStyle/>
          <a:p>
            <a:pPr marL="137160" lvl="1" indent="-137160" fontAlgn="base">
              <a:spcAft>
                <a:spcPts val="200"/>
              </a:spcAft>
              <a:buSzPct val="100000"/>
              <a:buFont typeface="Arial" panose="020B0604020202020204" pitchFamily="34" charset="0"/>
              <a:buChar char="•"/>
              <a:defRPr/>
            </a:pPr>
            <a:r>
              <a:rPr lang="en-US" sz="1050">
                <a:solidFill>
                  <a:srgbClr val="FFFFFF"/>
                </a:solidFill>
                <a:latin typeface="Arial"/>
                <a:cs typeface="Arial"/>
              </a:rPr>
              <a:t>Assess the current use of Agile for CIP capability &amp; present found issues and implications coupled with industry best practices</a:t>
            </a:r>
            <a:endParaRPr lang="en-US" sz="1050">
              <a:solidFill>
                <a:srgbClr val="FFFFFF"/>
              </a:solidFill>
              <a:latin typeface="Arial"/>
            </a:endParaRPr>
          </a:p>
          <a:p>
            <a:pPr marL="137160" lvl="1" indent="-137160">
              <a:spcAft>
                <a:spcPts val="200"/>
              </a:spcAft>
              <a:buSzPct val="100000"/>
              <a:buFont typeface="Arial" panose="020B0604020202020204" pitchFamily="34" charset="0"/>
              <a:buChar char="•"/>
              <a:defRPr/>
            </a:pPr>
            <a:r>
              <a:rPr lang="en-US" sz="1050">
                <a:solidFill>
                  <a:srgbClr val="FFFFFF"/>
                </a:solidFill>
                <a:latin typeface="Arial"/>
                <a:cs typeface="Arial"/>
              </a:rPr>
              <a:t>Deliver a custom training plan for the Executive, Teams and CIP organization</a:t>
            </a:r>
            <a:endParaRPr lang="en-US" sz="1050">
              <a:solidFill>
                <a:srgbClr val="FFFFFF"/>
              </a:solidFill>
              <a:latin typeface="Arial"/>
            </a:endParaRPr>
          </a:p>
        </p:txBody>
      </p:sp>
      <p:sp>
        <p:nvSpPr>
          <p:cNvPr id="101" name="TextBox 100">
            <a:extLst>
              <a:ext uri="{FF2B5EF4-FFF2-40B4-BE49-F238E27FC236}">
                <a16:creationId xmlns:a16="http://schemas.microsoft.com/office/drawing/2014/main" id="{723F5322-EC21-4A7B-96AF-D21797EB469C}"/>
              </a:ext>
            </a:extLst>
          </p:cNvPr>
          <p:cNvSpPr txBox="1"/>
          <p:nvPr/>
        </p:nvSpPr>
        <p:spPr>
          <a:xfrm>
            <a:off x="6617513" y="3658500"/>
            <a:ext cx="5029200" cy="510396"/>
          </a:xfrm>
          <a:prstGeom prst="rect">
            <a:avLst/>
          </a:prstGeom>
          <a:noFill/>
        </p:spPr>
        <p:txBody>
          <a:bodyPr wrap="square" lIns="0" tIns="0" rIns="0" bIns="0" rtlCol="0" anchor="ctr">
            <a:spAutoFit/>
          </a:bodyPr>
          <a:lstStyle/>
          <a:p>
            <a:pPr marL="137160" lvl="1" indent="-137160" fontAlgn="base">
              <a:spcAft>
                <a:spcPts val="200"/>
              </a:spcAft>
              <a:buSzPct val="100000"/>
              <a:buFont typeface="Arial" panose="020B0604020202020204" pitchFamily="34" charset="0"/>
              <a:buChar char="•"/>
              <a:defRPr/>
            </a:pPr>
            <a:r>
              <a:rPr lang="en-US" sz="1050">
                <a:solidFill>
                  <a:srgbClr val="FFFFFF"/>
                </a:solidFill>
                <a:latin typeface="Arial"/>
              </a:rPr>
              <a:t>Discovery sessions with Executives, Leadership and Teams to understand what is working and not working</a:t>
            </a:r>
            <a:endParaRPr lang="en-US" sz="1050">
              <a:solidFill>
                <a:srgbClr val="FFFFFF"/>
              </a:solidFill>
              <a:latin typeface="Arial"/>
              <a:cs typeface="Arial"/>
            </a:endParaRPr>
          </a:p>
          <a:p>
            <a:pPr marL="137160" lvl="1" indent="-137160">
              <a:spcAft>
                <a:spcPts val="200"/>
              </a:spcAft>
              <a:buSzPct val="100000"/>
              <a:buFont typeface="Arial" panose="020B0604020202020204" pitchFamily="34" charset="0"/>
              <a:buChar char="•"/>
              <a:defRPr/>
            </a:pPr>
            <a:r>
              <a:rPr lang="en-US" sz="1050">
                <a:solidFill>
                  <a:srgbClr val="FFFFFF"/>
                </a:solidFill>
                <a:latin typeface="Arial"/>
              </a:rPr>
              <a:t>Develop</a:t>
            </a:r>
            <a:r>
              <a:rPr kumimoji="0" lang="en-US" sz="1050" b="0" i="0" u="none" strike="noStrike" kern="1200" cap="none" spc="0" normalizeH="0" baseline="0" noProof="0">
                <a:ln>
                  <a:noFill/>
                </a:ln>
                <a:solidFill>
                  <a:srgbClr val="FFFFFF"/>
                </a:solidFill>
                <a:effectLst/>
                <a:uLnTx/>
                <a:uFillTx/>
                <a:latin typeface="Arial"/>
                <a:ea typeface="+mn-ea"/>
                <a:cs typeface="+mn-cs"/>
              </a:rPr>
              <a:t> </a:t>
            </a:r>
            <a:r>
              <a:rPr lang="en-US" sz="1050">
                <a:solidFill>
                  <a:srgbClr val="FFFFFF"/>
                </a:solidFill>
                <a:latin typeface="Arial"/>
              </a:rPr>
              <a:t>custom training </a:t>
            </a:r>
            <a:r>
              <a:rPr kumimoji="0" lang="en-US" sz="1050" b="0" i="0" u="none" strike="noStrike" kern="1200" cap="none" spc="0" normalizeH="0" baseline="0" noProof="0">
                <a:ln>
                  <a:noFill/>
                </a:ln>
                <a:solidFill>
                  <a:srgbClr val="FFFFFF"/>
                </a:solidFill>
                <a:effectLst/>
                <a:uLnTx/>
                <a:uFillTx/>
                <a:latin typeface="Arial"/>
                <a:ea typeface="+mn-ea"/>
                <a:cs typeface="+mn-cs"/>
              </a:rPr>
              <a:t>model</a:t>
            </a:r>
            <a:r>
              <a:rPr lang="en-US" sz="1050">
                <a:solidFill>
                  <a:srgbClr val="FFFFFF"/>
                </a:solidFill>
                <a:latin typeface="Arial"/>
              </a:rPr>
              <a:t> for</a:t>
            </a:r>
            <a:r>
              <a:rPr kumimoji="0" lang="en-US" sz="1050" b="0" i="0" u="none" strike="noStrike" kern="1200" cap="none" spc="0" normalizeH="0" baseline="0" noProof="0">
                <a:ln>
                  <a:noFill/>
                </a:ln>
                <a:solidFill>
                  <a:srgbClr val="FFFFFF"/>
                </a:solidFill>
                <a:effectLst/>
                <a:uLnTx/>
                <a:uFillTx/>
                <a:latin typeface="Arial"/>
                <a:ea typeface="+mn-ea"/>
                <a:cs typeface="+mn-cs"/>
              </a:rPr>
              <a:t> </a:t>
            </a:r>
            <a:r>
              <a:rPr lang="en-US" sz="1050">
                <a:solidFill>
                  <a:srgbClr val="FFFFFF"/>
                </a:solidFill>
                <a:latin typeface="Arial"/>
              </a:rPr>
              <a:t>the</a:t>
            </a:r>
            <a:r>
              <a:rPr kumimoji="0" lang="en-US" sz="1050" b="0" i="0" u="none" strike="noStrike" kern="1200" cap="none" spc="0" normalizeH="0" baseline="0" noProof="0">
                <a:ln>
                  <a:noFill/>
                </a:ln>
                <a:solidFill>
                  <a:srgbClr val="FFFFFF"/>
                </a:solidFill>
                <a:effectLst/>
                <a:uLnTx/>
                <a:uFillTx/>
                <a:latin typeface="Arial"/>
                <a:ea typeface="+mn-ea"/>
                <a:cs typeface="+mn-cs"/>
              </a:rPr>
              <a:t> </a:t>
            </a:r>
            <a:r>
              <a:rPr lang="en-US" sz="1050">
                <a:solidFill>
                  <a:srgbClr val="FFFFFF"/>
                </a:solidFill>
                <a:latin typeface="Arial"/>
              </a:rPr>
              <a:t>future business operation structure</a:t>
            </a:r>
            <a:endParaRPr lang="en-US" sz="1050">
              <a:cs typeface="Arial"/>
            </a:endParaRPr>
          </a:p>
        </p:txBody>
      </p:sp>
      <p:sp>
        <p:nvSpPr>
          <p:cNvPr id="115" name="Title 2">
            <a:extLst>
              <a:ext uri="{FF2B5EF4-FFF2-40B4-BE49-F238E27FC236}">
                <a16:creationId xmlns:a16="http://schemas.microsoft.com/office/drawing/2014/main" id="{C90C2917-0E25-49D0-86EF-F16E4DE07F67}"/>
              </a:ext>
            </a:extLst>
          </p:cNvPr>
          <p:cNvSpPr txBox="1">
            <a:spLocks/>
          </p:cNvSpPr>
          <p:nvPr/>
        </p:nvSpPr>
        <p:spPr>
          <a:xfrm>
            <a:off x="8686802" y="431800"/>
            <a:ext cx="2995935"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3600" kern="1200">
                <a:solidFill>
                  <a:schemeClr val="bg1"/>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KPMG Bold"/>
                <a:ea typeface="+mj-ea"/>
                <a:cs typeface="+mj-cs"/>
              </a:rPr>
              <a:t>Agile Acceleration and Transition</a:t>
            </a:r>
            <a:endParaRPr lang="en-GB" sz="2800" b="0" i="0" u="none" strike="noStrike" kern="1200" cap="none" spc="0" normalizeH="0" baseline="0" noProof="0">
              <a:ln>
                <a:noFill/>
              </a:ln>
              <a:solidFill>
                <a:srgbClr val="FFFFFF"/>
              </a:solidFill>
              <a:effectLst/>
              <a:uLnTx/>
              <a:uFillTx/>
              <a:latin typeface="KPMG Bold"/>
            </a:endParaRPr>
          </a:p>
        </p:txBody>
      </p:sp>
      <p:grpSp>
        <p:nvGrpSpPr>
          <p:cNvPr id="41" name="Group 40">
            <a:extLst>
              <a:ext uri="{FF2B5EF4-FFF2-40B4-BE49-F238E27FC236}">
                <a16:creationId xmlns:a16="http://schemas.microsoft.com/office/drawing/2014/main" id="{0D332F60-C34D-4B55-8AB4-AD860725E10A}"/>
              </a:ext>
            </a:extLst>
          </p:cNvPr>
          <p:cNvGrpSpPr/>
          <p:nvPr/>
        </p:nvGrpSpPr>
        <p:grpSpPr>
          <a:xfrm>
            <a:off x="5745003" y="2041272"/>
            <a:ext cx="694254" cy="3751214"/>
            <a:chOff x="6373194" y="2041272"/>
            <a:chExt cx="694254" cy="3751214"/>
          </a:xfrm>
        </p:grpSpPr>
        <p:sp>
          <p:nvSpPr>
            <p:cNvPr id="42" name="Rectangle: Rounded Corners 41">
              <a:extLst>
                <a:ext uri="{FF2B5EF4-FFF2-40B4-BE49-F238E27FC236}">
                  <a16:creationId xmlns:a16="http://schemas.microsoft.com/office/drawing/2014/main" id="{A2278E99-125B-48F0-AC07-DB6C8360A817}"/>
                </a:ext>
              </a:extLst>
            </p:cNvPr>
            <p:cNvSpPr/>
            <p:nvPr/>
          </p:nvSpPr>
          <p:spPr>
            <a:xfrm>
              <a:off x="6373524" y="4994447"/>
              <a:ext cx="693924" cy="798039"/>
            </a:xfrm>
            <a:prstGeom prst="roundRect">
              <a:avLst>
                <a:gd name="adj" fmla="val 8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Output</a:t>
              </a:r>
              <a:endParaRPr lang="en-US" sz="1200" b="0" i="0" u="none" strike="noStrike" kern="1200" cap="none" spc="0" normalizeH="0" baseline="0" noProof="0">
                <a:ln>
                  <a:noFill/>
                </a:ln>
                <a:solidFill>
                  <a:srgbClr val="FFFFFF"/>
                </a:solidFill>
                <a:effectLst/>
                <a:uLnTx/>
                <a:uFillTx/>
                <a:latin typeface="KPMG Bold"/>
              </a:endParaRPr>
            </a:p>
          </p:txBody>
        </p:sp>
        <p:cxnSp>
          <p:nvCxnSpPr>
            <p:cNvPr id="43" name="Straight Connector 42">
              <a:extLst>
                <a:ext uri="{FF2B5EF4-FFF2-40B4-BE49-F238E27FC236}">
                  <a16:creationId xmlns:a16="http://schemas.microsoft.com/office/drawing/2014/main" id="{DC7B24DB-A285-4C8D-9746-9F1FD870E302}"/>
                </a:ext>
              </a:extLst>
            </p:cNvPr>
            <p:cNvCxnSpPr>
              <a:cxnSpLocks/>
              <a:stCxn id="45" idx="2"/>
              <a:endCxn id="47" idx="0"/>
            </p:cNvCxnSpPr>
            <p:nvPr/>
          </p:nvCxnSpPr>
          <p:spPr>
            <a:xfrm>
              <a:off x="6718384" y="2817963"/>
              <a:ext cx="2102"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0FCD18-CCFC-4C67-A406-02DAC2EEEF2D}"/>
                </a:ext>
              </a:extLst>
            </p:cNvPr>
            <p:cNvCxnSpPr>
              <a:cxnSpLocks/>
              <a:stCxn id="47" idx="2"/>
              <a:endCxn id="42" idx="0"/>
            </p:cNvCxnSpPr>
            <p:nvPr/>
          </p:nvCxnSpPr>
          <p:spPr>
            <a:xfrm flipH="1">
              <a:off x="6720486" y="4294825"/>
              <a:ext cx="0"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1CA0BC8-847E-4B37-831A-9F65D16CDAFC}"/>
                </a:ext>
              </a:extLst>
            </p:cNvPr>
            <p:cNvSpPr/>
            <p:nvPr/>
          </p:nvSpPr>
          <p:spPr>
            <a:xfrm>
              <a:off x="6373194" y="2041272"/>
              <a:ext cx="690380" cy="776691"/>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Objective</a:t>
              </a:r>
              <a:endParaRPr lang="en-US" sz="1200" b="0" i="0" u="none" strike="noStrike" kern="1200" cap="none" spc="0" normalizeH="0" baseline="0" noProof="0">
                <a:ln>
                  <a:noFill/>
                </a:ln>
                <a:solidFill>
                  <a:srgbClr val="FFFFFF"/>
                </a:solidFill>
                <a:effectLst/>
                <a:uLnTx/>
                <a:uFillTx/>
                <a:latin typeface="KPMG Bold"/>
              </a:endParaRPr>
            </a:p>
          </p:txBody>
        </p:sp>
        <p:sp>
          <p:nvSpPr>
            <p:cNvPr id="47" name="Rectangle: Rounded Corners 46">
              <a:extLst>
                <a:ext uri="{FF2B5EF4-FFF2-40B4-BE49-F238E27FC236}">
                  <a16:creationId xmlns:a16="http://schemas.microsoft.com/office/drawing/2014/main" id="{F0EC74EF-0DC2-429A-81EA-49E7727D60ED}"/>
                </a:ext>
              </a:extLst>
            </p:cNvPr>
            <p:cNvSpPr/>
            <p:nvPr/>
          </p:nvSpPr>
          <p:spPr>
            <a:xfrm>
              <a:off x="6373524" y="3517585"/>
              <a:ext cx="693924" cy="777240"/>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Detailed activities</a:t>
              </a:r>
              <a:endParaRPr lang="en-US" sz="1200" b="0" i="0" u="none" strike="noStrike" kern="1200" cap="none" spc="0" normalizeH="0" baseline="0" noProof="0">
                <a:ln>
                  <a:noFill/>
                </a:ln>
                <a:solidFill>
                  <a:srgbClr val="FFFFFF"/>
                </a:solidFill>
                <a:effectLst/>
                <a:uLnTx/>
                <a:uFillTx/>
                <a:latin typeface="KPMG Bold"/>
              </a:endParaRPr>
            </a:p>
          </p:txBody>
        </p:sp>
        <p:sp>
          <p:nvSpPr>
            <p:cNvPr id="48" name="Isosceles Triangle 47">
              <a:extLst>
                <a:ext uri="{FF2B5EF4-FFF2-40B4-BE49-F238E27FC236}">
                  <a16:creationId xmlns:a16="http://schemas.microsoft.com/office/drawing/2014/main" id="{C16051AC-9097-4D2A-B60B-1BE09BE1A932}"/>
                </a:ext>
              </a:extLst>
            </p:cNvPr>
            <p:cNvSpPr/>
            <p:nvPr/>
          </p:nvSpPr>
          <p:spPr>
            <a:xfrm rot="10800000">
              <a:off x="6592179" y="4980532"/>
              <a:ext cx="257172" cy="130162"/>
            </a:xfrm>
            <a:prstGeom prst="triangle">
              <a:avLst/>
            </a:prstGeom>
            <a:solidFill>
              <a:srgbClr val="0033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4ED2D35E-73AF-42A9-A7EE-FAC21C5DC900}"/>
              </a:ext>
            </a:extLst>
          </p:cNvPr>
          <p:cNvGrpSpPr/>
          <p:nvPr/>
        </p:nvGrpSpPr>
        <p:grpSpPr>
          <a:xfrm flipH="1">
            <a:off x="3982605" y="770855"/>
            <a:ext cx="2172841" cy="612346"/>
            <a:chOff x="6041316" y="959780"/>
            <a:chExt cx="2172841" cy="612346"/>
          </a:xfrm>
        </p:grpSpPr>
        <p:grpSp>
          <p:nvGrpSpPr>
            <p:cNvPr id="52" name="Group 51">
              <a:extLst>
                <a:ext uri="{FF2B5EF4-FFF2-40B4-BE49-F238E27FC236}">
                  <a16:creationId xmlns:a16="http://schemas.microsoft.com/office/drawing/2014/main" id="{1F285524-5105-47F5-8339-E77CDE7306C8}"/>
                </a:ext>
              </a:extLst>
            </p:cNvPr>
            <p:cNvGrpSpPr/>
            <p:nvPr/>
          </p:nvGrpSpPr>
          <p:grpSpPr>
            <a:xfrm>
              <a:off x="6041316" y="1208519"/>
              <a:ext cx="582815" cy="114868"/>
              <a:chOff x="6030920" y="1577198"/>
              <a:chExt cx="660393" cy="130158"/>
            </a:xfrm>
          </p:grpSpPr>
          <p:sp>
            <p:nvSpPr>
              <p:cNvPr id="54" name="Oval 53">
                <a:extLst>
                  <a:ext uri="{FF2B5EF4-FFF2-40B4-BE49-F238E27FC236}">
                    <a16:creationId xmlns:a16="http://schemas.microsoft.com/office/drawing/2014/main" id="{DCA1818E-F04C-4BA7-9D38-6EE7B05324F5}"/>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55" name="Straight Connector 54">
                <a:extLst>
                  <a:ext uri="{FF2B5EF4-FFF2-40B4-BE49-F238E27FC236}">
                    <a16:creationId xmlns:a16="http://schemas.microsoft.com/office/drawing/2014/main" id="{510E8750-D76F-4604-91AE-0289C9CD4193}"/>
                  </a:ext>
                </a:extLst>
              </p:cNvPr>
              <p:cNvCxnSpPr>
                <a:stCxn id="54"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53" name="Rectangle: Rounded Corners 52">
              <a:extLst>
                <a:ext uri="{FF2B5EF4-FFF2-40B4-BE49-F238E27FC236}">
                  <a16:creationId xmlns:a16="http://schemas.microsoft.com/office/drawing/2014/main" id="{2BC9A687-A40A-4991-9649-A7F41FDC40B0}"/>
                </a:ext>
              </a:extLst>
            </p:cNvPr>
            <p:cNvSpPr/>
            <p:nvPr/>
          </p:nvSpPr>
          <p:spPr>
            <a:xfrm>
              <a:off x="6315643" y="959780"/>
              <a:ext cx="1898514" cy="612346"/>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3</a:t>
              </a:r>
              <a:endParaRPr lang="en-US" b="0" i="0" u="none" strike="noStrike" kern="1200" cap="none" spc="0" normalizeH="0" baseline="0" noProof="0">
                <a:ln>
                  <a:noFill/>
                </a:ln>
                <a:solidFill>
                  <a:srgbClr val="00338D"/>
                </a:solidFill>
                <a:effectLst/>
                <a:uLnTx/>
                <a:uFillTx/>
                <a:latin typeface="KPMG Bold"/>
              </a:endParaRPr>
            </a:p>
          </p:txBody>
        </p:sp>
      </p:grpSp>
      <p:grpSp>
        <p:nvGrpSpPr>
          <p:cNvPr id="56" name="Group 55">
            <a:extLst>
              <a:ext uri="{FF2B5EF4-FFF2-40B4-BE49-F238E27FC236}">
                <a16:creationId xmlns:a16="http://schemas.microsoft.com/office/drawing/2014/main" id="{D77B2A21-3B44-4866-A05D-AB816BB82930}"/>
              </a:ext>
            </a:extLst>
          </p:cNvPr>
          <p:cNvGrpSpPr/>
          <p:nvPr/>
        </p:nvGrpSpPr>
        <p:grpSpPr>
          <a:xfrm flipH="1">
            <a:off x="6034678" y="1100332"/>
            <a:ext cx="2236188" cy="612346"/>
            <a:chOff x="3919258" y="5995444"/>
            <a:chExt cx="2236188" cy="612346"/>
          </a:xfrm>
        </p:grpSpPr>
        <p:grpSp>
          <p:nvGrpSpPr>
            <p:cNvPr id="58" name="Group 57">
              <a:extLst>
                <a:ext uri="{FF2B5EF4-FFF2-40B4-BE49-F238E27FC236}">
                  <a16:creationId xmlns:a16="http://schemas.microsoft.com/office/drawing/2014/main" id="{A1978CD6-AEDF-4FB3-B999-47B194802C4E}"/>
                </a:ext>
              </a:extLst>
            </p:cNvPr>
            <p:cNvGrpSpPr/>
            <p:nvPr/>
          </p:nvGrpSpPr>
          <p:grpSpPr>
            <a:xfrm flipH="1">
              <a:off x="5572631" y="6244183"/>
              <a:ext cx="582815" cy="114868"/>
              <a:chOff x="6030920" y="1577198"/>
              <a:chExt cx="660393" cy="130158"/>
            </a:xfrm>
          </p:grpSpPr>
          <p:sp>
            <p:nvSpPr>
              <p:cNvPr id="61" name="Oval 60">
                <a:extLst>
                  <a:ext uri="{FF2B5EF4-FFF2-40B4-BE49-F238E27FC236}">
                    <a16:creationId xmlns:a16="http://schemas.microsoft.com/office/drawing/2014/main" id="{6FC4FD93-6571-4909-9C3B-17D2660D3230}"/>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62" name="Straight Connector 61">
                <a:extLst>
                  <a:ext uri="{FF2B5EF4-FFF2-40B4-BE49-F238E27FC236}">
                    <a16:creationId xmlns:a16="http://schemas.microsoft.com/office/drawing/2014/main" id="{C75F28CD-0E3E-4FFF-B1CF-3838D510589C}"/>
                  </a:ext>
                </a:extLst>
              </p:cNvPr>
              <p:cNvCxnSpPr>
                <a:stCxn id="61"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59" name="Rectangle: Rounded Corners 58">
              <a:extLst>
                <a:ext uri="{FF2B5EF4-FFF2-40B4-BE49-F238E27FC236}">
                  <a16:creationId xmlns:a16="http://schemas.microsoft.com/office/drawing/2014/main" id="{FD61841D-71B7-4E64-AE0D-DB143DEB9EC2}"/>
                </a:ext>
              </a:extLst>
            </p:cNvPr>
            <p:cNvSpPr/>
            <p:nvPr/>
          </p:nvSpPr>
          <p:spPr>
            <a:xfrm flipH="1">
              <a:off x="3919258" y="5995444"/>
              <a:ext cx="1901952" cy="612346"/>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4</a:t>
              </a:r>
              <a:endParaRPr lang="en-US" b="0" i="0" u="none" strike="noStrike" kern="1200" cap="none" spc="0" normalizeH="0" baseline="0" noProof="0">
                <a:ln>
                  <a:noFill/>
                </a:ln>
                <a:solidFill>
                  <a:srgbClr val="00338D"/>
                </a:solidFill>
                <a:effectLst/>
                <a:uLnTx/>
                <a:uFillTx/>
                <a:latin typeface="KPMG Bold"/>
              </a:endParaRPr>
            </a:p>
          </p:txBody>
        </p:sp>
      </p:grpSp>
    </p:spTree>
    <p:custDataLst>
      <p:tags r:id="rId1"/>
    </p:custDataLst>
    <p:extLst>
      <p:ext uri="{BB962C8B-B14F-4D97-AF65-F5344CB8AC3E}">
        <p14:creationId xmlns:p14="http://schemas.microsoft.com/office/powerpoint/2010/main" val="408076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BF82D9E-FDCF-4FCD-A2F0-D24BC38FF882}"/>
              </a:ext>
            </a:extLst>
          </p:cNvPr>
          <p:cNvSpPr/>
          <p:nvPr/>
        </p:nvSpPr>
        <p:spPr>
          <a:xfrm>
            <a:off x="0" y="0"/>
            <a:ext cx="12192000" cy="6857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17F0D272-3311-4476-9B74-ADD2EC5077A0}"/>
              </a:ext>
            </a:extLst>
          </p:cNvPr>
          <p:cNvGrpSpPr/>
          <p:nvPr/>
        </p:nvGrpSpPr>
        <p:grpSpPr>
          <a:xfrm>
            <a:off x="535383" y="6521013"/>
            <a:ext cx="11151559" cy="196534"/>
            <a:chOff x="535383" y="6521013"/>
            <a:chExt cx="11151559" cy="196534"/>
          </a:xfrm>
        </p:grpSpPr>
        <p:sp>
          <p:nvSpPr>
            <p:cNvPr id="24" name="Freeform 19">
              <a:extLst>
                <a:ext uri="{FF2B5EF4-FFF2-40B4-BE49-F238E27FC236}">
                  <a16:creationId xmlns:a16="http://schemas.microsoft.com/office/drawing/2014/main" id="{B328C281-8395-4419-B6ED-76681A08CCF9}"/>
                </a:ext>
              </a:extLst>
            </p:cNvPr>
            <p:cNvSpPr>
              <a:spLocks noEditPoints="1"/>
            </p:cNvSpPr>
            <p:nvPr/>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Shape 8">
              <a:extLst>
                <a:ext uri="{FF2B5EF4-FFF2-40B4-BE49-F238E27FC236}">
                  <a16:creationId xmlns:a16="http://schemas.microsoft.com/office/drawing/2014/main" id="{851928E9-1938-4E37-9E4C-F2430089619D}"/>
                </a:ext>
              </a:extLst>
            </p:cNvPr>
            <p:cNvSpPr txBox="1">
              <a:spLocks/>
            </p:cNvSpPr>
            <p:nvPr/>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1000" b="0" i="0" u="none" strike="noStrike" kern="1200" cap="none" spc="0" normalizeH="0" baseline="0" noProof="0" smtClean="0">
                  <a:ln>
                    <a:noFill/>
                  </a:ln>
                  <a:solidFill>
                    <a:srgbClr val="FFFFFF"/>
                  </a:solidFill>
                  <a:effectLst/>
                  <a:uLnTx/>
                  <a:uFillTx/>
                  <a:latin typeface="Arial"/>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a:ln>
                  <a:noFill/>
                </a:ln>
                <a:solidFill>
                  <a:srgbClr val="FFFFFF"/>
                </a:solidFill>
                <a:effectLst/>
                <a:uLnTx/>
                <a:uFillTx/>
                <a:latin typeface="Arial"/>
                <a:ea typeface="Arial"/>
                <a:cs typeface="Arial" panose="020B0604020202020204" pitchFamily="34" charset="0"/>
                <a:sym typeface="Arial"/>
              </a:endParaRPr>
            </a:p>
          </p:txBody>
        </p:sp>
      </p:gr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a:xfrm>
            <a:off x="378218" y="431800"/>
            <a:ext cx="2993135" cy="533400"/>
          </a:xfrm>
        </p:spPr>
        <p:txBody>
          <a:bodyPr/>
          <a:lstStyle/>
          <a:p>
            <a:r>
              <a:rPr lang="en-US" sz="2800"/>
              <a:t>Enhancement CIP's BISO Program</a:t>
            </a:r>
            <a:endParaRPr lang="en-GB" sz="2800"/>
          </a:p>
        </p:txBody>
      </p:sp>
      <p:cxnSp>
        <p:nvCxnSpPr>
          <p:cNvPr id="57" name="Straight Connector 56">
            <a:extLst>
              <a:ext uri="{FF2B5EF4-FFF2-40B4-BE49-F238E27FC236}">
                <a16:creationId xmlns:a16="http://schemas.microsoft.com/office/drawing/2014/main" id="{AD43B0AE-5D44-4AC1-871D-5B111ACAD405}"/>
              </a:ext>
            </a:extLst>
          </p:cNvPr>
          <p:cNvCxnSpPr>
            <a:cxnSpLocks/>
            <a:stCxn id="23" idx="0"/>
            <a:endCxn id="23" idx="2"/>
          </p:cNvCxnSpPr>
          <p:nvPr/>
        </p:nvCxnSpPr>
        <p:spPr>
          <a:xfrm>
            <a:off x="6096000" y="0"/>
            <a:ext cx="0" cy="6857995"/>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45C8050-40F6-42C1-9867-C95230D9BDFF}"/>
              </a:ext>
            </a:extLst>
          </p:cNvPr>
          <p:cNvSpPr txBox="1"/>
          <p:nvPr/>
        </p:nvSpPr>
        <p:spPr>
          <a:xfrm flipH="1">
            <a:off x="392901" y="5358747"/>
            <a:ext cx="5212080" cy="364202"/>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BISO roadmap for 3 years</a:t>
            </a:r>
          </a:p>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Opportunities for improvement in BISO program</a:t>
            </a:r>
          </a:p>
        </p:txBody>
      </p:sp>
      <p:sp>
        <p:nvSpPr>
          <p:cNvPr id="75" name="TextBox 74">
            <a:extLst>
              <a:ext uri="{FF2B5EF4-FFF2-40B4-BE49-F238E27FC236}">
                <a16:creationId xmlns:a16="http://schemas.microsoft.com/office/drawing/2014/main" id="{7CACA663-CCAC-47AB-9F15-296683B30815}"/>
              </a:ext>
            </a:extLst>
          </p:cNvPr>
          <p:cNvSpPr txBox="1"/>
          <p:nvPr/>
        </p:nvSpPr>
        <p:spPr>
          <a:xfrm flipH="1">
            <a:off x="392900" y="1826968"/>
            <a:ext cx="5226943" cy="1667123"/>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Defining the Vision, mission, and strategic objectives of the BISO program base of understanding business needs and aligning the BISO model to these evolving needs. Create measurable strategic themes and measurable execution levers to ensure a roadmap for the next 3 years.</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Defining roles and responsibilities to provide BISOs with clear daily tasks to be successful and assist CIP with socializing these RACIs with the business for formal alignment.</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Review CIP's BISO program elements (Ops model, skillset, goals, deliverables, etc.) against other mature industry organizations to identify opportunities to enhance the overall program.</a:t>
            </a:r>
          </a:p>
        </p:txBody>
      </p:sp>
      <p:sp>
        <p:nvSpPr>
          <p:cNvPr id="65" name="TextBox 64">
            <a:extLst>
              <a:ext uri="{FF2B5EF4-FFF2-40B4-BE49-F238E27FC236}">
                <a16:creationId xmlns:a16="http://schemas.microsoft.com/office/drawing/2014/main" id="{C2563832-9250-48CE-B648-EC36F0FA69D4}"/>
              </a:ext>
            </a:extLst>
          </p:cNvPr>
          <p:cNvSpPr txBox="1"/>
          <p:nvPr/>
        </p:nvSpPr>
        <p:spPr>
          <a:xfrm flipH="1">
            <a:off x="392899" y="3609523"/>
            <a:ext cx="5199094" cy="1454244"/>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Understand the current BISO strategy in alignment with the business </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3-year roadmap for BISO role integration with the business</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Optimize CIP BISO roles and responsibilities in alignment with the new organizational structure and the business</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reporting structure for the BISO role and measurable data points for CIP initiatives and operating model</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frequent cadence between BISO and the business to ensure visibility of CIP initiatives operating model including RACI</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Compare CIP's program elements with other mature industry organizations</a:t>
            </a:r>
          </a:p>
        </p:txBody>
      </p:sp>
      <p:sp>
        <p:nvSpPr>
          <p:cNvPr id="95" name="TextBox 94">
            <a:extLst>
              <a:ext uri="{FF2B5EF4-FFF2-40B4-BE49-F238E27FC236}">
                <a16:creationId xmlns:a16="http://schemas.microsoft.com/office/drawing/2014/main" id="{3C1B5A63-FCEA-4167-A494-1A38C0BCDA41}"/>
              </a:ext>
            </a:extLst>
          </p:cNvPr>
          <p:cNvSpPr txBox="1"/>
          <p:nvPr/>
        </p:nvSpPr>
        <p:spPr>
          <a:xfrm>
            <a:off x="6617513" y="5325744"/>
            <a:ext cx="5212080" cy="723275"/>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20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Organization Assessment and Gap Analysis </a:t>
            </a:r>
          </a:p>
          <a:p>
            <a:pPr marL="171450" lvl="0" indent="-171450">
              <a:spcAft>
                <a:spcPts val="200"/>
              </a:spcAft>
              <a:buFont typeface="+mj-lt"/>
              <a:buAutoNum type="arabicPeriod"/>
              <a:defRPr/>
            </a:pPr>
            <a:r>
              <a:rPr lang="en-US" sz="1050">
                <a:solidFill>
                  <a:srgbClr val="FFFFFF"/>
                </a:solidFill>
                <a:latin typeface="Arial"/>
              </a:rPr>
              <a:t>Macro Organization Design (High Level)</a:t>
            </a:r>
          </a:p>
          <a:p>
            <a:pPr marL="171450" lvl="0" indent="-171450">
              <a:spcAft>
                <a:spcPts val="200"/>
              </a:spcAft>
              <a:buFont typeface="+mj-lt"/>
              <a:buAutoNum type="arabicPeriod"/>
              <a:defRPr/>
            </a:pPr>
            <a:r>
              <a:rPr kumimoji="0" lang="en-US" sz="1050" b="0" i="0" u="none" strike="noStrike" kern="1200" cap="none" spc="0" normalizeH="0" baseline="0" noProof="0">
                <a:ln>
                  <a:noFill/>
                </a:ln>
                <a:solidFill>
                  <a:srgbClr val="FFFFFF"/>
                </a:solidFill>
                <a:effectLst/>
                <a:uLnTx/>
                <a:uFillTx/>
                <a:latin typeface="Arial"/>
                <a:ea typeface="+mn-ea"/>
                <a:cs typeface="+mn-cs"/>
              </a:rPr>
              <a:t>Micro Organization Design (Detailed)</a:t>
            </a:r>
          </a:p>
          <a:p>
            <a:pPr marL="171450" lvl="0" indent="-171450">
              <a:spcAft>
                <a:spcPts val="200"/>
              </a:spcAft>
              <a:buFont typeface="+mj-lt"/>
              <a:buAutoNum type="arabicPeriod"/>
              <a:defRPr/>
            </a:pPr>
            <a:r>
              <a:rPr kumimoji="0" lang="en-US" sz="1050" b="0" i="0" u="none" strike="noStrike" kern="1200" cap="none" spc="0" normalizeH="0" baseline="0" noProof="0">
                <a:ln>
                  <a:noFill/>
                </a:ln>
                <a:solidFill>
                  <a:srgbClr val="FFFFFF"/>
                </a:solidFill>
                <a:effectLst/>
                <a:uLnTx/>
                <a:uFillTx/>
                <a:latin typeface="Arial"/>
                <a:ea typeface="+mn-ea"/>
                <a:cs typeface="+mn-cs"/>
              </a:rPr>
              <a:t>Workforce Transition Plan </a:t>
            </a:r>
          </a:p>
        </p:txBody>
      </p:sp>
      <p:sp>
        <p:nvSpPr>
          <p:cNvPr id="99" name="TextBox 98">
            <a:extLst>
              <a:ext uri="{FF2B5EF4-FFF2-40B4-BE49-F238E27FC236}">
                <a16:creationId xmlns:a16="http://schemas.microsoft.com/office/drawing/2014/main" id="{BA6DF207-3312-4AA5-8E9E-F1FBDF4A9434}"/>
              </a:ext>
            </a:extLst>
          </p:cNvPr>
          <p:cNvSpPr txBox="1"/>
          <p:nvPr/>
        </p:nvSpPr>
        <p:spPr>
          <a:xfrm>
            <a:off x="6617513" y="1987187"/>
            <a:ext cx="5212080" cy="884858"/>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Assess the current organizational structure of CIP.</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Compare and contrast CIP’s organizational to other comparable companies in the healthcare and financial services industries.</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a recommended organizational structure for CIP.</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Create an execution roadmap for transitioning to the new desired model. </a:t>
            </a:r>
          </a:p>
        </p:txBody>
      </p:sp>
      <p:sp>
        <p:nvSpPr>
          <p:cNvPr id="101" name="TextBox 100">
            <a:extLst>
              <a:ext uri="{FF2B5EF4-FFF2-40B4-BE49-F238E27FC236}">
                <a16:creationId xmlns:a16="http://schemas.microsoft.com/office/drawing/2014/main" id="{723F5322-EC21-4A7B-96AF-D21797EB469C}"/>
              </a:ext>
            </a:extLst>
          </p:cNvPr>
          <p:cNvSpPr txBox="1"/>
          <p:nvPr/>
        </p:nvSpPr>
        <p:spPr>
          <a:xfrm>
            <a:off x="6617513" y="3039630"/>
            <a:ext cx="5212080" cy="2118529"/>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i="0" u="none" strike="noStrike" kern="1200" cap="none" spc="0" normalizeH="0" baseline="0" noProof="0">
                <a:ln>
                  <a:noFill/>
                </a:ln>
                <a:solidFill>
                  <a:srgbClr val="FFFFFF"/>
                </a:solidFill>
                <a:effectLst/>
                <a:uLnTx/>
                <a:uFillTx/>
                <a:latin typeface="Arial"/>
                <a:ea typeface="+mn-ea"/>
                <a:cs typeface="+mn-cs"/>
              </a:rPr>
              <a:t>Identify roles required for BISO portfolio governance model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lang="en-US" sz="1050">
                <a:solidFill>
                  <a:srgbClr val="FFFFFF"/>
                </a:solidFill>
                <a:latin typeface="Arial"/>
              </a:rPr>
              <a:t>Gather and analyze all current state org charts, role descriptions, staffing information, and KPIs/metrics as well as industry comparables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i="0" u="none" strike="noStrike" kern="1200" cap="none" spc="0" normalizeH="0" baseline="0" noProof="0">
                <a:ln>
                  <a:noFill/>
                </a:ln>
                <a:solidFill>
                  <a:srgbClr val="FFFFFF"/>
                </a:solidFill>
                <a:effectLst/>
                <a:uLnTx/>
                <a:uFillTx/>
                <a:latin typeface="Arial"/>
                <a:ea typeface="+mn-ea"/>
                <a:cs typeface="+mn-cs"/>
              </a:rPr>
              <a:t>Develop organization design p</a:t>
            </a:r>
            <a:r>
              <a:rPr lang="en-US" sz="1050">
                <a:solidFill>
                  <a:srgbClr val="FFFFFF"/>
                </a:solidFill>
                <a:latin typeface="Arial"/>
              </a:rPr>
              <a:t>principles and critical success factors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lang="en-US" sz="1050">
                <a:solidFill>
                  <a:srgbClr val="FFFFFF"/>
                </a:solidFill>
                <a:latin typeface="Arial"/>
              </a:rPr>
              <a:t>Identify gaps between current and future state operating model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lang="en-US" sz="1050">
                <a:solidFill>
                  <a:srgbClr val="FFFFFF"/>
                </a:solidFill>
                <a:latin typeface="Arial"/>
              </a:rPr>
              <a:t>Design the macro CIP organization blueprint, including value chain, scope, capabilities, role profiles, interactions, and hierarchies</a:t>
            </a:r>
          </a:p>
          <a:p>
            <a:pPr marL="137160" lvl="1" indent="-137160" fontAlgn="base">
              <a:spcAft>
                <a:spcPts val="200"/>
              </a:spcAft>
              <a:buSzPct val="100000"/>
              <a:buFont typeface="Arial" panose="020B0604020202020204" pitchFamily="34" charset="0"/>
              <a:buChar char="•"/>
              <a:defRPr/>
            </a:pPr>
            <a:r>
              <a:rPr lang="en-US" sz="1050">
                <a:solidFill>
                  <a:srgbClr val="FFFFFF"/>
                </a:solidFill>
                <a:latin typeface="Arial"/>
              </a:rPr>
              <a:t>Design micro CIP organization blueprint including detailed o</a:t>
            </a:r>
            <a:r>
              <a:rPr kumimoji="0" lang="en-US" sz="1050" i="0" u="none" strike="noStrike" kern="1200" cap="none" spc="0" normalizeH="0" baseline="0" noProof="0">
                <a:ln>
                  <a:noFill/>
                </a:ln>
                <a:solidFill>
                  <a:srgbClr val="FFFFFF"/>
                </a:solidFill>
                <a:effectLst/>
                <a:uLnTx/>
                <a:uFillTx/>
                <a:latin typeface="Arial"/>
                <a:ea typeface="+mn-ea"/>
                <a:cs typeface="+mn-cs"/>
              </a:rPr>
              <a:t>rganization structure, job architecture, and staffing strategy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i="0" u="none" strike="noStrike" kern="1200" cap="none" spc="0" normalizeH="0" baseline="0" noProof="0">
                <a:ln>
                  <a:noFill/>
                </a:ln>
                <a:solidFill>
                  <a:srgbClr val="FFFFFF"/>
                </a:solidFill>
                <a:effectLst/>
                <a:uLnTx/>
                <a:uFillTx/>
                <a:latin typeface="Arial"/>
                <a:ea typeface="+mn-ea"/>
                <a:cs typeface="+mn-cs"/>
              </a:rPr>
              <a:t>Develop roadmap to implement and transition to the new structure, including a workforce transition plan </a:t>
            </a:r>
          </a:p>
          <a:p>
            <a:pPr marL="137160" marR="0" lvl="1" indent="-137160" algn="l" defTabSz="914400" rtl="0" eaLnBrk="1" fontAlgn="base" latinLnBrk="0" hangingPunct="1">
              <a:lnSpc>
                <a:spcPct val="100000"/>
              </a:lnSpc>
              <a:spcBef>
                <a:spcPts val="0"/>
              </a:spcBef>
              <a:spcAft>
                <a:spcPts val="200"/>
              </a:spcAft>
              <a:buClrTx/>
              <a:buSzPct val="100000"/>
              <a:buFont typeface="Arial" panose="020B0604020202020204" pitchFamily="34" charset="0"/>
              <a:buChar char="•"/>
              <a:tabLst/>
              <a:defRPr/>
            </a:pPr>
            <a:r>
              <a:rPr kumimoji="0" lang="en-US" sz="1050" i="0" u="none" strike="noStrike" kern="1200" cap="none" spc="0" normalizeH="0" baseline="0" noProof="0">
                <a:ln>
                  <a:noFill/>
                </a:ln>
                <a:solidFill>
                  <a:srgbClr val="FFFFFF"/>
                </a:solidFill>
                <a:effectLst/>
                <a:uLnTx/>
                <a:uFillTx/>
                <a:latin typeface="Arial"/>
                <a:ea typeface="+mn-ea"/>
                <a:cs typeface="+mn-cs"/>
              </a:rPr>
              <a:t>Support all iterations of the design as well as review and approval cycles </a:t>
            </a:r>
          </a:p>
        </p:txBody>
      </p:sp>
      <p:sp>
        <p:nvSpPr>
          <p:cNvPr id="115" name="Title 2">
            <a:extLst>
              <a:ext uri="{FF2B5EF4-FFF2-40B4-BE49-F238E27FC236}">
                <a16:creationId xmlns:a16="http://schemas.microsoft.com/office/drawing/2014/main" id="{C90C2917-0E25-49D0-86EF-F16E4DE07F67}"/>
              </a:ext>
            </a:extLst>
          </p:cNvPr>
          <p:cNvSpPr txBox="1">
            <a:spLocks/>
          </p:cNvSpPr>
          <p:nvPr/>
        </p:nvSpPr>
        <p:spPr>
          <a:xfrm>
            <a:off x="8270866" y="431800"/>
            <a:ext cx="3411872"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3600" kern="1200">
                <a:solidFill>
                  <a:schemeClr val="bg1"/>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KPMG Bold"/>
                <a:ea typeface="+mj-ea"/>
                <a:cs typeface="+mj-cs"/>
              </a:rPr>
              <a:t>Establish a modernized organizational structure and role profiles for CIP</a:t>
            </a:r>
            <a:endParaRPr lang="en-GB" sz="2800" b="0" i="0" u="none" strike="noStrike" kern="1200" cap="none" spc="0" normalizeH="0" baseline="0" noProof="0">
              <a:ln>
                <a:noFill/>
              </a:ln>
              <a:solidFill>
                <a:srgbClr val="FFFFFF"/>
              </a:solidFill>
              <a:effectLst/>
              <a:uLnTx/>
              <a:uFillTx/>
              <a:latin typeface="KPMG Bold"/>
            </a:endParaRPr>
          </a:p>
        </p:txBody>
      </p:sp>
      <p:grpSp>
        <p:nvGrpSpPr>
          <p:cNvPr id="42" name="Group 41">
            <a:extLst>
              <a:ext uri="{FF2B5EF4-FFF2-40B4-BE49-F238E27FC236}">
                <a16:creationId xmlns:a16="http://schemas.microsoft.com/office/drawing/2014/main" id="{488F3DE3-FE6C-4320-9F7C-42CAE378CC9F}"/>
              </a:ext>
            </a:extLst>
          </p:cNvPr>
          <p:cNvGrpSpPr/>
          <p:nvPr/>
        </p:nvGrpSpPr>
        <p:grpSpPr>
          <a:xfrm>
            <a:off x="5745003" y="2041272"/>
            <a:ext cx="694254" cy="3751214"/>
            <a:chOff x="6373194" y="2041272"/>
            <a:chExt cx="694254" cy="3751214"/>
          </a:xfrm>
        </p:grpSpPr>
        <p:sp>
          <p:nvSpPr>
            <p:cNvPr id="43" name="Rectangle: Rounded Corners 42">
              <a:extLst>
                <a:ext uri="{FF2B5EF4-FFF2-40B4-BE49-F238E27FC236}">
                  <a16:creationId xmlns:a16="http://schemas.microsoft.com/office/drawing/2014/main" id="{18F99E6B-5CE2-4E5F-8005-5D6BEE82EF84}"/>
                </a:ext>
              </a:extLst>
            </p:cNvPr>
            <p:cNvSpPr/>
            <p:nvPr/>
          </p:nvSpPr>
          <p:spPr>
            <a:xfrm>
              <a:off x="6373524" y="4994447"/>
              <a:ext cx="693924" cy="798039"/>
            </a:xfrm>
            <a:prstGeom prst="roundRect">
              <a:avLst>
                <a:gd name="adj" fmla="val 8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Output</a:t>
              </a:r>
              <a:endParaRPr lang="en-US" sz="1200" b="0" i="0" u="none" strike="noStrike" kern="1200" cap="none" spc="0" normalizeH="0" baseline="0" noProof="0">
                <a:ln>
                  <a:noFill/>
                </a:ln>
                <a:solidFill>
                  <a:srgbClr val="FFFFFF"/>
                </a:solidFill>
                <a:effectLst/>
                <a:uLnTx/>
                <a:uFillTx/>
                <a:latin typeface="KPMG Bold"/>
              </a:endParaRPr>
            </a:p>
          </p:txBody>
        </p:sp>
        <p:cxnSp>
          <p:nvCxnSpPr>
            <p:cNvPr id="44" name="Straight Connector 43">
              <a:extLst>
                <a:ext uri="{FF2B5EF4-FFF2-40B4-BE49-F238E27FC236}">
                  <a16:creationId xmlns:a16="http://schemas.microsoft.com/office/drawing/2014/main" id="{FC80787D-152B-4FE7-8908-20B8D08F3302}"/>
                </a:ext>
              </a:extLst>
            </p:cNvPr>
            <p:cNvCxnSpPr>
              <a:cxnSpLocks/>
              <a:stCxn id="47" idx="2"/>
              <a:endCxn id="48" idx="0"/>
            </p:cNvCxnSpPr>
            <p:nvPr/>
          </p:nvCxnSpPr>
          <p:spPr>
            <a:xfrm>
              <a:off x="6718384" y="2817963"/>
              <a:ext cx="2102"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3A2C3A-EE79-473E-B882-5A49345305A9}"/>
                </a:ext>
              </a:extLst>
            </p:cNvPr>
            <p:cNvCxnSpPr>
              <a:cxnSpLocks/>
              <a:stCxn id="48" idx="2"/>
              <a:endCxn id="43" idx="0"/>
            </p:cNvCxnSpPr>
            <p:nvPr/>
          </p:nvCxnSpPr>
          <p:spPr>
            <a:xfrm flipH="1">
              <a:off x="6720486" y="4294825"/>
              <a:ext cx="0"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861F43DF-5486-4169-86C9-15DF38FC0320}"/>
                </a:ext>
              </a:extLst>
            </p:cNvPr>
            <p:cNvSpPr/>
            <p:nvPr/>
          </p:nvSpPr>
          <p:spPr>
            <a:xfrm>
              <a:off x="6373194" y="2041272"/>
              <a:ext cx="690380" cy="776691"/>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Objective</a:t>
              </a:r>
              <a:endParaRPr lang="en-US" sz="1200" b="0" i="0" u="none" strike="noStrike" kern="1200" cap="none" spc="0" normalizeH="0" baseline="0" noProof="0">
                <a:ln>
                  <a:noFill/>
                </a:ln>
                <a:solidFill>
                  <a:srgbClr val="FFFFFF"/>
                </a:solidFill>
                <a:effectLst/>
                <a:uLnTx/>
                <a:uFillTx/>
                <a:latin typeface="KPMG Bold"/>
              </a:endParaRPr>
            </a:p>
          </p:txBody>
        </p:sp>
        <p:sp>
          <p:nvSpPr>
            <p:cNvPr id="48" name="Rectangle: Rounded Corners 47">
              <a:extLst>
                <a:ext uri="{FF2B5EF4-FFF2-40B4-BE49-F238E27FC236}">
                  <a16:creationId xmlns:a16="http://schemas.microsoft.com/office/drawing/2014/main" id="{6CABF1CB-4C2A-48F4-9C9E-64289DED0DED}"/>
                </a:ext>
              </a:extLst>
            </p:cNvPr>
            <p:cNvSpPr/>
            <p:nvPr/>
          </p:nvSpPr>
          <p:spPr>
            <a:xfrm>
              <a:off x="6373524" y="3517585"/>
              <a:ext cx="693924" cy="777240"/>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Detailed activities</a:t>
              </a:r>
              <a:endParaRPr lang="en-US" sz="1200" b="0" i="0" u="none" strike="noStrike" kern="1200" cap="none" spc="0" normalizeH="0" baseline="0" noProof="0">
                <a:ln>
                  <a:noFill/>
                </a:ln>
                <a:solidFill>
                  <a:srgbClr val="FFFFFF"/>
                </a:solidFill>
                <a:effectLst/>
                <a:uLnTx/>
                <a:uFillTx/>
                <a:latin typeface="KPMG Bold"/>
              </a:endParaRPr>
            </a:p>
          </p:txBody>
        </p:sp>
        <p:sp>
          <p:nvSpPr>
            <p:cNvPr id="49" name="Isosceles Triangle 48">
              <a:extLst>
                <a:ext uri="{FF2B5EF4-FFF2-40B4-BE49-F238E27FC236}">
                  <a16:creationId xmlns:a16="http://schemas.microsoft.com/office/drawing/2014/main" id="{A11043D0-9D2C-41FA-A876-77062274316A}"/>
                </a:ext>
              </a:extLst>
            </p:cNvPr>
            <p:cNvSpPr/>
            <p:nvPr/>
          </p:nvSpPr>
          <p:spPr>
            <a:xfrm rot="10800000">
              <a:off x="6592179" y="4980532"/>
              <a:ext cx="257172" cy="130162"/>
            </a:xfrm>
            <a:prstGeom prst="triangle">
              <a:avLst/>
            </a:prstGeom>
            <a:solidFill>
              <a:srgbClr val="0033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2" name="Group 51">
            <a:extLst>
              <a:ext uri="{FF2B5EF4-FFF2-40B4-BE49-F238E27FC236}">
                <a16:creationId xmlns:a16="http://schemas.microsoft.com/office/drawing/2014/main" id="{2FEC85D0-95C2-4F3B-8CC9-156AF5980B5C}"/>
              </a:ext>
            </a:extLst>
          </p:cNvPr>
          <p:cNvGrpSpPr/>
          <p:nvPr/>
        </p:nvGrpSpPr>
        <p:grpSpPr>
          <a:xfrm flipH="1">
            <a:off x="3982605" y="770855"/>
            <a:ext cx="2172841" cy="612346"/>
            <a:chOff x="6041316" y="959780"/>
            <a:chExt cx="2172841" cy="612346"/>
          </a:xfrm>
        </p:grpSpPr>
        <p:grpSp>
          <p:nvGrpSpPr>
            <p:cNvPr id="53" name="Group 52">
              <a:extLst>
                <a:ext uri="{FF2B5EF4-FFF2-40B4-BE49-F238E27FC236}">
                  <a16:creationId xmlns:a16="http://schemas.microsoft.com/office/drawing/2014/main" id="{2F363600-753D-401C-8DF8-1D3D34363BFF}"/>
                </a:ext>
              </a:extLst>
            </p:cNvPr>
            <p:cNvGrpSpPr/>
            <p:nvPr/>
          </p:nvGrpSpPr>
          <p:grpSpPr>
            <a:xfrm>
              <a:off x="6041316" y="1208519"/>
              <a:ext cx="582815" cy="114868"/>
              <a:chOff x="6030920" y="1577198"/>
              <a:chExt cx="660393" cy="130158"/>
            </a:xfrm>
          </p:grpSpPr>
          <p:sp>
            <p:nvSpPr>
              <p:cNvPr id="55" name="Oval 54">
                <a:extLst>
                  <a:ext uri="{FF2B5EF4-FFF2-40B4-BE49-F238E27FC236}">
                    <a16:creationId xmlns:a16="http://schemas.microsoft.com/office/drawing/2014/main" id="{C2DD77FB-7EDC-41FA-A052-61F0F5E7B2F3}"/>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56" name="Straight Connector 55">
                <a:extLst>
                  <a:ext uri="{FF2B5EF4-FFF2-40B4-BE49-F238E27FC236}">
                    <a16:creationId xmlns:a16="http://schemas.microsoft.com/office/drawing/2014/main" id="{28CC6C9A-7772-4F60-BB26-0528F2DF7646}"/>
                  </a:ext>
                </a:extLst>
              </p:cNvPr>
              <p:cNvCxnSpPr>
                <a:stCxn id="55"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54" name="Rectangle: Rounded Corners 53">
              <a:extLst>
                <a:ext uri="{FF2B5EF4-FFF2-40B4-BE49-F238E27FC236}">
                  <a16:creationId xmlns:a16="http://schemas.microsoft.com/office/drawing/2014/main" id="{78C07DA0-D1B0-4A19-9D6C-505E59521371}"/>
                </a:ext>
              </a:extLst>
            </p:cNvPr>
            <p:cNvSpPr/>
            <p:nvPr/>
          </p:nvSpPr>
          <p:spPr>
            <a:xfrm>
              <a:off x="6315643" y="959780"/>
              <a:ext cx="1898514" cy="612346"/>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5</a:t>
              </a:r>
              <a:endParaRPr lang="en-US" b="0" i="0" u="none" strike="noStrike" kern="1200" cap="none" spc="0" normalizeH="0" baseline="0" noProof="0">
                <a:ln>
                  <a:noFill/>
                </a:ln>
                <a:solidFill>
                  <a:srgbClr val="00338D"/>
                </a:solidFill>
                <a:effectLst/>
                <a:uLnTx/>
                <a:uFillTx/>
                <a:latin typeface="KPMG Bold"/>
              </a:endParaRPr>
            </a:p>
          </p:txBody>
        </p:sp>
      </p:grpSp>
      <p:grpSp>
        <p:nvGrpSpPr>
          <p:cNvPr id="58" name="Group 57">
            <a:extLst>
              <a:ext uri="{FF2B5EF4-FFF2-40B4-BE49-F238E27FC236}">
                <a16:creationId xmlns:a16="http://schemas.microsoft.com/office/drawing/2014/main" id="{4AFC26BC-A844-4944-9131-9575FF95637D}"/>
              </a:ext>
            </a:extLst>
          </p:cNvPr>
          <p:cNvGrpSpPr/>
          <p:nvPr/>
        </p:nvGrpSpPr>
        <p:grpSpPr>
          <a:xfrm flipH="1">
            <a:off x="6034678" y="1100332"/>
            <a:ext cx="2236188" cy="612346"/>
            <a:chOff x="3919258" y="5995444"/>
            <a:chExt cx="2236188" cy="612346"/>
          </a:xfrm>
        </p:grpSpPr>
        <p:grpSp>
          <p:nvGrpSpPr>
            <p:cNvPr id="59" name="Group 58">
              <a:extLst>
                <a:ext uri="{FF2B5EF4-FFF2-40B4-BE49-F238E27FC236}">
                  <a16:creationId xmlns:a16="http://schemas.microsoft.com/office/drawing/2014/main" id="{13ABCA6E-CE03-4F29-AF4E-F9F8ED64D315}"/>
                </a:ext>
              </a:extLst>
            </p:cNvPr>
            <p:cNvGrpSpPr/>
            <p:nvPr/>
          </p:nvGrpSpPr>
          <p:grpSpPr>
            <a:xfrm flipH="1">
              <a:off x="5572631" y="6244183"/>
              <a:ext cx="582815" cy="114868"/>
              <a:chOff x="6030920" y="1577198"/>
              <a:chExt cx="660393" cy="130158"/>
            </a:xfrm>
          </p:grpSpPr>
          <p:sp>
            <p:nvSpPr>
              <p:cNvPr id="62" name="Oval 61">
                <a:extLst>
                  <a:ext uri="{FF2B5EF4-FFF2-40B4-BE49-F238E27FC236}">
                    <a16:creationId xmlns:a16="http://schemas.microsoft.com/office/drawing/2014/main" id="{FE15A5B4-FD87-4E3B-A0E9-D643AB54D0DC}"/>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8D4238E-9394-42B5-BB4C-43C378A67528}"/>
                  </a:ext>
                </a:extLst>
              </p:cNvPr>
              <p:cNvCxnSpPr>
                <a:stCxn id="62"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61" name="Rectangle: Rounded Corners 60">
              <a:extLst>
                <a:ext uri="{FF2B5EF4-FFF2-40B4-BE49-F238E27FC236}">
                  <a16:creationId xmlns:a16="http://schemas.microsoft.com/office/drawing/2014/main" id="{937AD225-BAC1-4840-9022-550F09DAEFB9}"/>
                </a:ext>
              </a:extLst>
            </p:cNvPr>
            <p:cNvSpPr/>
            <p:nvPr/>
          </p:nvSpPr>
          <p:spPr>
            <a:xfrm flipH="1">
              <a:off x="3919258" y="5995444"/>
              <a:ext cx="1901952" cy="612346"/>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6</a:t>
              </a:r>
              <a:endParaRPr lang="en-US" b="0" i="0" u="none" strike="noStrike" kern="1200" cap="none" spc="0" normalizeH="0" baseline="0" noProof="0">
                <a:ln>
                  <a:noFill/>
                </a:ln>
                <a:solidFill>
                  <a:srgbClr val="00338D"/>
                </a:solidFill>
                <a:effectLst/>
                <a:uLnTx/>
                <a:uFillTx/>
                <a:latin typeface="KPMG Bold"/>
              </a:endParaRPr>
            </a:p>
          </p:txBody>
        </p:sp>
      </p:grpSp>
    </p:spTree>
    <p:custDataLst>
      <p:tags r:id="rId1"/>
    </p:custDataLst>
    <p:extLst>
      <p:ext uri="{BB962C8B-B14F-4D97-AF65-F5344CB8AC3E}">
        <p14:creationId xmlns:p14="http://schemas.microsoft.com/office/powerpoint/2010/main" val="957330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BF82D9E-FDCF-4FCD-A2F0-D24BC38FF882}"/>
              </a:ext>
            </a:extLst>
          </p:cNvPr>
          <p:cNvSpPr/>
          <p:nvPr/>
        </p:nvSpPr>
        <p:spPr>
          <a:xfrm>
            <a:off x="0" y="0"/>
            <a:ext cx="12192000" cy="6857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17F0D272-3311-4476-9B74-ADD2EC5077A0}"/>
              </a:ext>
            </a:extLst>
          </p:cNvPr>
          <p:cNvGrpSpPr/>
          <p:nvPr/>
        </p:nvGrpSpPr>
        <p:grpSpPr>
          <a:xfrm>
            <a:off x="535383" y="6521013"/>
            <a:ext cx="11151559" cy="196534"/>
            <a:chOff x="535383" y="6521013"/>
            <a:chExt cx="11151559" cy="196534"/>
          </a:xfrm>
        </p:grpSpPr>
        <p:sp>
          <p:nvSpPr>
            <p:cNvPr id="24" name="Freeform 19">
              <a:extLst>
                <a:ext uri="{FF2B5EF4-FFF2-40B4-BE49-F238E27FC236}">
                  <a16:creationId xmlns:a16="http://schemas.microsoft.com/office/drawing/2014/main" id="{B328C281-8395-4419-B6ED-76681A08CCF9}"/>
                </a:ext>
              </a:extLst>
            </p:cNvPr>
            <p:cNvSpPr>
              <a:spLocks noEditPoints="1"/>
            </p:cNvSpPr>
            <p:nvPr/>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Shape 8">
              <a:extLst>
                <a:ext uri="{FF2B5EF4-FFF2-40B4-BE49-F238E27FC236}">
                  <a16:creationId xmlns:a16="http://schemas.microsoft.com/office/drawing/2014/main" id="{851928E9-1938-4E37-9E4C-F2430089619D}"/>
                </a:ext>
              </a:extLst>
            </p:cNvPr>
            <p:cNvSpPr txBox="1">
              <a:spLocks/>
            </p:cNvSpPr>
            <p:nvPr/>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1000" b="0" i="0" u="none" strike="noStrike" kern="1200" cap="none" spc="0" normalizeH="0" baseline="0" noProof="0" smtClean="0">
                  <a:ln>
                    <a:noFill/>
                  </a:ln>
                  <a:solidFill>
                    <a:srgbClr val="FFFFFF"/>
                  </a:solidFill>
                  <a:effectLst/>
                  <a:uLnTx/>
                  <a:uFillTx/>
                  <a:latin typeface="Arial"/>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a:ln>
                  <a:noFill/>
                </a:ln>
                <a:solidFill>
                  <a:srgbClr val="FFFFFF"/>
                </a:solidFill>
                <a:effectLst/>
                <a:uLnTx/>
                <a:uFillTx/>
                <a:latin typeface="Arial"/>
                <a:ea typeface="Arial"/>
                <a:cs typeface="Arial" panose="020B0604020202020204" pitchFamily="34" charset="0"/>
                <a:sym typeface="Arial"/>
              </a:endParaRPr>
            </a:p>
          </p:txBody>
        </p:sp>
      </p:gr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a:xfrm>
            <a:off x="378218" y="431800"/>
            <a:ext cx="3766078" cy="533400"/>
          </a:xfrm>
        </p:spPr>
        <p:txBody>
          <a:bodyPr/>
          <a:lstStyle/>
          <a:p>
            <a:r>
              <a:rPr lang="en-US" sz="2800"/>
              <a:t>Change management for execution activities</a:t>
            </a:r>
            <a:endParaRPr lang="en-GB" sz="2800"/>
          </a:p>
        </p:txBody>
      </p:sp>
      <p:cxnSp>
        <p:nvCxnSpPr>
          <p:cNvPr id="57" name="Straight Connector 56">
            <a:extLst>
              <a:ext uri="{FF2B5EF4-FFF2-40B4-BE49-F238E27FC236}">
                <a16:creationId xmlns:a16="http://schemas.microsoft.com/office/drawing/2014/main" id="{AD43B0AE-5D44-4AC1-871D-5B111ACAD405}"/>
              </a:ext>
            </a:extLst>
          </p:cNvPr>
          <p:cNvCxnSpPr>
            <a:cxnSpLocks/>
            <a:endCxn id="23" idx="2"/>
          </p:cNvCxnSpPr>
          <p:nvPr/>
        </p:nvCxnSpPr>
        <p:spPr>
          <a:xfrm flipV="1">
            <a:off x="6096000" y="0"/>
            <a:ext cx="0" cy="6149405"/>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82E828F-15C9-4EA9-A67E-4313286647D0}"/>
              </a:ext>
            </a:extLst>
          </p:cNvPr>
          <p:cNvGrpSpPr/>
          <p:nvPr/>
        </p:nvGrpSpPr>
        <p:grpSpPr>
          <a:xfrm flipV="1">
            <a:off x="5863670" y="6054021"/>
            <a:ext cx="464660" cy="450032"/>
            <a:chOff x="5723993" y="1295400"/>
            <a:chExt cx="744014" cy="720592"/>
          </a:xfrm>
        </p:grpSpPr>
        <p:sp>
          <p:nvSpPr>
            <p:cNvPr id="49" name="Oval 48">
              <a:extLst>
                <a:ext uri="{FF2B5EF4-FFF2-40B4-BE49-F238E27FC236}">
                  <a16:creationId xmlns:a16="http://schemas.microsoft.com/office/drawing/2014/main" id="{D764EA6C-5F18-433D-B7E6-2C49238478D8}"/>
                </a:ext>
              </a:extLst>
            </p:cNvPr>
            <p:cNvSpPr/>
            <p:nvPr/>
          </p:nvSpPr>
          <p:spPr>
            <a:xfrm>
              <a:off x="5723993" y="1295400"/>
              <a:ext cx="744014" cy="720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A7004977-62C3-413F-B6F9-9ED3490885D9}"/>
                </a:ext>
              </a:extLst>
            </p:cNvPr>
            <p:cNvSpPr/>
            <p:nvPr/>
          </p:nvSpPr>
          <p:spPr>
            <a:xfrm>
              <a:off x="5881687" y="1448130"/>
              <a:ext cx="428626" cy="415132"/>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grpSp>
      <p:sp>
        <p:nvSpPr>
          <p:cNvPr id="51" name="TextBox 50">
            <a:extLst>
              <a:ext uri="{FF2B5EF4-FFF2-40B4-BE49-F238E27FC236}">
                <a16:creationId xmlns:a16="http://schemas.microsoft.com/office/drawing/2014/main" id="{B45C8050-40F6-42C1-9867-C95230D9BDFF}"/>
              </a:ext>
            </a:extLst>
          </p:cNvPr>
          <p:cNvSpPr txBox="1"/>
          <p:nvPr/>
        </p:nvSpPr>
        <p:spPr>
          <a:xfrm flipH="1">
            <a:off x="392899" y="5148345"/>
            <a:ext cx="5292826" cy="484748"/>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mj-lt"/>
              <a:buAutoNum type="arabicPeriod"/>
              <a:tabLst/>
              <a:defRPr/>
            </a:pPr>
            <a:r>
              <a:rPr lang="en-US" sz="1050">
                <a:solidFill>
                  <a:srgbClr val="FFFFFF"/>
                </a:solidFill>
                <a:latin typeface="Arial"/>
              </a:rPr>
              <a:t>Stakeholder Analysis and Impact Assessment</a:t>
            </a:r>
          </a:p>
          <a:p>
            <a:pPr marL="171450" marR="0" lvl="0" indent="-1714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Change and Communications Plan that outlines all required activities and execution schedule in support of the scope of strategy roadmap execution </a:t>
            </a:r>
          </a:p>
        </p:txBody>
      </p:sp>
      <p:sp>
        <p:nvSpPr>
          <p:cNvPr id="75" name="TextBox 74">
            <a:extLst>
              <a:ext uri="{FF2B5EF4-FFF2-40B4-BE49-F238E27FC236}">
                <a16:creationId xmlns:a16="http://schemas.microsoft.com/office/drawing/2014/main" id="{7CACA663-CCAC-47AB-9F15-296683B30815}"/>
              </a:ext>
            </a:extLst>
          </p:cNvPr>
          <p:cNvSpPr txBox="1"/>
          <p:nvPr/>
        </p:nvSpPr>
        <p:spPr>
          <a:xfrm flipH="1">
            <a:off x="392900" y="1982505"/>
            <a:ext cx="5115900" cy="1131079"/>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a roadmap from the above workstreams to identity the goals of execution in each workstream.</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Identify the impact to CIP internal and external stakeholders and develop a communications plan that outlines message and activities needed to facilitate each execution workstream as needed.</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Assist CIP with brainstorm and development of operational metrics to ensure alignment to end goal.</a:t>
            </a:r>
          </a:p>
        </p:txBody>
      </p:sp>
      <p:sp>
        <p:nvSpPr>
          <p:cNvPr id="65" name="TextBox 64">
            <a:extLst>
              <a:ext uri="{FF2B5EF4-FFF2-40B4-BE49-F238E27FC236}">
                <a16:creationId xmlns:a16="http://schemas.microsoft.com/office/drawing/2014/main" id="{C2563832-9250-48CE-B648-EC36F0FA69D4}"/>
              </a:ext>
            </a:extLst>
          </p:cNvPr>
          <p:cNvSpPr txBox="1"/>
          <p:nvPr/>
        </p:nvSpPr>
        <p:spPr>
          <a:xfrm flipH="1">
            <a:off x="392898" y="3622541"/>
            <a:ext cx="5115902" cy="969496"/>
          </a:xfrm>
          <a:prstGeom prst="rect">
            <a:avLst/>
          </a:prstGeom>
          <a:noFill/>
        </p:spPr>
        <p:txBody>
          <a:bodyPr wrap="square" lIns="0" tIns="0" rIns="0" bIns="0" rtlCol="0" anchor="ctr">
            <a:spAutoFit/>
          </a:bodyPr>
          <a:lstStyle/>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Develop a change and communications plan for implementing the proposed operating model in alignment with CIP stakeholders and the business</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Socialize the change management plan with internal and external stakeholders for agreement and identify responsibilities related to execution </a:t>
            </a:r>
          </a:p>
          <a:p>
            <a:pPr marL="137160" marR="0" lvl="1" indent="-13716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Assist CIP with development of adoption metrics to track progress and milestone achievements spanning from implementation to the future state</a:t>
            </a:r>
          </a:p>
        </p:txBody>
      </p:sp>
      <p:grpSp>
        <p:nvGrpSpPr>
          <p:cNvPr id="27" name="Group 26">
            <a:extLst>
              <a:ext uri="{FF2B5EF4-FFF2-40B4-BE49-F238E27FC236}">
                <a16:creationId xmlns:a16="http://schemas.microsoft.com/office/drawing/2014/main" id="{B01C4F88-F9CA-40EE-8EAE-200A3F15E57F}"/>
              </a:ext>
            </a:extLst>
          </p:cNvPr>
          <p:cNvGrpSpPr/>
          <p:nvPr/>
        </p:nvGrpSpPr>
        <p:grpSpPr>
          <a:xfrm>
            <a:off x="5745003" y="2041272"/>
            <a:ext cx="694254" cy="3751214"/>
            <a:chOff x="6373194" y="2041272"/>
            <a:chExt cx="694254" cy="3751214"/>
          </a:xfrm>
        </p:grpSpPr>
        <p:sp>
          <p:nvSpPr>
            <p:cNvPr id="28" name="Rectangle: Rounded Corners 27">
              <a:extLst>
                <a:ext uri="{FF2B5EF4-FFF2-40B4-BE49-F238E27FC236}">
                  <a16:creationId xmlns:a16="http://schemas.microsoft.com/office/drawing/2014/main" id="{97E553A1-52D9-4403-B8F6-1B77AB0D8B70}"/>
                </a:ext>
              </a:extLst>
            </p:cNvPr>
            <p:cNvSpPr/>
            <p:nvPr/>
          </p:nvSpPr>
          <p:spPr>
            <a:xfrm>
              <a:off x="6373524" y="4994447"/>
              <a:ext cx="693924" cy="798039"/>
            </a:xfrm>
            <a:prstGeom prst="roundRect">
              <a:avLst>
                <a:gd name="adj" fmla="val 8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Output</a:t>
              </a:r>
              <a:endParaRPr lang="en-US" sz="1200" b="0" i="0" u="none" strike="noStrike" kern="1200" cap="none" spc="0" normalizeH="0" baseline="0" noProof="0">
                <a:ln>
                  <a:noFill/>
                </a:ln>
                <a:solidFill>
                  <a:srgbClr val="FFFFFF"/>
                </a:solidFill>
                <a:effectLst/>
                <a:uLnTx/>
                <a:uFillTx/>
                <a:latin typeface="KPMG Bold"/>
              </a:endParaRPr>
            </a:p>
          </p:txBody>
        </p:sp>
        <p:cxnSp>
          <p:nvCxnSpPr>
            <p:cNvPr id="29" name="Straight Connector 28">
              <a:extLst>
                <a:ext uri="{FF2B5EF4-FFF2-40B4-BE49-F238E27FC236}">
                  <a16:creationId xmlns:a16="http://schemas.microsoft.com/office/drawing/2014/main" id="{1DF78BA3-0D7B-43F7-BF97-E90383B240CA}"/>
                </a:ext>
              </a:extLst>
            </p:cNvPr>
            <p:cNvCxnSpPr>
              <a:cxnSpLocks/>
              <a:stCxn id="31" idx="2"/>
              <a:endCxn id="32" idx="0"/>
            </p:cNvCxnSpPr>
            <p:nvPr/>
          </p:nvCxnSpPr>
          <p:spPr>
            <a:xfrm>
              <a:off x="6718384" y="2817963"/>
              <a:ext cx="2102"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C89CD2-C15D-4AC5-824E-BF35352F0955}"/>
                </a:ext>
              </a:extLst>
            </p:cNvPr>
            <p:cNvCxnSpPr>
              <a:cxnSpLocks/>
              <a:stCxn id="32" idx="2"/>
              <a:endCxn id="28" idx="0"/>
            </p:cNvCxnSpPr>
            <p:nvPr/>
          </p:nvCxnSpPr>
          <p:spPr>
            <a:xfrm flipH="1">
              <a:off x="6720486" y="4294825"/>
              <a:ext cx="0" cy="699622"/>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A8221233-8324-4715-AFB6-F8547EABBB54}"/>
                </a:ext>
              </a:extLst>
            </p:cNvPr>
            <p:cNvSpPr/>
            <p:nvPr/>
          </p:nvSpPr>
          <p:spPr>
            <a:xfrm>
              <a:off x="6373194" y="2041272"/>
              <a:ext cx="690380" cy="776691"/>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Objective</a:t>
              </a:r>
              <a:endParaRPr lang="en-US" sz="1200" b="0" i="0" u="none" strike="noStrike" kern="1200" cap="none" spc="0" normalizeH="0" baseline="0" noProof="0">
                <a:ln>
                  <a:noFill/>
                </a:ln>
                <a:solidFill>
                  <a:srgbClr val="FFFFFF"/>
                </a:solidFill>
                <a:effectLst/>
                <a:uLnTx/>
                <a:uFillTx/>
                <a:latin typeface="KPMG Bold"/>
              </a:endParaRPr>
            </a:p>
          </p:txBody>
        </p:sp>
        <p:sp>
          <p:nvSpPr>
            <p:cNvPr id="32" name="Rectangle: Rounded Corners 31">
              <a:extLst>
                <a:ext uri="{FF2B5EF4-FFF2-40B4-BE49-F238E27FC236}">
                  <a16:creationId xmlns:a16="http://schemas.microsoft.com/office/drawing/2014/main" id="{C443F1ED-2825-437D-B9E0-1B2E6DA991E2}"/>
                </a:ext>
              </a:extLst>
            </p:cNvPr>
            <p:cNvSpPr/>
            <p:nvPr/>
          </p:nvSpPr>
          <p:spPr>
            <a:xfrm>
              <a:off x="6373524" y="3517585"/>
              <a:ext cx="693924" cy="777240"/>
            </a:xfrm>
            <a:prstGeom prst="roundRect">
              <a:avLst>
                <a:gd name="adj" fmla="val 8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ctr"/>
            <a:lstStyle/>
            <a:p>
              <a:pPr marL="0" marR="0" lvl="0" indent="0" algn="ctr" defTabSz="914400" rtl="0" eaLnBrk="1" fontAlgn="auto" latinLnBrk="0" hangingPunct="1">
                <a:lnSpc>
                  <a:spcPct val="7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KPMG Bold"/>
                  <a:ea typeface="+mn-ea"/>
                  <a:cs typeface="+mn-cs"/>
                </a:rPr>
                <a:t>Detailed activities</a:t>
              </a:r>
              <a:endParaRPr lang="en-US" sz="1200" b="0" i="0" u="none" strike="noStrike" kern="1200" cap="none" spc="0" normalizeH="0" baseline="0" noProof="0">
                <a:ln>
                  <a:noFill/>
                </a:ln>
                <a:solidFill>
                  <a:srgbClr val="FFFFFF"/>
                </a:solidFill>
                <a:effectLst/>
                <a:uLnTx/>
                <a:uFillTx/>
                <a:latin typeface="KPMG Bold"/>
              </a:endParaRPr>
            </a:p>
          </p:txBody>
        </p:sp>
        <p:sp>
          <p:nvSpPr>
            <p:cNvPr id="33" name="Isosceles Triangle 32">
              <a:extLst>
                <a:ext uri="{FF2B5EF4-FFF2-40B4-BE49-F238E27FC236}">
                  <a16:creationId xmlns:a16="http://schemas.microsoft.com/office/drawing/2014/main" id="{3AE66371-3F8A-44F3-9881-CA80E196DF3C}"/>
                </a:ext>
              </a:extLst>
            </p:cNvPr>
            <p:cNvSpPr/>
            <p:nvPr/>
          </p:nvSpPr>
          <p:spPr>
            <a:xfrm rot="10800000">
              <a:off x="6592179" y="4980532"/>
              <a:ext cx="257172" cy="130162"/>
            </a:xfrm>
            <a:prstGeom prst="triangle">
              <a:avLst/>
            </a:prstGeom>
            <a:solidFill>
              <a:srgbClr val="0033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096CB5C9-4F1B-4243-9764-C602CDED8CF6}"/>
              </a:ext>
            </a:extLst>
          </p:cNvPr>
          <p:cNvGrpSpPr/>
          <p:nvPr/>
        </p:nvGrpSpPr>
        <p:grpSpPr>
          <a:xfrm flipH="1">
            <a:off x="3982605" y="770855"/>
            <a:ext cx="2172841" cy="612346"/>
            <a:chOff x="6041316" y="959780"/>
            <a:chExt cx="2172841" cy="612346"/>
          </a:xfrm>
        </p:grpSpPr>
        <p:grpSp>
          <p:nvGrpSpPr>
            <p:cNvPr id="37" name="Group 36">
              <a:extLst>
                <a:ext uri="{FF2B5EF4-FFF2-40B4-BE49-F238E27FC236}">
                  <a16:creationId xmlns:a16="http://schemas.microsoft.com/office/drawing/2014/main" id="{8F791176-78C9-4312-8E6A-9DB7104A6346}"/>
                </a:ext>
              </a:extLst>
            </p:cNvPr>
            <p:cNvGrpSpPr/>
            <p:nvPr/>
          </p:nvGrpSpPr>
          <p:grpSpPr>
            <a:xfrm>
              <a:off x="6041316" y="1208519"/>
              <a:ext cx="582815" cy="114868"/>
              <a:chOff x="6030920" y="1577198"/>
              <a:chExt cx="660393" cy="130158"/>
            </a:xfrm>
          </p:grpSpPr>
          <p:sp>
            <p:nvSpPr>
              <p:cNvPr id="39" name="Oval 38">
                <a:extLst>
                  <a:ext uri="{FF2B5EF4-FFF2-40B4-BE49-F238E27FC236}">
                    <a16:creationId xmlns:a16="http://schemas.microsoft.com/office/drawing/2014/main" id="{98398D95-8CE1-4C5F-A266-272ECB96C2FB}"/>
                  </a:ext>
                </a:extLst>
              </p:cNvPr>
              <p:cNvSpPr/>
              <p:nvPr/>
            </p:nvSpPr>
            <p:spPr>
              <a:xfrm>
                <a:off x="6030920" y="1577198"/>
                <a:ext cx="130158" cy="130158"/>
              </a:xfrm>
              <a:prstGeom prst="ellipse">
                <a:avLst/>
              </a:prstGeom>
              <a:solidFill>
                <a:schemeClr val="tx2"/>
              </a:solidFill>
              <a:ln w="2857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70000"/>
                  </a:lnSpc>
                  <a:spcBef>
                    <a:spcPts val="0"/>
                  </a:spcBef>
                  <a:spcAft>
                    <a:spcPts val="1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EA79D9B9-91FE-4009-ACE5-68788DED5C5A}"/>
                  </a:ext>
                </a:extLst>
              </p:cNvPr>
              <p:cNvCxnSpPr>
                <a:stCxn id="39" idx="6"/>
              </p:cNvCxnSpPr>
              <p:nvPr/>
            </p:nvCxnSpPr>
            <p:spPr>
              <a:xfrm flipV="1">
                <a:off x="6161078" y="1640130"/>
                <a:ext cx="530235" cy="2147"/>
              </a:xfrm>
              <a:prstGeom prst="line">
                <a:avLst/>
              </a:prstGeom>
              <a:ln w="12700" cap="rnd">
                <a:solidFill>
                  <a:srgbClr val="ACEAFF"/>
                </a:solidFill>
                <a:prstDash val="sysDash"/>
                <a:round/>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2C29ACCB-8060-44F6-9F81-692031FC4EDC}"/>
                </a:ext>
              </a:extLst>
            </p:cNvPr>
            <p:cNvSpPr/>
            <p:nvPr/>
          </p:nvSpPr>
          <p:spPr>
            <a:xfrm>
              <a:off x="6315643" y="959780"/>
              <a:ext cx="1898514" cy="612346"/>
            </a:xfrm>
            <a:prstGeom prst="roundRect">
              <a:avLst>
                <a:gd name="adj" fmla="val 8009"/>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70000"/>
                </a:lnSpc>
                <a:spcAft>
                  <a:spcPts val="100"/>
                </a:spcAft>
                <a:defRPr/>
              </a:pPr>
              <a:r>
                <a:rPr kumimoji="0" lang="en-US" b="0" i="0" u="none" strike="noStrike" kern="1200" cap="none" spc="0" normalizeH="0" baseline="0" noProof="0">
                  <a:ln>
                    <a:noFill/>
                  </a:ln>
                  <a:solidFill>
                    <a:srgbClr val="00338D"/>
                  </a:solidFill>
                  <a:effectLst/>
                  <a:uLnTx/>
                  <a:uFillTx/>
                  <a:latin typeface="KPMG Bold"/>
                  <a:ea typeface="+mn-ea"/>
                  <a:cs typeface="+mn-cs"/>
                </a:rPr>
                <a:t>Workstream</a:t>
              </a:r>
              <a:r>
                <a:rPr lang="en-US">
                  <a:solidFill>
                    <a:srgbClr val="00338D"/>
                  </a:solidFill>
                  <a:latin typeface="KPMG Bold"/>
                </a:rPr>
                <a:t> </a:t>
              </a:r>
              <a:r>
                <a:rPr kumimoji="0" lang="en-US" b="0" i="0" u="none" strike="noStrike" kern="1200" cap="none" spc="0" normalizeH="0" baseline="0" noProof="0">
                  <a:ln>
                    <a:noFill/>
                  </a:ln>
                  <a:solidFill>
                    <a:srgbClr val="00338D"/>
                  </a:solidFill>
                  <a:effectLst/>
                  <a:uLnTx/>
                  <a:uFillTx/>
                  <a:latin typeface="KPMG Bold"/>
                  <a:ea typeface="+mn-ea"/>
                  <a:cs typeface="+mn-cs"/>
                </a:rPr>
                <a:t>7</a:t>
              </a:r>
              <a:endParaRPr lang="en-US" b="0" i="0" u="none" strike="noStrike" kern="1200" cap="none" spc="0" normalizeH="0" baseline="0" noProof="0">
                <a:ln>
                  <a:noFill/>
                </a:ln>
                <a:solidFill>
                  <a:srgbClr val="00338D"/>
                </a:solidFill>
                <a:effectLst/>
                <a:uLnTx/>
                <a:uFillTx/>
                <a:latin typeface="KPMG Bold"/>
              </a:endParaRPr>
            </a:p>
          </p:txBody>
        </p:sp>
      </p:grpSp>
    </p:spTree>
    <p:custDataLst>
      <p:tags r:id="rId1"/>
    </p:custDataLst>
    <p:extLst>
      <p:ext uri="{BB962C8B-B14F-4D97-AF65-F5344CB8AC3E}">
        <p14:creationId xmlns:p14="http://schemas.microsoft.com/office/powerpoint/2010/main" val="140298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Approach Rationale</a:t>
            </a:r>
          </a:p>
        </p:txBody>
      </p:sp>
      <p:sp>
        <p:nvSpPr>
          <p:cNvPr id="6" name="Text Placeholder 5"/>
          <p:cNvSpPr>
            <a:spLocks noGrp="1"/>
          </p:cNvSpPr>
          <p:nvPr>
            <p:ph type="body" sz="quarter" idx="4294967295"/>
          </p:nvPr>
        </p:nvSpPr>
        <p:spPr>
          <a:xfrm>
            <a:off x="995362" y="1419134"/>
            <a:ext cx="10204451" cy="749273"/>
          </a:xfrm>
        </p:spPr>
        <p:txBody>
          <a:bodyPr lIns="0" tIns="0" rIns="0" bIns="0"/>
          <a:lstStyle/>
          <a:p>
            <a:r>
              <a:rPr lang="en-US" sz="1100" b="0">
                <a:solidFill>
                  <a:schemeClr val="tx2"/>
                </a:solidFill>
              </a:rPr>
              <a:t>Given our level of knowledge of CIP’s cyber organization and in-flight programs, KPMG has determined that the approach with the highest degree of success involves an initial 2 month period to confirm requirements, set expectations for managing the 10 programs, determine Agile current state capabilities and training requirements to consider the best delivery method for Cigna’s cyber organization. This 2 month evaluation period will confirm the scope of the following workstreams and reduce the risk of variables impacting the success of this engagement.</a:t>
            </a:r>
          </a:p>
          <a:p>
            <a:endParaRPr lang="en-US" sz="1100" b="0">
              <a:solidFill>
                <a:schemeClr val="tx2"/>
              </a:solidFill>
            </a:endParaRPr>
          </a:p>
        </p:txBody>
      </p:sp>
      <p:sp>
        <p:nvSpPr>
          <p:cNvPr id="5" name="Rectangle 4">
            <a:extLst>
              <a:ext uri="{FF2B5EF4-FFF2-40B4-BE49-F238E27FC236}">
                <a16:creationId xmlns:a16="http://schemas.microsoft.com/office/drawing/2014/main" id="{C68F54E9-D307-41C7-9769-17658EC7DE6F}"/>
              </a:ext>
            </a:extLst>
          </p:cNvPr>
          <p:cNvSpPr/>
          <p:nvPr/>
        </p:nvSpPr>
        <p:spPr>
          <a:xfrm>
            <a:off x="304800" y="2554074"/>
            <a:ext cx="3743472" cy="3154576"/>
          </a:xfrm>
          <a:prstGeom prst="rect">
            <a:avLst/>
          </a:prstGeom>
          <a:solidFill>
            <a:srgbClr val="E5E5E5"/>
          </a:solidFill>
          <a:ln w="12700" cap="flat" cmpd="sng" algn="ctr">
            <a:noFill/>
            <a:prstDash val="solid"/>
            <a:miter lim="800000"/>
          </a:ln>
          <a:effectLst/>
        </p:spPr>
        <p:txBody>
          <a:bodyPr lIns="54610" tIns="54610" rIns="54610" bIns="54610" rtlCol="0" anchor="t"/>
          <a:lstStyle/>
          <a:p>
            <a:pPr algn="ctr"/>
            <a:r>
              <a:rPr lang="en-US" sz="1100" b="1">
                <a:solidFill>
                  <a:schemeClr val="tx2"/>
                </a:solidFill>
              </a:rPr>
              <a:t>Enhance and support the Portfolio Management Office (PMO)</a:t>
            </a:r>
          </a:p>
          <a:p>
            <a:pPr marL="171450" indent="-171450" algn="ctr">
              <a:buFont typeface="Wingdings" panose="05000000000000000000" pitchFamily="2" charset="2"/>
              <a:buChar char="ü"/>
            </a:pPr>
            <a:endParaRPr lang="en-US" sz="1000">
              <a:solidFill>
                <a:schemeClr val="tx2"/>
              </a:solidFill>
            </a:endParaRPr>
          </a:p>
          <a:p>
            <a:pPr algn="ctr"/>
            <a:endParaRPr lang="en-US" sz="1000">
              <a:solidFill>
                <a:schemeClr val="tx2"/>
              </a:solidFill>
            </a:endParaRPr>
          </a:p>
        </p:txBody>
      </p:sp>
      <p:sp>
        <p:nvSpPr>
          <p:cNvPr id="7" name="TextBox 6">
            <a:extLst>
              <a:ext uri="{FF2B5EF4-FFF2-40B4-BE49-F238E27FC236}">
                <a16:creationId xmlns:a16="http://schemas.microsoft.com/office/drawing/2014/main" id="{96C5B975-EFA7-40E0-B8A3-887EA18CDF5D}"/>
              </a:ext>
            </a:extLst>
          </p:cNvPr>
          <p:cNvSpPr txBox="1"/>
          <p:nvPr/>
        </p:nvSpPr>
        <p:spPr>
          <a:xfrm>
            <a:off x="399555" y="3009960"/>
            <a:ext cx="3553961" cy="1831271"/>
          </a:xfrm>
          <a:prstGeom prst="rect">
            <a:avLst/>
          </a:prstGeom>
          <a:noFill/>
        </p:spPr>
        <p:txBody>
          <a:bodyPr wrap="square" lIns="0" tIns="0" rIns="0" bIns="0" rtlCol="0" anchor="t">
            <a:spAutoFit/>
          </a:bodyPr>
          <a:lstStyle/>
          <a:p>
            <a:pPr marL="171450" indent="-171450">
              <a:spcAft>
                <a:spcPts val="100"/>
              </a:spcAft>
              <a:buClr>
                <a:srgbClr val="00338D"/>
              </a:buClr>
              <a:buSzPct val="200000"/>
              <a:buFont typeface="Wingdings" panose="05000000000000000000" pitchFamily="2" charset="2"/>
              <a:buChar char="ü"/>
              <a:defRPr/>
            </a:pPr>
            <a:r>
              <a:rPr kumimoji="0" lang="en-US" sz="950" b="0" i="0" u="none" strike="noStrike" kern="0" cap="none" spc="0" normalizeH="0" baseline="0" noProof="0">
                <a:ln>
                  <a:noFill/>
                </a:ln>
                <a:solidFill>
                  <a:srgbClr val="00338D"/>
                </a:solidFill>
                <a:effectLst/>
                <a:uLnTx/>
                <a:uFillTx/>
              </a:rPr>
              <a:t>Review CIP's PMO operating model, roles and responsibilities, and capabilities, etc.</a:t>
            </a:r>
          </a:p>
          <a:p>
            <a:pPr>
              <a:spcAft>
                <a:spcPts val="100"/>
              </a:spcAft>
              <a:buClr>
                <a:srgbClr val="00338D"/>
              </a:buClr>
              <a:buSzPct val="200000"/>
              <a:defRPr/>
            </a:pPr>
            <a:endParaRPr kumimoji="0" lang="en-US" sz="950" b="0" i="0" u="none" strike="noStrike" kern="0" cap="none" spc="0" normalizeH="0" baseline="0" noProof="0">
              <a:ln>
                <a:noFill/>
              </a:ln>
              <a:solidFill>
                <a:srgbClr val="00338D"/>
              </a:solidFill>
              <a:effectLst/>
              <a:uLnTx/>
              <a:uFillTx/>
            </a:endParaRPr>
          </a:p>
          <a:p>
            <a:pPr marL="171450" indent="-171450">
              <a:spcAft>
                <a:spcPts val="100"/>
              </a:spcAft>
              <a:buClr>
                <a:srgbClr val="00338D"/>
              </a:buClr>
              <a:buSzPct val="200000"/>
              <a:buFont typeface="Wingdings" panose="05000000000000000000" pitchFamily="2" charset="2"/>
              <a:buChar char="ü"/>
              <a:defRPr/>
            </a:pPr>
            <a:r>
              <a:rPr kumimoji="0" lang="en-US" sz="950" b="0" i="0" u="none" strike="noStrike" kern="0" cap="none" spc="0" normalizeH="0" baseline="0" noProof="0">
                <a:ln>
                  <a:noFill/>
                </a:ln>
                <a:solidFill>
                  <a:srgbClr val="00338D"/>
                </a:solidFill>
                <a:effectLst/>
                <a:uLnTx/>
                <a:uFillTx/>
              </a:rPr>
              <a:t>Develop a template framework to support a modernized PMO operational model and assist CIP with converting their current programs to the new documentation</a:t>
            </a:r>
          </a:p>
          <a:p>
            <a:pPr>
              <a:spcAft>
                <a:spcPts val="100"/>
              </a:spcAft>
              <a:buClr>
                <a:srgbClr val="00338D"/>
              </a:buClr>
              <a:buSzPct val="200000"/>
              <a:defRPr/>
            </a:pPr>
            <a:endParaRPr kumimoji="0" lang="en-US" sz="950" b="0" i="0" u="none" strike="noStrike" kern="0" cap="none" spc="0" normalizeH="0" baseline="0" noProof="0">
              <a:ln>
                <a:noFill/>
              </a:ln>
              <a:solidFill>
                <a:srgbClr val="00338D"/>
              </a:solidFill>
              <a:effectLst/>
              <a:uLnTx/>
              <a:uFillTx/>
            </a:endParaRPr>
          </a:p>
          <a:p>
            <a:pPr marL="171450" indent="-171450">
              <a:spcAft>
                <a:spcPts val="100"/>
              </a:spcAft>
              <a:buClr>
                <a:srgbClr val="FF0000"/>
              </a:buClr>
              <a:buSzPct val="200000"/>
              <a:buBlip>
                <a:blip r:embed="rId3">
                  <a:extLst>
                    <a:ext uri="{96DAC541-7B7A-43D3-8B79-37D633B846F1}">
                      <asvg:svgBlip xmlns:asvg="http://schemas.microsoft.com/office/drawing/2016/SVG/main" r:embed="rId4"/>
                    </a:ext>
                  </a:extLst>
                </a:blip>
              </a:buBlip>
              <a:defRPr/>
            </a:pPr>
            <a:r>
              <a:rPr kumimoji="0" lang="en-US" sz="950" b="0" i="0" u="none" strike="noStrike" kern="0" cap="none" spc="0" normalizeH="0" baseline="0" noProof="0">
                <a:ln>
                  <a:noFill/>
                </a:ln>
                <a:solidFill>
                  <a:srgbClr val="00338D"/>
                </a:solidFill>
                <a:effectLst/>
                <a:uLnTx/>
                <a:uFillTx/>
              </a:rPr>
              <a:t>Support program management of the current portfolio for up to 6 months including management of 10 major programs</a:t>
            </a:r>
          </a:p>
          <a:p>
            <a:pPr marL="628650" lvl="1" indent="-171450">
              <a:spcAft>
                <a:spcPts val="100"/>
              </a:spcAft>
              <a:buClr>
                <a:srgbClr val="00338D"/>
              </a:buClr>
              <a:buFont typeface="Arial" panose="020B0604020202020204" pitchFamily="34" charset="0"/>
              <a:buChar char="•"/>
              <a:defRPr/>
            </a:pPr>
            <a:r>
              <a:rPr lang="en-US" sz="950" i="1" kern="0">
                <a:solidFill>
                  <a:srgbClr val="00338D"/>
                </a:solidFill>
              </a:rPr>
              <a:t>We will </a:t>
            </a:r>
            <a:r>
              <a:rPr kumimoji="0" lang="en-US" sz="950" b="0" i="1" u="none" strike="noStrike" kern="0" cap="none" spc="0" normalizeH="0" baseline="0" noProof="0">
                <a:ln>
                  <a:noFill/>
                </a:ln>
                <a:solidFill>
                  <a:srgbClr val="00338D"/>
                </a:solidFill>
                <a:effectLst/>
                <a:uLnTx/>
                <a:uFillTx/>
              </a:rPr>
              <a:t>assess the current state and set expectations for managing 10 major programs</a:t>
            </a:r>
          </a:p>
          <a:p>
            <a:pPr>
              <a:spcAft>
                <a:spcPts val="100"/>
              </a:spcAft>
              <a:buClr>
                <a:srgbClr val="00338D"/>
              </a:buClr>
              <a:defRPr/>
            </a:pPr>
            <a:endParaRPr lang="en-US" sz="950" b="0" i="0" u="none" strike="noStrike" kern="0" cap="none" spc="0" normalizeH="0" baseline="0" noProof="0">
              <a:ln>
                <a:noFill/>
              </a:ln>
              <a:solidFill>
                <a:srgbClr val="00338D"/>
              </a:solidFill>
              <a:effectLst/>
              <a:uLnTx/>
              <a:uFillTx/>
              <a:cs typeface="Arial"/>
            </a:endParaRPr>
          </a:p>
        </p:txBody>
      </p:sp>
      <p:sp>
        <p:nvSpPr>
          <p:cNvPr id="8" name="Rectangle 7">
            <a:extLst>
              <a:ext uri="{FF2B5EF4-FFF2-40B4-BE49-F238E27FC236}">
                <a16:creationId xmlns:a16="http://schemas.microsoft.com/office/drawing/2014/main" id="{C6E2205C-BF22-4645-9E9B-C34979E8E7E0}"/>
              </a:ext>
            </a:extLst>
          </p:cNvPr>
          <p:cNvSpPr/>
          <p:nvPr/>
        </p:nvSpPr>
        <p:spPr>
          <a:xfrm>
            <a:off x="4143027" y="2554074"/>
            <a:ext cx="3743472" cy="3154576"/>
          </a:xfrm>
          <a:prstGeom prst="rect">
            <a:avLst/>
          </a:prstGeom>
          <a:solidFill>
            <a:srgbClr val="1E49E2"/>
          </a:solidFill>
          <a:ln w="12700" cap="flat" cmpd="sng" algn="ctr">
            <a:noFill/>
            <a:prstDash val="solid"/>
            <a:miter lim="800000"/>
          </a:ln>
          <a:effectLst/>
        </p:spPr>
        <p:txBody>
          <a:bodyPr lIns="54610" tIns="54610" rIns="54610" bIns="5461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Arial" panose="020B0604020202020204"/>
                <a:ea typeface="+mn-ea"/>
                <a:cs typeface="+mn-cs"/>
              </a:rPr>
              <a:t>Agile Acceleration and Transition</a:t>
            </a:r>
          </a:p>
        </p:txBody>
      </p:sp>
      <p:sp>
        <p:nvSpPr>
          <p:cNvPr id="9" name="TextBox 8">
            <a:extLst>
              <a:ext uri="{FF2B5EF4-FFF2-40B4-BE49-F238E27FC236}">
                <a16:creationId xmlns:a16="http://schemas.microsoft.com/office/drawing/2014/main" id="{7FE49DDF-7A37-4F6B-BE7A-200486D74509}"/>
              </a:ext>
            </a:extLst>
          </p:cNvPr>
          <p:cNvSpPr txBox="1"/>
          <p:nvPr/>
        </p:nvSpPr>
        <p:spPr>
          <a:xfrm>
            <a:off x="4187802" y="3009960"/>
            <a:ext cx="3653922" cy="2416046"/>
          </a:xfrm>
          <a:prstGeom prst="rect">
            <a:avLst/>
          </a:prstGeom>
          <a:noFill/>
        </p:spPr>
        <p:txBody>
          <a:bodyPr wrap="square" lIns="0" tIns="0" rIns="0" bIns="0" rtlCol="0" anchor="t">
            <a:spAutoFit/>
          </a:bodyPr>
          <a:lstStyle/>
          <a:p>
            <a:pPr marL="171450" marR="0" lvl="0" indent="-171450" defTabSz="914400" eaLnBrk="1" fontAlgn="auto" latinLnBrk="0" hangingPunct="1">
              <a:lnSpc>
                <a:spcPct val="100000"/>
              </a:lnSpc>
              <a:spcBef>
                <a:spcPts val="0"/>
              </a:spcBef>
              <a:spcAft>
                <a:spcPts val="100"/>
              </a:spcAft>
              <a:buClr>
                <a:prstClr val="white"/>
              </a:buClr>
              <a:buSzPct val="200000"/>
              <a:buFont typeface="Wingdings" panose="05000000000000000000" pitchFamily="2" charset="2"/>
              <a:buChar char="ü"/>
              <a:tabLst/>
              <a:defRPr/>
            </a:pPr>
            <a:r>
              <a:rPr kumimoji="0" lang="en-US" sz="950" b="0" i="0" u="none" strike="noStrike" kern="0" cap="none" spc="0" normalizeH="0" baseline="0" noProof="0">
                <a:ln>
                  <a:noFill/>
                </a:ln>
                <a:solidFill>
                  <a:schemeClr val="bg1"/>
                </a:solidFill>
                <a:effectLst/>
                <a:uLnTx/>
                <a:uFillTx/>
              </a:rPr>
              <a:t>Review agile end state and acceleration goals with the CIP leadership to determine the roadmap and phased approach to this workforce transition</a:t>
            </a:r>
          </a:p>
          <a:p>
            <a:pPr marL="171450" marR="0" lvl="0" indent="-171450" defTabSz="914400" eaLnBrk="1" fontAlgn="auto" latinLnBrk="0" hangingPunct="1">
              <a:lnSpc>
                <a:spcPct val="100000"/>
              </a:lnSpc>
              <a:spcBef>
                <a:spcPts val="0"/>
              </a:spcBef>
              <a:spcAft>
                <a:spcPts val="100"/>
              </a:spcAft>
              <a:buClr>
                <a:prstClr val="white"/>
              </a:buClr>
              <a:buSzPct val="200000"/>
              <a:buFont typeface="Wingdings" panose="05000000000000000000" pitchFamily="2" charset="2"/>
              <a:buChar char="ü"/>
              <a:tabLst/>
              <a:defRPr/>
            </a:pPr>
            <a:endParaRPr kumimoji="0" lang="en-US" sz="950" b="0" i="0" u="none" strike="noStrike" kern="0" cap="none" spc="0" normalizeH="0" baseline="0" noProof="0">
              <a:ln>
                <a:noFill/>
              </a:ln>
              <a:solidFill>
                <a:schemeClr val="bg1"/>
              </a:solidFill>
              <a:effectLst/>
              <a:uLnTx/>
              <a:uFillTx/>
            </a:endParaRPr>
          </a:p>
          <a:p>
            <a:pPr marL="171450" marR="0" lvl="0" indent="-171450" defTabSz="914400" eaLnBrk="1" fontAlgn="auto" latinLnBrk="0" hangingPunct="1">
              <a:lnSpc>
                <a:spcPct val="100000"/>
              </a:lnSpc>
              <a:spcBef>
                <a:spcPts val="0"/>
              </a:spcBef>
              <a:spcAft>
                <a:spcPts val="100"/>
              </a:spcAft>
              <a:buClr>
                <a:srgbClr val="FF0000"/>
              </a:buClr>
              <a:buSzPct val="200000"/>
              <a:buBlip>
                <a:blip r:embed="rId3">
                  <a:extLst>
                    <a:ext uri="{96DAC541-7B7A-43D3-8B79-37D633B846F1}">
                      <asvg:svgBlip xmlns:asvg="http://schemas.microsoft.com/office/drawing/2016/SVG/main" r:embed="rId4"/>
                    </a:ext>
                  </a:extLst>
                </a:blip>
              </a:buBlip>
              <a:tabLst/>
              <a:defRPr/>
            </a:pPr>
            <a:r>
              <a:rPr kumimoji="0" lang="en-US" sz="950" b="0" i="0" u="none" strike="noStrike" kern="0" cap="none" spc="0" normalizeH="0" baseline="0" noProof="0">
                <a:ln>
                  <a:noFill/>
                </a:ln>
                <a:solidFill>
                  <a:schemeClr val="bg1"/>
                </a:solidFill>
                <a:effectLst/>
                <a:uLnTx/>
                <a:uFillTx/>
              </a:rPr>
              <a:t>Develop at least 3 major Agile learning training courses (leaders, program leaders, and individual contributors) for the CIP team prior to organizational transformation</a:t>
            </a:r>
          </a:p>
          <a:p>
            <a:pPr marL="628650" lvl="1" indent="-171450">
              <a:spcAft>
                <a:spcPts val="100"/>
              </a:spcAft>
              <a:buClr>
                <a:prstClr val="white"/>
              </a:buClr>
              <a:buFont typeface="Arial" panose="020B0604020202020204" pitchFamily="34" charset="0"/>
              <a:buChar char="•"/>
              <a:defRPr/>
            </a:pPr>
            <a:r>
              <a:rPr lang="en-US" sz="950" i="1" kern="0">
                <a:solidFill>
                  <a:schemeClr val="bg1"/>
                </a:solidFill>
              </a:rPr>
              <a:t>We will assess CIP’s current state Agile capabilities and confirm scope of training and best learning method</a:t>
            </a:r>
            <a:endParaRPr kumimoji="0" lang="en-US" sz="950" b="0" i="1" u="none" strike="noStrike" kern="0" cap="none" spc="0" normalizeH="0" baseline="0" noProof="0">
              <a:ln>
                <a:noFill/>
              </a:ln>
              <a:solidFill>
                <a:schemeClr val="bg1"/>
              </a:solidFill>
              <a:effectLst/>
              <a:uLnTx/>
              <a:uFillTx/>
            </a:endParaRPr>
          </a:p>
          <a:p>
            <a:pPr lvl="1">
              <a:spcAft>
                <a:spcPts val="100"/>
              </a:spcAft>
              <a:buClr>
                <a:prstClr val="white"/>
              </a:buClr>
              <a:defRPr/>
            </a:pPr>
            <a:endParaRPr kumimoji="0" lang="en-US" sz="950" b="0" i="0" u="none" strike="noStrike" kern="0" cap="none" spc="0" normalizeH="0" baseline="0" noProof="0">
              <a:ln>
                <a:noFill/>
              </a:ln>
              <a:solidFill>
                <a:schemeClr val="bg1"/>
              </a:solidFill>
              <a:effectLst/>
              <a:uLnTx/>
              <a:uFillTx/>
            </a:endParaRPr>
          </a:p>
          <a:p>
            <a:pPr marL="171450" marR="0" lvl="0" indent="-171450" defTabSz="914400" eaLnBrk="1" fontAlgn="auto" latinLnBrk="0" hangingPunct="1">
              <a:lnSpc>
                <a:spcPct val="100000"/>
              </a:lnSpc>
              <a:spcBef>
                <a:spcPts val="0"/>
              </a:spcBef>
              <a:spcAft>
                <a:spcPts val="100"/>
              </a:spcAft>
              <a:buClr>
                <a:srgbClr val="FF0000"/>
              </a:buClr>
              <a:buSzPct val="200000"/>
              <a:buBlip>
                <a:blip r:embed="rId3">
                  <a:extLst>
                    <a:ext uri="{96DAC541-7B7A-43D3-8B79-37D633B846F1}">
                      <asvg:svgBlip xmlns:asvg="http://schemas.microsoft.com/office/drawing/2016/SVG/main" r:embed="rId4"/>
                    </a:ext>
                  </a:extLst>
                </a:blip>
              </a:buBlip>
              <a:tabLst/>
              <a:defRPr/>
            </a:pPr>
            <a:r>
              <a:rPr kumimoji="0" lang="en-US" sz="950" b="0" i="0" u="none" strike="noStrike" kern="0" cap="none" spc="0" normalizeH="0" baseline="0" noProof="0">
                <a:ln>
                  <a:noFill/>
                </a:ln>
                <a:solidFill>
                  <a:schemeClr val="bg1"/>
                </a:solidFill>
                <a:effectLst/>
                <a:uLnTx/>
                <a:uFillTx/>
              </a:rPr>
              <a:t>Hold three (1 recorded) learning sessions for each audience. This education should include customized CIP agile material explaining roles and responsibilities, playbooks, terminology and guidance for phased agile transformation</a:t>
            </a:r>
          </a:p>
          <a:p>
            <a:pPr marL="628650" lvl="1" indent="-171450">
              <a:spcAft>
                <a:spcPts val="100"/>
              </a:spcAft>
              <a:buClr>
                <a:prstClr val="white"/>
              </a:buClr>
              <a:buFont typeface="Arial" panose="020B0604020202020204" pitchFamily="34" charset="0"/>
              <a:buChar char="•"/>
              <a:defRPr/>
            </a:pPr>
            <a:r>
              <a:rPr lang="en-US" sz="950" i="1" kern="0">
                <a:solidFill>
                  <a:schemeClr val="bg1"/>
                </a:solidFill>
              </a:rPr>
              <a:t>We will assess CIP’s current state Agile capabilities and confirm scope of training and best delivery method</a:t>
            </a:r>
            <a:endParaRPr kumimoji="0" lang="en-US" sz="950" b="0" i="1" u="none" strike="noStrike" kern="0" cap="none" spc="0" normalizeH="0" baseline="0" noProof="0">
              <a:ln>
                <a:noFill/>
              </a:ln>
              <a:solidFill>
                <a:schemeClr val="bg1"/>
              </a:solidFill>
              <a:effectLst/>
              <a:uLnTx/>
              <a:uFillTx/>
            </a:endParaRPr>
          </a:p>
        </p:txBody>
      </p:sp>
      <p:sp>
        <p:nvSpPr>
          <p:cNvPr id="10" name="Rectangle 9">
            <a:extLst>
              <a:ext uri="{FF2B5EF4-FFF2-40B4-BE49-F238E27FC236}">
                <a16:creationId xmlns:a16="http://schemas.microsoft.com/office/drawing/2014/main" id="{23DC09F1-03E8-497A-9BB9-70E8774803A8}"/>
              </a:ext>
            </a:extLst>
          </p:cNvPr>
          <p:cNvSpPr/>
          <p:nvPr/>
        </p:nvSpPr>
        <p:spPr>
          <a:xfrm>
            <a:off x="7981254" y="2544382"/>
            <a:ext cx="3743472" cy="3165233"/>
          </a:xfrm>
          <a:prstGeom prst="rect">
            <a:avLst/>
          </a:prstGeom>
          <a:solidFill>
            <a:srgbClr val="ACEAFF"/>
          </a:solidFill>
          <a:ln w="12700" cap="flat" cmpd="sng" algn="ctr">
            <a:noFill/>
            <a:prstDash val="solid"/>
            <a:miter lim="800000"/>
          </a:ln>
          <a:effectLst/>
        </p:spPr>
        <p:txBody>
          <a:bodyPr lIns="54610" tIns="54610" rIns="54610" bIns="5461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338D"/>
                </a:solidFill>
                <a:effectLst/>
                <a:uLnTx/>
                <a:uFillTx/>
                <a:latin typeface="Arial" panose="020B0604020202020204"/>
                <a:ea typeface="+mn-ea"/>
                <a:cs typeface="+mn-cs"/>
              </a:rPr>
              <a:t>Change management for execution activities</a:t>
            </a:r>
          </a:p>
        </p:txBody>
      </p:sp>
      <p:sp>
        <p:nvSpPr>
          <p:cNvPr id="11" name="TextBox 10">
            <a:extLst>
              <a:ext uri="{FF2B5EF4-FFF2-40B4-BE49-F238E27FC236}">
                <a16:creationId xmlns:a16="http://schemas.microsoft.com/office/drawing/2014/main" id="{D1531154-65D4-43E5-AF6D-9B3DE14596BA}"/>
              </a:ext>
            </a:extLst>
          </p:cNvPr>
          <p:cNvSpPr txBox="1"/>
          <p:nvPr/>
        </p:nvSpPr>
        <p:spPr>
          <a:xfrm>
            <a:off x="8026029" y="3000270"/>
            <a:ext cx="3653922" cy="2575064"/>
          </a:xfrm>
          <a:prstGeom prst="rect">
            <a:avLst/>
          </a:prstGeom>
          <a:noFill/>
        </p:spPr>
        <p:txBody>
          <a:bodyPr wrap="square" lIns="0" tIns="0" rIns="0" bIns="0" rtlCol="0" anchor="t">
            <a:spAutoFit/>
          </a:bodyPr>
          <a:lstStyle/>
          <a:p>
            <a:pPr marL="171450" marR="0" lvl="0" indent="-171450" defTabSz="914400" eaLnBrk="1" fontAlgn="auto" latinLnBrk="0" hangingPunct="1">
              <a:lnSpc>
                <a:spcPct val="100000"/>
              </a:lnSpc>
              <a:spcBef>
                <a:spcPts val="0"/>
              </a:spcBef>
              <a:spcAft>
                <a:spcPts val="100"/>
              </a:spcAft>
              <a:buClr>
                <a:schemeClr val="tx2"/>
              </a:buClr>
              <a:buSzPct val="200000"/>
              <a:buFont typeface="Wingdings" panose="05000000000000000000" pitchFamily="2" charset="2"/>
              <a:buChar char="ü"/>
              <a:tabLst/>
              <a:defRPr/>
            </a:pPr>
            <a:r>
              <a:rPr kumimoji="0" lang="en-US" sz="950" b="0" i="0" u="none" strike="noStrike" kern="0" cap="none" spc="0" normalizeH="0" baseline="0" noProof="0">
                <a:ln>
                  <a:noFill/>
                </a:ln>
                <a:solidFill>
                  <a:srgbClr val="00338D"/>
                </a:solidFill>
                <a:effectLst/>
                <a:uLnTx/>
                <a:uFillTx/>
              </a:rPr>
              <a:t>Develop a roadmap from the above workstreams to identify the goals of execution in each workstream</a:t>
            </a:r>
          </a:p>
          <a:p>
            <a:pPr marL="628650" lvl="1" indent="-171450">
              <a:spcAft>
                <a:spcPts val="100"/>
              </a:spcAft>
              <a:buClr>
                <a:schemeClr val="tx2"/>
              </a:buClr>
              <a:buSzPct val="100000"/>
              <a:buFont typeface="Arial" panose="020B0604020202020204" pitchFamily="34" charset="0"/>
              <a:buChar char="•"/>
              <a:defRPr/>
            </a:pPr>
            <a:r>
              <a:rPr kumimoji="0" lang="en-US" sz="950" b="0" i="1" u="none" strike="noStrike" kern="0" cap="none" spc="0" normalizeH="0" baseline="0" noProof="0">
                <a:ln>
                  <a:noFill/>
                </a:ln>
                <a:solidFill>
                  <a:srgbClr val="00338D"/>
                </a:solidFill>
                <a:effectLst/>
                <a:uLnTx/>
                <a:uFillTx/>
              </a:rPr>
              <a:t>All KPMG workstreams for this engagement will contribute to the roadmap development and the identification of the goals of each CIP workstream</a:t>
            </a:r>
            <a:endParaRPr lang="en-US" sz="950" i="1" kern="0">
              <a:solidFill>
                <a:srgbClr val="00338D"/>
              </a:solidFill>
            </a:endParaRPr>
          </a:p>
          <a:p>
            <a:pPr marL="628650" lvl="1" indent="-171450">
              <a:spcAft>
                <a:spcPts val="100"/>
              </a:spcAft>
              <a:buClr>
                <a:prstClr val="white"/>
              </a:buClr>
              <a:buSzPct val="100000"/>
              <a:buFont typeface="Wingdings" panose="05000000000000000000" pitchFamily="2" charset="2"/>
              <a:buChar char="§"/>
              <a:defRPr/>
            </a:pPr>
            <a:endParaRPr kumimoji="0" lang="en-US" sz="950" b="0" i="0" u="none" strike="noStrike" kern="0" cap="none" spc="0" normalizeH="0" baseline="0" noProof="0">
              <a:ln>
                <a:noFill/>
              </a:ln>
              <a:solidFill>
                <a:srgbClr val="00338D"/>
              </a:solidFill>
              <a:effectLst/>
              <a:uLnTx/>
              <a:uFillTx/>
            </a:endParaRPr>
          </a:p>
          <a:p>
            <a:pPr marL="171450" marR="0" lvl="0" indent="-171450" defTabSz="914400" eaLnBrk="1" fontAlgn="auto" latinLnBrk="0" hangingPunct="1">
              <a:lnSpc>
                <a:spcPct val="100000"/>
              </a:lnSpc>
              <a:spcBef>
                <a:spcPts val="0"/>
              </a:spcBef>
              <a:spcAft>
                <a:spcPts val="100"/>
              </a:spcAft>
              <a:buClr>
                <a:schemeClr val="tx2"/>
              </a:buClr>
              <a:buSzPct val="200000"/>
              <a:buFont typeface="Wingdings" panose="05000000000000000000" pitchFamily="2" charset="2"/>
              <a:buChar char="ü"/>
              <a:tabLst/>
              <a:defRPr/>
            </a:pPr>
            <a:r>
              <a:rPr kumimoji="0" lang="en-US" sz="950" b="0" i="0" u="none" strike="noStrike" kern="0" cap="none" spc="0" normalizeH="0" baseline="0" noProof="0">
                <a:ln>
                  <a:noFill/>
                </a:ln>
                <a:solidFill>
                  <a:srgbClr val="00338D"/>
                </a:solidFill>
                <a:effectLst/>
                <a:uLnTx/>
                <a:uFillTx/>
              </a:rPr>
              <a:t>Identify the impact to CIP internal and external stakeholders and develop a communications plan that outlines message and activities needed to facilitate each execution workstream as needed</a:t>
            </a:r>
          </a:p>
          <a:p>
            <a:pPr marL="171450" marR="0" lvl="0" indent="-171450" defTabSz="914400" eaLnBrk="1" fontAlgn="auto" latinLnBrk="0" hangingPunct="1">
              <a:lnSpc>
                <a:spcPct val="100000"/>
              </a:lnSpc>
              <a:spcBef>
                <a:spcPts val="0"/>
              </a:spcBef>
              <a:spcAft>
                <a:spcPts val="100"/>
              </a:spcAft>
              <a:buClr>
                <a:prstClr val="white"/>
              </a:buClr>
              <a:buSzPct val="200000"/>
              <a:buFont typeface="Wingdings" panose="05000000000000000000" pitchFamily="2" charset="2"/>
              <a:buChar char="ü"/>
              <a:tabLst/>
              <a:defRPr/>
            </a:pPr>
            <a:endParaRPr kumimoji="0" lang="en-US" sz="950" b="0" i="0" u="none" strike="noStrike" kern="0" cap="none" spc="0" normalizeH="0" baseline="0" noProof="0">
              <a:ln>
                <a:noFill/>
              </a:ln>
              <a:solidFill>
                <a:srgbClr val="00338D"/>
              </a:solidFill>
              <a:effectLst/>
              <a:uLnTx/>
              <a:uFillTx/>
            </a:endParaRPr>
          </a:p>
          <a:p>
            <a:pPr marR="0" lvl="0" defTabSz="914400" eaLnBrk="1" fontAlgn="auto" latinLnBrk="0" hangingPunct="1">
              <a:lnSpc>
                <a:spcPct val="100000"/>
              </a:lnSpc>
              <a:spcBef>
                <a:spcPts val="0"/>
              </a:spcBef>
              <a:spcAft>
                <a:spcPts val="100"/>
              </a:spcAft>
              <a:buClr>
                <a:prstClr val="white"/>
              </a:buClr>
              <a:buSzPct val="200000"/>
              <a:tabLst/>
              <a:defRPr/>
            </a:pPr>
            <a:endParaRPr kumimoji="0" lang="en-US" sz="950" b="0" i="0" u="none" strike="noStrike" kern="0" cap="none" spc="0" normalizeH="0" baseline="0" noProof="0">
              <a:ln>
                <a:noFill/>
              </a:ln>
              <a:solidFill>
                <a:srgbClr val="00338D"/>
              </a:solidFill>
              <a:effectLst/>
              <a:uLnTx/>
              <a:uFillTx/>
            </a:endParaRPr>
          </a:p>
          <a:p>
            <a:pPr marL="171450" marR="0" lvl="0" indent="-171450" defTabSz="914400" eaLnBrk="1" fontAlgn="auto" latinLnBrk="0" hangingPunct="1">
              <a:lnSpc>
                <a:spcPct val="100000"/>
              </a:lnSpc>
              <a:spcBef>
                <a:spcPts val="0"/>
              </a:spcBef>
              <a:spcAft>
                <a:spcPts val="100"/>
              </a:spcAft>
              <a:buClr>
                <a:schemeClr val="tx2"/>
              </a:buClr>
              <a:buSzPct val="200000"/>
              <a:buFont typeface="Wingdings" panose="05000000000000000000" pitchFamily="2" charset="2"/>
              <a:buChar char="ü"/>
              <a:tabLst/>
              <a:defRPr/>
            </a:pPr>
            <a:r>
              <a:rPr kumimoji="0" lang="en-US" sz="950" b="0" i="0" u="none" strike="noStrike" kern="0" cap="none" spc="0" normalizeH="0" baseline="0" noProof="0">
                <a:ln>
                  <a:noFill/>
                </a:ln>
                <a:solidFill>
                  <a:srgbClr val="00338D"/>
                </a:solidFill>
                <a:effectLst/>
                <a:uLnTx/>
                <a:uFillTx/>
              </a:rPr>
              <a:t>Assist CIP with brainstorm and development of operational metrics to ensure alignment to end goal</a:t>
            </a:r>
          </a:p>
          <a:p>
            <a:pPr marL="628650" lvl="1" indent="-171450">
              <a:spcAft>
                <a:spcPts val="100"/>
              </a:spcAft>
              <a:buClr>
                <a:schemeClr val="tx2"/>
              </a:buClr>
              <a:buSzPct val="100000"/>
              <a:buFont typeface="Arial" panose="020B0604020202020204" pitchFamily="34" charset="0"/>
              <a:buChar char="•"/>
              <a:defRPr/>
            </a:pPr>
            <a:r>
              <a:rPr kumimoji="0" lang="en-US" sz="950" b="0" i="1" u="none" strike="noStrike" kern="0" cap="none" spc="0" normalizeH="0" baseline="0" noProof="0">
                <a:ln>
                  <a:noFill/>
                </a:ln>
                <a:solidFill>
                  <a:srgbClr val="00338D"/>
                </a:solidFill>
                <a:effectLst/>
                <a:uLnTx/>
                <a:uFillTx/>
              </a:rPr>
              <a:t>All KPMG workstreams for this engagement will contribute to the development of operational and business value metrics aligning to the end goal</a:t>
            </a:r>
            <a:endParaRPr lang="en-US" sz="950" i="1" kern="0">
              <a:solidFill>
                <a:srgbClr val="00338D"/>
              </a:solidFill>
            </a:endParaRPr>
          </a:p>
        </p:txBody>
      </p:sp>
      <p:sp>
        <p:nvSpPr>
          <p:cNvPr id="2" name="TextBox 1">
            <a:extLst>
              <a:ext uri="{FF2B5EF4-FFF2-40B4-BE49-F238E27FC236}">
                <a16:creationId xmlns:a16="http://schemas.microsoft.com/office/drawing/2014/main" id="{8434AB7D-4019-47DB-BF42-5D72CB3A356A}"/>
              </a:ext>
            </a:extLst>
          </p:cNvPr>
          <p:cNvSpPr txBox="1"/>
          <p:nvPr/>
        </p:nvSpPr>
        <p:spPr>
          <a:xfrm>
            <a:off x="803564" y="5578764"/>
            <a:ext cx="2475345" cy="711200"/>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
        <p:nvSpPr>
          <p:cNvPr id="13" name="TextBox 12">
            <a:extLst>
              <a:ext uri="{FF2B5EF4-FFF2-40B4-BE49-F238E27FC236}">
                <a16:creationId xmlns:a16="http://schemas.microsoft.com/office/drawing/2014/main" id="{4ECD51D6-8BF7-42A2-AB2A-E7ED4FF76097}"/>
              </a:ext>
            </a:extLst>
          </p:cNvPr>
          <p:cNvSpPr txBox="1"/>
          <p:nvPr/>
        </p:nvSpPr>
        <p:spPr>
          <a:xfrm>
            <a:off x="304799" y="5934364"/>
            <a:ext cx="3422651" cy="377536"/>
          </a:xfrm>
          <a:prstGeom prst="rect">
            <a:avLst/>
          </a:prstGeom>
        </p:spPr>
        <p:txBody>
          <a:bodyPr vert="horz" wrap="square" lIns="0" tIns="0" rIns="0" bIns="0" rtlCol="0" anchor="t" anchorCtr="0">
            <a:noAutofit/>
          </a:bodyPr>
          <a:lstStyle/>
          <a:p>
            <a:pPr marL="285750" indent="-285750" algn="l">
              <a:spcAft>
                <a:spcPts val="600"/>
              </a:spcAft>
              <a:buFont typeface="Wingdings" panose="05000000000000000000" pitchFamily="2" charset="2"/>
              <a:buChar char="ü"/>
            </a:pPr>
            <a:r>
              <a:rPr lang="en-US" sz="800" b="1">
                <a:solidFill>
                  <a:schemeClr val="tx2"/>
                </a:solidFill>
              </a:rPr>
              <a:t>In scope for initial 2 month period</a:t>
            </a:r>
          </a:p>
          <a:p>
            <a:pPr marL="285750" indent="-285750" algn="l">
              <a:spcAft>
                <a:spcPts val="600"/>
              </a:spcAft>
              <a:buClr>
                <a:srgbClr val="FF0000"/>
              </a:buClr>
              <a:buSzPct val="200000"/>
              <a:buBlip>
                <a:blip r:embed="rId3">
                  <a:extLst>
                    <a:ext uri="{96DAC541-7B7A-43D3-8B79-37D633B846F1}">
                      <asvg:svgBlip xmlns:asvg="http://schemas.microsoft.com/office/drawing/2016/SVG/main" r:embed="rId4"/>
                    </a:ext>
                  </a:extLst>
                </a:blip>
              </a:buBlip>
            </a:pPr>
            <a:r>
              <a:rPr lang="en-US" sz="800" b="1">
                <a:solidFill>
                  <a:schemeClr val="tx2"/>
                </a:solidFill>
              </a:rPr>
              <a:t>Scope of work will be assessed within the 2 month period</a:t>
            </a:r>
          </a:p>
        </p:txBody>
      </p:sp>
    </p:spTree>
    <p:custDataLst>
      <p:tags r:id="rId1"/>
    </p:custDataLst>
    <p:extLst>
      <p:ext uri="{BB962C8B-B14F-4D97-AF65-F5344CB8AC3E}">
        <p14:creationId xmlns:p14="http://schemas.microsoft.com/office/powerpoint/2010/main" val="266912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27AF-A3B0-44BA-91AA-D73D1B048A8F}"/>
              </a:ext>
            </a:extLst>
          </p:cNvPr>
          <p:cNvSpPr>
            <a:spLocks noGrp="1"/>
          </p:cNvSpPr>
          <p:nvPr>
            <p:ph type="ctrTitle"/>
          </p:nvPr>
        </p:nvSpPr>
        <p:spPr/>
        <p:txBody>
          <a:bodyPr/>
          <a:lstStyle/>
          <a:p>
            <a:pPr>
              <a:lnSpc>
                <a:spcPts val="7200"/>
              </a:lnSpc>
            </a:pPr>
            <a:r>
              <a:rPr lang="en-GB" sz="6600"/>
              <a:t>Team and pricing</a:t>
            </a:r>
          </a:p>
        </p:txBody>
      </p:sp>
    </p:spTree>
    <p:custDataLst>
      <p:tags r:id="rId1"/>
    </p:custDataLst>
    <p:extLst>
      <p:ext uri="{BB962C8B-B14F-4D97-AF65-F5344CB8AC3E}">
        <p14:creationId xmlns:p14="http://schemas.microsoft.com/office/powerpoint/2010/main" val="117225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C5BEFD-7715-41B8-9FDC-1AB9FC01D35F}"/>
              </a:ext>
            </a:extLst>
          </p:cNvPr>
          <p:cNvSpPr>
            <a:spLocks noGrp="1"/>
          </p:cNvSpPr>
          <p:nvPr>
            <p:ph type="title"/>
          </p:nvPr>
        </p:nvSpPr>
        <p:spPr/>
        <p:txBody>
          <a:bodyPr/>
          <a:lstStyle/>
          <a:p>
            <a:r>
              <a:rPr lang="en-US"/>
              <a:t>Team structure and fee model</a:t>
            </a:r>
          </a:p>
        </p:txBody>
      </p:sp>
      <p:sp>
        <p:nvSpPr>
          <p:cNvPr id="4" name="Text Placeholder 3">
            <a:extLst>
              <a:ext uri="{FF2B5EF4-FFF2-40B4-BE49-F238E27FC236}">
                <a16:creationId xmlns:a16="http://schemas.microsoft.com/office/drawing/2014/main" id="{0BA88134-E10F-4686-A088-F3221C03C462}"/>
              </a:ext>
            </a:extLst>
          </p:cNvPr>
          <p:cNvSpPr>
            <a:spLocks noGrp="1"/>
          </p:cNvSpPr>
          <p:nvPr>
            <p:ph type="body" sz="quarter" idx="4294967295"/>
          </p:nvPr>
        </p:nvSpPr>
        <p:spPr>
          <a:xfrm>
            <a:off x="995364" y="1423682"/>
            <a:ext cx="10204450" cy="606425"/>
          </a:xfrm>
        </p:spPr>
        <p:txBody>
          <a:bodyPr/>
          <a:lstStyle/>
          <a:p>
            <a:r>
              <a:rPr lang="en-US" sz="1100" b="0">
                <a:solidFill>
                  <a:schemeClr val="tx2"/>
                </a:solidFill>
              </a:rPr>
              <a:t>Given the </a:t>
            </a:r>
            <a:r>
              <a:rPr lang="en-US" sz="1100">
                <a:solidFill>
                  <a:schemeClr val="tx2"/>
                </a:solidFill>
              </a:rPr>
              <a:t>strategic importance </a:t>
            </a:r>
            <a:r>
              <a:rPr lang="en-US" sz="1100" b="0">
                <a:solidFill>
                  <a:schemeClr val="tx2"/>
                </a:solidFill>
              </a:rPr>
              <a:t>for this engagement, we are proposing a </a:t>
            </a:r>
            <a:r>
              <a:rPr lang="en-US" sz="1100">
                <a:solidFill>
                  <a:schemeClr val="tx2"/>
                </a:solidFill>
              </a:rPr>
              <a:t>balanced team </a:t>
            </a:r>
            <a:r>
              <a:rPr lang="en-US" sz="1100" b="0">
                <a:solidFill>
                  <a:schemeClr val="tx2"/>
                </a:solidFill>
              </a:rPr>
              <a:t>of resources with the right mix of</a:t>
            </a:r>
            <a:r>
              <a:rPr lang="en-US" sz="1100">
                <a:solidFill>
                  <a:schemeClr val="tx2"/>
                </a:solidFill>
              </a:rPr>
              <a:t> functional, change management, and program management</a:t>
            </a:r>
            <a:r>
              <a:rPr lang="en-US" sz="1100" b="0">
                <a:solidFill>
                  <a:schemeClr val="tx2"/>
                </a:solidFill>
              </a:rPr>
              <a:t> experience. Please see </a:t>
            </a:r>
            <a:r>
              <a:rPr lang="en-US" sz="1100">
                <a:solidFill>
                  <a:schemeClr val="tx2"/>
                </a:solidFill>
              </a:rPr>
              <a:t>Appendix C </a:t>
            </a:r>
            <a:r>
              <a:rPr lang="en-US" sz="1100" b="0">
                <a:solidFill>
                  <a:schemeClr val="tx2"/>
                </a:solidFill>
              </a:rPr>
              <a:t>for team resumes detailing KPMG resource’s experiences and qualifications.</a:t>
            </a:r>
          </a:p>
          <a:p>
            <a:endParaRPr lang="en-US" sz="1400">
              <a:solidFill>
                <a:schemeClr val="tx2"/>
              </a:solidFill>
            </a:endParaRPr>
          </a:p>
        </p:txBody>
      </p:sp>
      <p:sp>
        <p:nvSpPr>
          <p:cNvPr id="16" name="Rectangle 15">
            <a:extLst>
              <a:ext uri="{FF2B5EF4-FFF2-40B4-BE49-F238E27FC236}">
                <a16:creationId xmlns:a16="http://schemas.microsoft.com/office/drawing/2014/main" id="{33C2C201-3CD8-4BE1-845B-5979FD5A6866}"/>
              </a:ext>
            </a:extLst>
          </p:cNvPr>
          <p:cNvSpPr/>
          <p:nvPr/>
        </p:nvSpPr>
        <p:spPr>
          <a:xfrm>
            <a:off x="661737" y="5016336"/>
            <a:ext cx="1898736" cy="881307"/>
          </a:xfrm>
          <a:prstGeom prst="rect">
            <a:avLst/>
          </a:prstGeom>
          <a:solidFill>
            <a:schemeClr val="tx2"/>
          </a:solidFill>
        </p:spPr>
        <p:txBody>
          <a:bodyPr wrap="square" rtlCol="0" anchor="ctr">
            <a:noAutofit/>
          </a:bodyPr>
          <a:lstStyle/>
          <a:p>
            <a:pPr algn="ctr" defTabSz="684533">
              <a:spcBef>
                <a:spcPts val="599"/>
              </a:spcBef>
              <a:tabLst>
                <a:tab pos="167963" algn="l"/>
              </a:tabLst>
            </a:pPr>
            <a:r>
              <a:rPr lang="en-US" sz="1000" b="1">
                <a:solidFill>
                  <a:schemeClr val="bg1"/>
                </a:solidFill>
                <a:latin typeface="Arial" panose="020B0604020202020204" pitchFamily="34" charset="0"/>
                <a:ea typeface="+mn-lt"/>
                <a:cs typeface="+mn-lt"/>
              </a:rPr>
              <a:t>Stakeholders</a:t>
            </a:r>
          </a:p>
          <a:p>
            <a:pPr algn="ctr" defTabSz="684533">
              <a:spcBef>
                <a:spcPts val="599"/>
              </a:spcBef>
              <a:tabLst>
                <a:tab pos="167963" algn="l"/>
              </a:tabLst>
            </a:pPr>
            <a:r>
              <a:rPr lang="en-US" sz="1000">
                <a:solidFill>
                  <a:schemeClr val="bg1"/>
                </a:solidFill>
                <a:latin typeface="Arial" panose="020B0604020202020204" pitchFamily="34" charset="0"/>
                <a:ea typeface="+mn-lt"/>
                <a:cs typeface="+mn-lt"/>
              </a:rPr>
              <a:t>Functional Leads</a:t>
            </a:r>
            <a:br>
              <a:rPr lang="en-US" sz="1000">
                <a:solidFill>
                  <a:schemeClr val="bg1"/>
                </a:solidFill>
                <a:latin typeface="Arial" panose="020B0604020202020204" pitchFamily="34" charset="0"/>
                <a:ea typeface="+mn-lt"/>
                <a:cs typeface="+mn-lt"/>
              </a:rPr>
            </a:br>
            <a:r>
              <a:rPr lang="en-US" sz="1000">
                <a:solidFill>
                  <a:schemeClr val="bg1"/>
                </a:solidFill>
                <a:latin typeface="Arial" panose="020B0604020202020204" pitchFamily="34" charset="0"/>
                <a:ea typeface="+mn-lt"/>
                <a:cs typeface="+mn-lt"/>
              </a:rPr>
              <a:t>Technical Leads</a:t>
            </a:r>
            <a:br>
              <a:rPr lang="en-US" sz="1000">
                <a:solidFill>
                  <a:schemeClr val="bg1"/>
                </a:solidFill>
                <a:latin typeface="Arial" panose="020B0604020202020204" pitchFamily="34" charset="0"/>
                <a:ea typeface="+mn-lt"/>
                <a:cs typeface="+mn-lt"/>
              </a:rPr>
            </a:br>
            <a:r>
              <a:rPr lang="en-US" sz="1000">
                <a:solidFill>
                  <a:schemeClr val="bg1"/>
                </a:solidFill>
                <a:latin typeface="Arial" panose="020B0604020202020204" pitchFamily="34" charset="0"/>
                <a:ea typeface="+mn-lt"/>
                <a:cs typeface="+mn-lt"/>
              </a:rPr>
              <a:t>Operational Leads</a:t>
            </a:r>
            <a:br>
              <a:rPr lang="en-US" sz="1000">
                <a:solidFill>
                  <a:schemeClr val="bg1"/>
                </a:solidFill>
                <a:latin typeface="Arial" panose="020B0604020202020204" pitchFamily="34" charset="0"/>
                <a:ea typeface="+mn-lt"/>
                <a:cs typeface="+mn-lt"/>
              </a:rPr>
            </a:br>
            <a:r>
              <a:rPr lang="en-US" sz="1000">
                <a:solidFill>
                  <a:schemeClr val="bg1"/>
                </a:solidFill>
                <a:latin typeface="Arial" panose="020B0604020202020204" pitchFamily="34" charset="0"/>
                <a:ea typeface="+mn-lt"/>
                <a:cs typeface="+mn-lt"/>
              </a:rPr>
              <a:t>Business Leads</a:t>
            </a:r>
          </a:p>
        </p:txBody>
      </p:sp>
      <p:sp>
        <p:nvSpPr>
          <p:cNvPr id="17" name="Rectangle 16">
            <a:extLst>
              <a:ext uri="{FF2B5EF4-FFF2-40B4-BE49-F238E27FC236}">
                <a16:creationId xmlns:a16="http://schemas.microsoft.com/office/drawing/2014/main" id="{B850F249-1B8C-4C66-BE55-DDE8A0E25FE1}"/>
              </a:ext>
            </a:extLst>
          </p:cNvPr>
          <p:cNvSpPr/>
          <p:nvPr/>
        </p:nvSpPr>
        <p:spPr>
          <a:xfrm>
            <a:off x="661737" y="3179354"/>
            <a:ext cx="1898736" cy="456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latin typeface="Arial" panose="020B0604020202020204" pitchFamily="34" charset="0"/>
              </a:rPr>
              <a:t>Steering Committee </a:t>
            </a:r>
          </a:p>
        </p:txBody>
      </p:sp>
      <p:sp>
        <p:nvSpPr>
          <p:cNvPr id="18" name="Rectangle 17">
            <a:extLst>
              <a:ext uri="{FF2B5EF4-FFF2-40B4-BE49-F238E27FC236}">
                <a16:creationId xmlns:a16="http://schemas.microsoft.com/office/drawing/2014/main" id="{5BFD7322-3F2B-4477-9FF0-8346904FC606}"/>
              </a:ext>
            </a:extLst>
          </p:cNvPr>
          <p:cNvSpPr/>
          <p:nvPr/>
        </p:nvSpPr>
        <p:spPr>
          <a:xfrm>
            <a:off x="661737" y="2600797"/>
            <a:ext cx="1898736" cy="437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latin typeface="Arial" panose="020B0604020202020204" pitchFamily="34" charset="0"/>
              </a:rPr>
              <a:t>Executive Sponsorship</a:t>
            </a:r>
          </a:p>
        </p:txBody>
      </p:sp>
      <p:sp>
        <p:nvSpPr>
          <p:cNvPr id="19" name="Rectangle 18">
            <a:extLst>
              <a:ext uri="{FF2B5EF4-FFF2-40B4-BE49-F238E27FC236}">
                <a16:creationId xmlns:a16="http://schemas.microsoft.com/office/drawing/2014/main" id="{1E0AEE77-1E1D-4318-9CFB-8E701EC3E16A}"/>
              </a:ext>
            </a:extLst>
          </p:cNvPr>
          <p:cNvSpPr/>
          <p:nvPr/>
        </p:nvSpPr>
        <p:spPr>
          <a:xfrm>
            <a:off x="5006312" y="2572363"/>
            <a:ext cx="1778542" cy="584775"/>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Engagement Partner </a:t>
            </a:r>
            <a:r>
              <a:rPr lang="en-GB" sz="800"/>
              <a:t>– </a:t>
            </a:r>
            <a:r>
              <a:rPr lang="en-US" sz="800"/>
              <a:t>Provides leadership, domain expertise, and analytics and design guidance to the project team. </a:t>
            </a:r>
          </a:p>
        </p:txBody>
      </p:sp>
      <p:sp>
        <p:nvSpPr>
          <p:cNvPr id="20" name="Rectangle 19">
            <a:extLst>
              <a:ext uri="{FF2B5EF4-FFF2-40B4-BE49-F238E27FC236}">
                <a16:creationId xmlns:a16="http://schemas.microsoft.com/office/drawing/2014/main" id="{723E7774-6726-4646-A224-72E51DE35A3E}"/>
              </a:ext>
            </a:extLst>
          </p:cNvPr>
          <p:cNvSpPr/>
          <p:nvPr/>
        </p:nvSpPr>
        <p:spPr>
          <a:xfrm>
            <a:off x="4995367" y="4205620"/>
            <a:ext cx="4092936" cy="461665"/>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Core Delivery Team </a:t>
            </a:r>
            <a:r>
              <a:rPr lang="en-GB" sz="800"/>
              <a:t>– Professionals from onshore, nearshore, and offshore that are responsible for executing project activities, performing project management tasks, and developing and quality controlling deliverables.</a:t>
            </a:r>
          </a:p>
        </p:txBody>
      </p:sp>
      <p:sp>
        <p:nvSpPr>
          <p:cNvPr id="21" name="Rectangle 20">
            <a:extLst>
              <a:ext uri="{FF2B5EF4-FFF2-40B4-BE49-F238E27FC236}">
                <a16:creationId xmlns:a16="http://schemas.microsoft.com/office/drawing/2014/main" id="{82881D51-6215-41EF-9582-AD99C7062128}"/>
              </a:ext>
            </a:extLst>
          </p:cNvPr>
          <p:cNvSpPr/>
          <p:nvPr/>
        </p:nvSpPr>
        <p:spPr>
          <a:xfrm>
            <a:off x="4995366" y="3262973"/>
            <a:ext cx="1756887" cy="830997"/>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Engagement Director </a:t>
            </a:r>
            <a:r>
              <a:rPr lang="en-GB" sz="800"/>
              <a:t>– </a:t>
            </a:r>
            <a:r>
              <a:rPr lang="en-US" sz="800"/>
              <a:t>Provides day-to-day leadership, domain expertise, and analytics and design guidance to the project team. Responsible for overall delivery of the project.</a:t>
            </a:r>
          </a:p>
        </p:txBody>
      </p:sp>
      <p:sp>
        <p:nvSpPr>
          <p:cNvPr id="22" name="Rectangle 21">
            <a:extLst>
              <a:ext uri="{FF2B5EF4-FFF2-40B4-BE49-F238E27FC236}">
                <a16:creationId xmlns:a16="http://schemas.microsoft.com/office/drawing/2014/main" id="{33483E57-262B-4D76-B25C-BB8D8996871F}"/>
              </a:ext>
            </a:extLst>
          </p:cNvPr>
          <p:cNvSpPr/>
          <p:nvPr/>
        </p:nvSpPr>
        <p:spPr>
          <a:xfrm>
            <a:off x="4883681" y="2290101"/>
            <a:ext cx="7117366" cy="3830253"/>
          </a:xfrm>
          <a:prstGeom prst="rect">
            <a:avLst/>
          </a:prstGeom>
          <a:noFill/>
          <a:ln w="12700">
            <a:solidFill>
              <a:schemeClr val="tx1"/>
            </a:solidFill>
            <a:prstDash val="dash"/>
          </a:ln>
        </p:spPr>
        <p:txBody>
          <a:bodyPr wrap="square" rtlCol="0" anchor="ctr">
            <a:noAutofit/>
          </a:bodyPr>
          <a:lstStyle/>
          <a:p>
            <a:pPr marL="117257"/>
            <a:r>
              <a:rPr lang="en-US" sz="800" b="1">
                <a:latin typeface="Arial" panose="020B0604020202020204" pitchFamily="34" charset="0"/>
              </a:rPr>
              <a:t>			</a:t>
            </a:r>
          </a:p>
        </p:txBody>
      </p:sp>
      <p:sp>
        <p:nvSpPr>
          <p:cNvPr id="23" name="Rectangle 22">
            <a:extLst>
              <a:ext uri="{FF2B5EF4-FFF2-40B4-BE49-F238E27FC236}">
                <a16:creationId xmlns:a16="http://schemas.microsoft.com/office/drawing/2014/main" id="{0A9B1C18-5CE9-414C-A916-A54A533DBDA7}"/>
              </a:ext>
            </a:extLst>
          </p:cNvPr>
          <p:cNvSpPr/>
          <p:nvPr/>
        </p:nvSpPr>
        <p:spPr>
          <a:xfrm>
            <a:off x="565878" y="2290101"/>
            <a:ext cx="4218338" cy="3830253"/>
          </a:xfrm>
          <a:prstGeom prst="rect">
            <a:avLst/>
          </a:prstGeom>
          <a:noFill/>
          <a:ln w="12700">
            <a:solidFill>
              <a:schemeClr val="accent2"/>
            </a:solidFill>
            <a:prstDash val="dash"/>
          </a:ln>
        </p:spPr>
        <p:txBody>
          <a:bodyPr wrap="square" rtlCol="0" anchor="ctr">
            <a:noAutofit/>
          </a:bodyPr>
          <a:lstStyle/>
          <a:p>
            <a:pPr marL="117257"/>
            <a:r>
              <a:rPr lang="en-US" sz="800" b="1">
                <a:latin typeface="Arial" panose="020B0604020202020204" pitchFamily="34" charset="0"/>
              </a:rPr>
              <a:t>			</a:t>
            </a:r>
          </a:p>
        </p:txBody>
      </p:sp>
      <p:pic>
        <p:nvPicPr>
          <p:cNvPr id="24" name="Picture 2" descr="See the source image">
            <a:extLst>
              <a:ext uri="{FF2B5EF4-FFF2-40B4-BE49-F238E27FC236}">
                <a16:creationId xmlns:a16="http://schemas.microsoft.com/office/drawing/2014/main" id="{1F9A0272-9A8E-4D9A-8C87-769586617D1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61435" y="2054580"/>
            <a:ext cx="918812" cy="371473"/>
          </a:xfrm>
          <a:prstGeom prst="rect">
            <a:avLst/>
          </a:prstGeom>
          <a:solidFill>
            <a:schemeClr val="bg1"/>
          </a:solidFill>
        </p:spPr>
      </p:pic>
      <p:sp>
        <p:nvSpPr>
          <p:cNvPr id="25" name="Rectangle 24">
            <a:extLst>
              <a:ext uri="{FF2B5EF4-FFF2-40B4-BE49-F238E27FC236}">
                <a16:creationId xmlns:a16="http://schemas.microsoft.com/office/drawing/2014/main" id="{FA9E6BB1-1FA6-49B6-AB9A-902491E082AF}"/>
              </a:ext>
            </a:extLst>
          </p:cNvPr>
          <p:cNvSpPr/>
          <p:nvPr/>
        </p:nvSpPr>
        <p:spPr>
          <a:xfrm>
            <a:off x="2670517" y="2515574"/>
            <a:ext cx="2103120" cy="584775"/>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Executive Sponsor </a:t>
            </a:r>
            <a:r>
              <a:rPr lang="en-GB" sz="800"/>
              <a:t>– </a:t>
            </a:r>
            <a:r>
              <a:rPr lang="en-US" sz="800"/>
              <a:t>The KPMG team’s main point of contact; works closely with KPMG throughout the engagement for governance and oversight.</a:t>
            </a:r>
          </a:p>
        </p:txBody>
      </p:sp>
      <p:sp>
        <p:nvSpPr>
          <p:cNvPr id="26" name="Rectangle 25">
            <a:extLst>
              <a:ext uri="{FF2B5EF4-FFF2-40B4-BE49-F238E27FC236}">
                <a16:creationId xmlns:a16="http://schemas.microsoft.com/office/drawing/2014/main" id="{FE46CAC8-7B1F-4C3F-96D1-4831AC6577FB}"/>
              </a:ext>
            </a:extLst>
          </p:cNvPr>
          <p:cNvSpPr/>
          <p:nvPr/>
        </p:nvSpPr>
        <p:spPr>
          <a:xfrm>
            <a:off x="2670517" y="3780977"/>
            <a:ext cx="2103120" cy="461665"/>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Core Team </a:t>
            </a:r>
            <a:r>
              <a:rPr lang="en-GB" sz="800"/>
              <a:t>– Team responsible for reviewing and vetting solutions to be presented to the Steering Committee</a:t>
            </a:r>
          </a:p>
        </p:txBody>
      </p:sp>
      <p:sp>
        <p:nvSpPr>
          <p:cNvPr id="27" name="Rectangle 26">
            <a:extLst>
              <a:ext uri="{FF2B5EF4-FFF2-40B4-BE49-F238E27FC236}">
                <a16:creationId xmlns:a16="http://schemas.microsoft.com/office/drawing/2014/main" id="{F31088F0-1A65-4C3E-98A0-A3A029B4369C}"/>
              </a:ext>
            </a:extLst>
          </p:cNvPr>
          <p:cNvSpPr/>
          <p:nvPr/>
        </p:nvSpPr>
        <p:spPr>
          <a:xfrm>
            <a:off x="2670517" y="5084524"/>
            <a:ext cx="2103120" cy="707886"/>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Stakeholders – </a:t>
            </a:r>
            <a:r>
              <a:rPr lang="en-GB" sz="800"/>
              <a:t>Domain experts and key stakeholders not on the Core Team or Steering Committee. Participate in interviews, ad hoc meetings, and workshops as needed</a:t>
            </a:r>
            <a:r>
              <a:rPr lang="en-GB" sz="800">
                <a:latin typeface="Arial" panose="020B0604020202020204" pitchFamily="34" charset="0"/>
              </a:rPr>
              <a:t>.</a:t>
            </a:r>
          </a:p>
        </p:txBody>
      </p:sp>
      <p:sp>
        <p:nvSpPr>
          <p:cNvPr id="28" name="Rectangle 27">
            <a:extLst>
              <a:ext uri="{FF2B5EF4-FFF2-40B4-BE49-F238E27FC236}">
                <a16:creationId xmlns:a16="http://schemas.microsoft.com/office/drawing/2014/main" id="{DB8CC7DF-D0BB-4CCC-BFB4-3427ED65F040}"/>
              </a:ext>
            </a:extLst>
          </p:cNvPr>
          <p:cNvSpPr/>
          <p:nvPr/>
        </p:nvSpPr>
        <p:spPr>
          <a:xfrm>
            <a:off x="2687555" y="3132764"/>
            <a:ext cx="2103120" cy="584775"/>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Steering Committee </a:t>
            </a:r>
            <a:r>
              <a:rPr lang="en-GB" sz="800"/>
              <a:t>– Team </a:t>
            </a:r>
            <a:r>
              <a:rPr lang="en-US" sz="800"/>
              <a:t>empowered with the authority to take binding decisions to move the program forward at the required pace.</a:t>
            </a:r>
          </a:p>
        </p:txBody>
      </p:sp>
      <p:sp>
        <p:nvSpPr>
          <p:cNvPr id="29" name="Rectangle 28">
            <a:extLst>
              <a:ext uri="{FF2B5EF4-FFF2-40B4-BE49-F238E27FC236}">
                <a16:creationId xmlns:a16="http://schemas.microsoft.com/office/drawing/2014/main" id="{A8A759CF-E27B-489E-A0B2-BE6EB398F8D0}"/>
              </a:ext>
            </a:extLst>
          </p:cNvPr>
          <p:cNvSpPr/>
          <p:nvPr/>
        </p:nvSpPr>
        <p:spPr>
          <a:xfrm>
            <a:off x="661737" y="4437779"/>
            <a:ext cx="1898736" cy="437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latin typeface="Arial" panose="020B0604020202020204" pitchFamily="34" charset="0"/>
              </a:rPr>
              <a:t>Project Manager</a:t>
            </a:r>
          </a:p>
        </p:txBody>
      </p:sp>
      <p:sp>
        <p:nvSpPr>
          <p:cNvPr id="30" name="Rectangle 29">
            <a:extLst>
              <a:ext uri="{FF2B5EF4-FFF2-40B4-BE49-F238E27FC236}">
                <a16:creationId xmlns:a16="http://schemas.microsoft.com/office/drawing/2014/main" id="{88F2E80A-5AC8-4BC3-841F-C34DFF2ED7FE}"/>
              </a:ext>
            </a:extLst>
          </p:cNvPr>
          <p:cNvSpPr/>
          <p:nvPr/>
        </p:nvSpPr>
        <p:spPr>
          <a:xfrm>
            <a:off x="2670517" y="4349312"/>
            <a:ext cx="2103120" cy="907941"/>
          </a:xfrm>
          <a:prstGeom prst="rect">
            <a:avLst/>
          </a:prstGeom>
        </p:spPr>
        <p:txBody>
          <a:bodyPr wrap="square">
            <a:spAutoFit/>
          </a:bodyPr>
          <a:lstStyle/>
          <a:p>
            <a:pPr marL="0" lvl="1" indent="1466">
              <a:spcBef>
                <a:spcPts val="300"/>
              </a:spcBef>
              <a:spcAft>
                <a:spcPts val="300"/>
              </a:spcAft>
              <a:buClr>
                <a:srgbClr val="0C2D83"/>
              </a:buClr>
              <a:buSzPct val="85000"/>
              <a:defRPr/>
            </a:pPr>
            <a:r>
              <a:rPr lang="en-GB" sz="800" b="1"/>
              <a:t>Project Manager </a:t>
            </a:r>
            <a:r>
              <a:rPr lang="en-GB" sz="800"/>
              <a:t>– </a:t>
            </a:r>
            <a:r>
              <a:rPr lang="en-US" sz="800"/>
              <a:t>The KPMG team’s day-to-day contact; works closely with KPMG throughout the engagement to provide tactical guidance, support interview and workshop scheduling</a:t>
            </a:r>
            <a:r>
              <a:rPr lang="en-US" sz="800">
                <a:latin typeface="Arial" panose="020B0604020202020204" pitchFamily="34" charset="0"/>
              </a:rPr>
              <a:t>.</a:t>
            </a:r>
          </a:p>
          <a:p>
            <a:pPr marL="0" lvl="1" indent="1466">
              <a:spcBef>
                <a:spcPts val="300"/>
              </a:spcBef>
              <a:spcAft>
                <a:spcPts val="300"/>
              </a:spcAft>
              <a:buClr>
                <a:srgbClr val="0C2D83"/>
              </a:buClr>
              <a:buSzPct val="85000"/>
              <a:defRPr/>
            </a:pPr>
            <a:endParaRPr lang="en-US" sz="800">
              <a:latin typeface="Arial" panose="020B0604020202020204" pitchFamily="34" charset="0"/>
            </a:endParaRPr>
          </a:p>
        </p:txBody>
      </p:sp>
      <p:sp>
        <p:nvSpPr>
          <p:cNvPr id="31" name="Rectangle 30">
            <a:extLst>
              <a:ext uri="{FF2B5EF4-FFF2-40B4-BE49-F238E27FC236}">
                <a16:creationId xmlns:a16="http://schemas.microsoft.com/office/drawing/2014/main" id="{52B15E0C-9F45-4A0B-ACF0-F5233C0E3183}"/>
              </a:ext>
            </a:extLst>
          </p:cNvPr>
          <p:cNvSpPr/>
          <p:nvPr/>
        </p:nvSpPr>
        <p:spPr>
          <a:xfrm>
            <a:off x="661737" y="3786118"/>
            <a:ext cx="1898736" cy="456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latin typeface="Arial" panose="020B0604020202020204" pitchFamily="34" charset="0"/>
              </a:rPr>
              <a:t>Core Team</a:t>
            </a:r>
          </a:p>
        </p:txBody>
      </p:sp>
      <p:grpSp>
        <p:nvGrpSpPr>
          <p:cNvPr id="34" name="Group 33">
            <a:extLst>
              <a:ext uri="{FF2B5EF4-FFF2-40B4-BE49-F238E27FC236}">
                <a16:creationId xmlns:a16="http://schemas.microsoft.com/office/drawing/2014/main" id="{D83FFDA8-1406-4228-8B0B-F589D17735B7}"/>
              </a:ext>
            </a:extLst>
          </p:cNvPr>
          <p:cNvGrpSpPr/>
          <p:nvPr/>
        </p:nvGrpSpPr>
        <p:grpSpPr>
          <a:xfrm>
            <a:off x="5024069" y="5022226"/>
            <a:ext cx="4064233" cy="894301"/>
            <a:chOff x="5463511" y="3946392"/>
            <a:chExt cx="5740585" cy="1117106"/>
          </a:xfrm>
        </p:grpSpPr>
        <p:grpSp>
          <p:nvGrpSpPr>
            <p:cNvPr id="35" name="Group 34">
              <a:extLst>
                <a:ext uri="{FF2B5EF4-FFF2-40B4-BE49-F238E27FC236}">
                  <a16:creationId xmlns:a16="http://schemas.microsoft.com/office/drawing/2014/main" id="{65796807-B0E4-417B-92FB-FBC3FAE6BF9D}"/>
                </a:ext>
              </a:extLst>
            </p:cNvPr>
            <p:cNvGrpSpPr/>
            <p:nvPr/>
          </p:nvGrpSpPr>
          <p:grpSpPr>
            <a:xfrm>
              <a:off x="5463511" y="4270695"/>
              <a:ext cx="5740585" cy="792803"/>
              <a:chOff x="4150653" y="4566038"/>
              <a:chExt cx="5957706" cy="792803"/>
            </a:xfrm>
          </p:grpSpPr>
          <p:grpSp>
            <p:nvGrpSpPr>
              <p:cNvPr id="37" name="Group 36">
                <a:extLst>
                  <a:ext uri="{FF2B5EF4-FFF2-40B4-BE49-F238E27FC236}">
                    <a16:creationId xmlns:a16="http://schemas.microsoft.com/office/drawing/2014/main" id="{68CA6626-5402-43FD-AE63-7F7ABB428844}"/>
                  </a:ext>
                </a:extLst>
              </p:cNvPr>
              <p:cNvGrpSpPr/>
              <p:nvPr/>
            </p:nvGrpSpPr>
            <p:grpSpPr>
              <a:xfrm>
                <a:off x="4150653" y="4566038"/>
                <a:ext cx="5957706" cy="792803"/>
                <a:chOff x="3967735" y="4568357"/>
                <a:chExt cx="5957706" cy="792803"/>
              </a:xfrm>
            </p:grpSpPr>
            <p:sp>
              <p:nvSpPr>
                <p:cNvPr id="45" name="Rectangle 44">
                  <a:extLst>
                    <a:ext uri="{FF2B5EF4-FFF2-40B4-BE49-F238E27FC236}">
                      <a16:creationId xmlns:a16="http://schemas.microsoft.com/office/drawing/2014/main" id="{9A694F93-7385-4A85-9FE1-0F415F7C4678}"/>
                    </a:ext>
                  </a:extLst>
                </p:cNvPr>
                <p:cNvSpPr/>
                <p:nvPr/>
              </p:nvSpPr>
              <p:spPr>
                <a:xfrm>
                  <a:off x="3967735" y="4568357"/>
                  <a:ext cx="5957706"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tx2"/>
                      </a:solidFill>
                      <a:latin typeface="Arial" panose="020B0604020202020204" pitchFamily="34" charset="0"/>
                    </a:rPr>
                    <a:t>Project Management Office (PMO Team)</a:t>
                  </a:r>
                </a:p>
              </p:txBody>
            </p:sp>
            <p:sp>
              <p:nvSpPr>
                <p:cNvPr id="46" name="Rectangle 45">
                  <a:extLst>
                    <a:ext uri="{FF2B5EF4-FFF2-40B4-BE49-F238E27FC236}">
                      <a16:creationId xmlns:a16="http://schemas.microsoft.com/office/drawing/2014/main" id="{FCB26351-9041-45D2-9CCA-B8FCD0DF173B}"/>
                    </a:ext>
                  </a:extLst>
                </p:cNvPr>
                <p:cNvSpPr/>
                <p:nvPr/>
              </p:nvSpPr>
              <p:spPr>
                <a:xfrm>
                  <a:off x="3967735" y="4995400"/>
                  <a:ext cx="5957706"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lgn="ctr"/>
                  <a:r>
                    <a:rPr lang="en-US" sz="1100" b="1">
                      <a:solidFill>
                        <a:schemeClr val="tx2"/>
                      </a:solidFill>
                      <a:latin typeface="Arial" panose="020B0604020202020204" pitchFamily="34" charset="0"/>
                    </a:rPr>
                    <a:t>Transformation Delivery</a:t>
                  </a:r>
                </a:p>
              </p:txBody>
            </p:sp>
          </p:grpSp>
          <p:pic>
            <p:nvPicPr>
              <p:cNvPr id="43" name="Picture 42">
                <a:extLst>
                  <a:ext uri="{FF2B5EF4-FFF2-40B4-BE49-F238E27FC236}">
                    <a16:creationId xmlns:a16="http://schemas.microsoft.com/office/drawing/2014/main" id="{CD7B9667-6104-46FE-A80A-AA70DDA1DD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2078" y="4625409"/>
                <a:ext cx="228599" cy="228600"/>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3">
                <a:extLst>
                  <a:ext uri="{FF2B5EF4-FFF2-40B4-BE49-F238E27FC236}">
                    <a16:creationId xmlns:a16="http://schemas.microsoft.com/office/drawing/2014/main" id="{20ACB9D5-96F1-4657-BCD4-B8A036AD41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4507" y="4625409"/>
                <a:ext cx="228599" cy="228600"/>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6" name="Rectangle 35">
              <a:extLst>
                <a:ext uri="{FF2B5EF4-FFF2-40B4-BE49-F238E27FC236}">
                  <a16:creationId xmlns:a16="http://schemas.microsoft.com/office/drawing/2014/main" id="{7D153C4B-9627-49FA-B532-911BF3EAC178}"/>
                </a:ext>
              </a:extLst>
            </p:cNvPr>
            <p:cNvSpPr/>
            <p:nvPr/>
          </p:nvSpPr>
          <p:spPr>
            <a:xfrm>
              <a:off x="5463511" y="3946392"/>
              <a:ext cx="5740585" cy="323756"/>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a:ln>
                    <a:noFill/>
                  </a:ln>
                  <a:solidFill>
                    <a:prstClr val="white"/>
                  </a:solidFill>
                  <a:effectLst/>
                  <a:uLnTx/>
                  <a:uFillTx/>
                  <a:latin typeface="Arial" panose="020B0604020202020204" pitchFamily="34" charset="0"/>
                </a:rPr>
                <a:t>Onshore, Nearshore, and Offshore Supporting Resources</a:t>
              </a:r>
            </a:p>
          </p:txBody>
        </p:sp>
      </p:grpSp>
      <p:sp>
        <p:nvSpPr>
          <p:cNvPr id="49" name="Rectangle 48">
            <a:extLst>
              <a:ext uri="{FF2B5EF4-FFF2-40B4-BE49-F238E27FC236}">
                <a16:creationId xmlns:a16="http://schemas.microsoft.com/office/drawing/2014/main" id="{2A5841FD-52A8-45E5-A9C6-7A2B2E215CC5}"/>
              </a:ext>
            </a:extLst>
          </p:cNvPr>
          <p:cNvSpPr/>
          <p:nvPr/>
        </p:nvSpPr>
        <p:spPr>
          <a:xfrm>
            <a:off x="7598984" y="2536848"/>
            <a:ext cx="1675640" cy="5539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200" b="1">
                <a:solidFill>
                  <a:schemeClr val="tx2"/>
                </a:solidFill>
                <a:latin typeface="Arial" panose="020B0604020202020204" pitchFamily="34" charset="0"/>
              </a:rPr>
              <a:t>Chetan Gavankar </a:t>
            </a:r>
          </a:p>
          <a:p>
            <a:pPr algn="l"/>
            <a:r>
              <a:rPr lang="en-US" sz="1200" i="1">
                <a:solidFill>
                  <a:schemeClr val="tx2"/>
                </a:solidFill>
                <a:latin typeface="Arial" panose="020B0604020202020204" pitchFamily="34" charset="0"/>
              </a:rPr>
              <a:t>Engagement Partner – </a:t>
            </a:r>
            <a:br>
              <a:rPr lang="en-US" sz="1200" i="1">
                <a:solidFill>
                  <a:schemeClr val="tx2"/>
                </a:solidFill>
                <a:latin typeface="Arial" panose="020B0604020202020204" pitchFamily="34" charset="0"/>
              </a:rPr>
            </a:br>
            <a:r>
              <a:rPr lang="en-US" sz="1200" i="1">
                <a:solidFill>
                  <a:schemeClr val="tx2"/>
                </a:solidFill>
                <a:latin typeface="Arial" panose="020B0604020202020204" pitchFamily="34" charset="0"/>
              </a:rPr>
              <a:t>Cyber Security Services</a:t>
            </a:r>
          </a:p>
        </p:txBody>
      </p:sp>
      <p:sp>
        <p:nvSpPr>
          <p:cNvPr id="52" name="Rectangle 51">
            <a:extLst>
              <a:ext uri="{FF2B5EF4-FFF2-40B4-BE49-F238E27FC236}">
                <a16:creationId xmlns:a16="http://schemas.microsoft.com/office/drawing/2014/main" id="{D8216FE2-06BF-44BA-90B2-A418EAA7A143}"/>
              </a:ext>
            </a:extLst>
          </p:cNvPr>
          <p:cNvSpPr/>
          <p:nvPr/>
        </p:nvSpPr>
        <p:spPr>
          <a:xfrm>
            <a:off x="7598983" y="3449317"/>
            <a:ext cx="1708823" cy="5539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200" b="1">
                <a:solidFill>
                  <a:schemeClr val="tx2"/>
                </a:solidFill>
                <a:latin typeface="Arial" panose="020B0604020202020204" pitchFamily="34" charset="0"/>
              </a:rPr>
              <a:t>Ope Odebiyi</a:t>
            </a:r>
          </a:p>
          <a:p>
            <a:pPr algn="l"/>
            <a:r>
              <a:rPr lang="en-US" sz="1200" i="1">
                <a:solidFill>
                  <a:schemeClr val="tx2"/>
                </a:solidFill>
                <a:latin typeface="Arial" panose="020B0604020202020204" pitchFamily="34" charset="0"/>
              </a:rPr>
              <a:t>Engagement Director – </a:t>
            </a:r>
            <a:br>
              <a:rPr lang="en-US" sz="1200" i="1">
                <a:solidFill>
                  <a:schemeClr val="tx2"/>
                </a:solidFill>
                <a:latin typeface="Arial" panose="020B0604020202020204" pitchFamily="34" charset="0"/>
              </a:rPr>
            </a:br>
            <a:r>
              <a:rPr lang="en-US" sz="1200" i="1">
                <a:solidFill>
                  <a:schemeClr val="tx2"/>
                </a:solidFill>
                <a:latin typeface="Arial" panose="020B0604020202020204" pitchFamily="34" charset="0"/>
              </a:rPr>
              <a:t>Cyber Security Services</a:t>
            </a:r>
          </a:p>
        </p:txBody>
      </p:sp>
      <p:pic>
        <p:nvPicPr>
          <p:cNvPr id="58" name="Picture Placeholder 3">
            <a:extLst>
              <a:ext uri="{FF2B5EF4-FFF2-40B4-BE49-F238E27FC236}">
                <a16:creationId xmlns:a16="http://schemas.microsoft.com/office/drawing/2014/main" id="{464C37AA-F71B-4C5B-B402-A7E26E93D51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752420" y="3252908"/>
            <a:ext cx="722654" cy="799459"/>
          </a:xfrm>
          <a:prstGeom prst="rect">
            <a:avLst/>
          </a:prstGeom>
          <a:ln w="9525" cap="flat" cmpd="sng" algn="ctr">
            <a:noFill/>
            <a:prstDash val="solid"/>
            <a:round/>
            <a:headEnd type="none" w="med" len="med"/>
            <a:tailEnd type="none" w="med" len="med"/>
          </a:ln>
        </p:spPr>
      </p:pic>
      <p:sp>
        <p:nvSpPr>
          <p:cNvPr id="48" name="Rectangle 47">
            <a:extLst>
              <a:ext uri="{FF2B5EF4-FFF2-40B4-BE49-F238E27FC236}">
                <a16:creationId xmlns:a16="http://schemas.microsoft.com/office/drawing/2014/main" id="{6623B492-FBD5-4BCE-B5CC-1A210EBCCCAE}"/>
              </a:ext>
            </a:extLst>
          </p:cNvPr>
          <p:cNvSpPr/>
          <p:nvPr/>
        </p:nvSpPr>
        <p:spPr>
          <a:xfrm>
            <a:off x="10202704" y="2547647"/>
            <a:ext cx="1908005"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200" b="1">
                <a:solidFill>
                  <a:schemeClr val="tx2"/>
                </a:solidFill>
                <a:latin typeface="Arial" panose="020B0604020202020204" pitchFamily="34" charset="0"/>
              </a:rPr>
              <a:t>Daniel Guistolise</a:t>
            </a:r>
          </a:p>
          <a:p>
            <a:pPr algn="l"/>
            <a:r>
              <a:rPr lang="en-US" sz="1200" i="1">
                <a:solidFill>
                  <a:schemeClr val="tx2"/>
                </a:solidFill>
                <a:latin typeface="Arial" panose="020B0604020202020204" pitchFamily="34" charset="0"/>
              </a:rPr>
              <a:t>Engagement Managing Director – Transformation Delivery</a:t>
            </a:r>
          </a:p>
        </p:txBody>
      </p:sp>
      <p:sp>
        <p:nvSpPr>
          <p:cNvPr id="50" name="Rectangle 49">
            <a:extLst>
              <a:ext uri="{FF2B5EF4-FFF2-40B4-BE49-F238E27FC236}">
                <a16:creationId xmlns:a16="http://schemas.microsoft.com/office/drawing/2014/main" id="{28E03C85-5DB8-4124-B626-1F6109510EED}"/>
              </a:ext>
            </a:extLst>
          </p:cNvPr>
          <p:cNvSpPr/>
          <p:nvPr/>
        </p:nvSpPr>
        <p:spPr>
          <a:xfrm>
            <a:off x="10222144" y="3426254"/>
            <a:ext cx="1702802" cy="5539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200" b="1">
                <a:solidFill>
                  <a:schemeClr val="tx2"/>
                </a:solidFill>
                <a:latin typeface="Arial" panose="020B0604020202020204" pitchFamily="34" charset="0"/>
              </a:rPr>
              <a:t>Gregory Pendleton</a:t>
            </a:r>
          </a:p>
          <a:p>
            <a:pPr algn="l"/>
            <a:r>
              <a:rPr lang="en-US" sz="1200" i="1">
                <a:solidFill>
                  <a:schemeClr val="tx2"/>
                </a:solidFill>
                <a:latin typeface="Arial" panose="020B0604020202020204" pitchFamily="34" charset="0"/>
              </a:rPr>
              <a:t>Engagement Director –</a:t>
            </a:r>
          </a:p>
          <a:p>
            <a:pPr algn="l"/>
            <a:r>
              <a:rPr lang="en-US" sz="1200" i="1">
                <a:solidFill>
                  <a:schemeClr val="tx2"/>
                </a:solidFill>
                <a:latin typeface="Arial" panose="020B0604020202020204" pitchFamily="34" charset="0"/>
              </a:rPr>
              <a:t>Transformation Delivery</a:t>
            </a:r>
          </a:p>
        </p:txBody>
      </p:sp>
      <p:pic>
        <p:nvPicPr>
          <p:cNvPr id="51" name="Picture 50">
            <a:extLst>
              <a:ext uri="{FF2B5EF4-FFF2-40B4-BE49-F238E27FC236}">
                <a16:creationId xmlns:a16="http://schemas.microsoft.com/office/drawing/2014/main" id="{D06A7708-1689-4743-82C2-AF9881FBAF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1875" y="5677092"/>
            <a:ext cx="165050" cy="183006"/>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3" name="Picture 52">
            <a:extLst>
              <a:ext uri="{FF2B5EF4-FFF2-40B4-BE49-F238E27FC236}">
                <a16:creationId xmlns:a16="http://schemas.microsoft.com/office/drawing/2014/main" id="{90FA46EA-5FD5-4FD5-B1CA-04702862F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2431" y="5677092"/>
            <a:ext cx="165050" cy="183006"/>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Rectangle 53">
            <a:extLst>
              <a:ext uri="{FF2B5EF4-FFF2-40B4-BE49-F238E27FC236}">
                <a16:creationId xmlns:a16="http://schemas.microsoft.com/office/drawing/2014/main" id="{ABEEBA53-FB25-47DD-B97B-22049AF10DCF}"/>
              </a:ext>
            </a:extLst>
          </p:cNvPr>
          <p:cNvSpPr/>
          <p:nvPr/>
        </p:nvSpPr>
        <p:spPr>
          <a:xfrm>
            <a:off x="10348312" y="4733014"/>
            <a:ext cx="1455894" cy="5539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200" b="1">
                <a:solidFill>
                  <a:schemeClr val="tx2"/>
                </a:solidFill>
                <a:latin typeface="Arial" panose="020B0604020202020204" pitchFamily="34" charset="0"/>
              </a:rPr>
              <a:t>Anurag Rai</a:t>
            </a:r>
          </a:p>
          <a:p>
            <a:pPr algn="l"/>
            <a:r>
              <a:rPr lang="en-US" sz="1200" i="1">
                <a:solidFill>
                  <a:schemeClr val="tx2"/>
                </a:solidFill>
                <a:latin typeface="Arial" panose="020B0604020202020204" pitchFamily="34" charset="0"/>
              </a:rPr>
              <a:t>Cyber Account Partner</a:t>
            </a:r>
          </a:p>
        </p:txBody>
      </p:sp>
      <p:pic>
        <p:nvPicPr>
          <p:cNvPr id="3074" name="Picture 2" descr="Cigna logo and symbol, meaning, history, PNG">
            <a:extLst>
              <a:ext uri="{FF2B5EF4-FFF2-40B4-BE49-F238E27FC236}">
                <a16:creationId xmlns:a16="http://schemas.microsoft.com/office/drawing/2014/main" id="{97E595F0-3093-4979-B868-8880F65FC4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2059" y="1888090"/>
            <a:ext cx="1199576" cy="67176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7">
            <a:extLst>
              <a:ext uri="{FF2B5EF4-FFF2-40B4-BE49-F238E27FC236}">
                <a16:creationId xmlns:a16="http://schemas.microsoft.com/office/drawing/2014/main" id="{C0CFC837-A972-4764-96FF-E19B2730AB8D}"/>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9460668" y="4769741"/>
            <a:ext cx="722671" cy="753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60375D-3A6A-4685-A39A-B82D47B54DC5}"/>
              </a:ext>
            </a:extLst>
          </p:cNvPr>
          <p:cNvPicPr>
            <a:picLocks noChangeAspect="1"/>
          </p:cNvPicPr>
          <p:nvPr/>
        </p:nvPicPr>
        <p:blipFill>
          <a:blip r:embed="rId10"/>
          <a:stretch>
            <a:fillRect/>
          </a:stretch>
        </p:blipFill>
        <p:spPr>
          <a:xfrm>
            <a:off x="9361951" y="3261358"/>
            <a:ext cx="793495" cy="803700"/>
          </a:xfrm>
          <a:prstGeom prst="rect">
            <a:avLst/>
          </a:prstGeom>
        </p:spPr>
      </p:pic>
      <p:pic>
        <p:nvPicPr>
          <p:cNvPr id="1026" name="Picture 2">
            <a:extLst>
              <a:ext uri="{FF2B5EF4-FFF2-40B4-BE49-F238E27FC236}">
                <a16:creationId xmlns:a16="http://schemas.microsoft.com/office/drawing/2014/main" id="{5BDC41B4-CB4C-4A49-AA21-BBFFBFD1C36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41916" y="2422738"/>
            <a:ext cx="793495" cy="7934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F52767B-FFC4-4D3D-9C27-18EBB885264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 r="4134"/>
          <a:stretch/>
        </p:blipFill>
        <p:spPr>
          <a:xfrm>
            <a:off x="6752253" y="2408947"/>
            <a:ext cx="722654" cy="802358"/>
          </a:xfrm>
          <a:prstGeom prst="rect">
            <a:avLst/>
          </a:prstGeom>
        </p:spPr>
      </p:pic>
    </p:spTree>
    <p:custDataLst>
      <p:tags r:id="rId1"/>
    </p:custDataLst>
    <p:extLst>
      <p:ext uri="{BB962C8B-B14F-4D97-AF65-F5344CB8AC3E}">
        <p14:creationId xmlns:p14="http://schemas.microsoft.com/office/powerpoint/2010/main" val="2680851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52E8-5F8F-468E-85AD-A61AF8F20697}"/>
              </a:ext>
            </a:extLst>
          </p:cNvPr>
          <p:cNvSpPr>
            <a:spLocks noGrp="1"/>
          </p:cNvSpPr>
          <p:nvPr>
            <p:ph type="title"/>
          </p:nvPr>
        </p:nvSpPr>
        <p:spPr/>
        <p:txBody>
          <a:bodyPr/>
          <a:lstStyle/>
          <a:p>
            <a:r>
              <a:rPr lang="en-US"/>
              <a:t>Detailed pricing</a:t>
            </a:r>
          </a:p>
        </p:txBody>
      </p:sp>
      <p:sp>
        <p:nvSpPr>
          <p:cNvPr id="3" name="Rectangle 2">
            <a:extLst>
              <a:ext uri="{FF2B5EF4-FFF2-40B4-BE49-F238E27FC236}">
                <a16:creationId xmlns:a16="http://schemas.microsoft.com/office/drawing/2014/main" id="{C6A28E6D-FBAF-4BED-B6BE-4C4CFDB3CBB9}"/>
              </a:ext>
            </a:extLst>
          </p:cNvPr>
          <p:cNvSpPr/>
          <p:nvPr/>
        </p:nvSpPr>
        <p:spPr>
          <a:xfrm>
            <a:off x="1003201" y="1423985"/>
            <a:ext cx="10204450" cy="384721"/>
          </a:xfrm>
          <a:prstGeom prst="rect">
            <a:avLst/>
          </a:prstGeom>
        </p:spPr>
        <p:txBody>
          <a:bodyPr wrap="square" lIns="0" tIns="0" rIns="0">
            <a:spAutoFit/>
          </a:bodyPr>
          <a:lstStyle/>
          <a:p>
            <a:pPr marR="0" indent="0" fontAlgn="auto">
              <a:lnSpc>
                <a:spcPct val="100000"/>
              </a:lnSpc>
              <a:spcBef>
                <a:spcPts val="0"/>
              </a:spcBef>
              <a:spcAft>
                <a:spcPts val="600"/>
              </a:spcAft>
              <a:buClrTx/>
              <a:buSzTx/>
              <a:buFontTx/>
              <a:buNone/>
              <a:tabLst/>
              <a:defRPr/>
            </a:pPr>
            <a:r>
              <a:rPr lang="en-US" sz="1100">
                <a:solidFill>
                  <a:srgbClr val="00338D"/>
                </a:solidFill>
              </a:rPr>
              <a:t>KPMG is looking forward to working with you on this project. Our fees estimate below are provide on a fixed fee basis. We do not anticipate incurring expenses during the delivery of this engagement as all work will be done remotely. If travel is required, we do not anticipate expenses to exceed 15% of the engagement fee.</a:t>
            </a:r>
          </a:p>
        </p:txBody>
      </p:sp>
      <p:graphicFrame>
        <p:nvGraphicFramePr>
          <p:cNvPr id="4" name="Table 3">
            <a:extLst>
              <a:ext uri="{FF2B5EF4-FFF2-40B4-BE49-F238E27FC236}">
                <a16:creationId xmlns:a16="http://schemas.microsoft.com/office/drawing/2014/main" id="{41E258F9-C30D-4A6E-BDFB-DD056C45FD8F}"/>
              </a:ext>
            </a:extLst>
          </p:cNvPr>
          <p:cNvGraphicFramePr>
            <a:graphicFrameLocks noGrp="1"/>
          </p:cNvGraphicFramePr>
          <p:nvPr>
            <p:extLst>
              <p:ext uri="{D42A27DB-BD31-4B8C-83A1-F6EECF244321}">
                <p14:modId xmlns:p14="http://schemas.microsoft.com/office/powerpoint/2010/main" val="311764002"/>
              </p:ext>
            </p:extLst>
          </p:nvPr>
        </p:nvGraphicFramePr>
        <p:xfrm>
          <a:off x="992187" y="1917437"/>
          <a:ext cx="10215464" cy="3352305"/>
        </p:xfrm>
        <a:graphic>
          <a:graphicData uri="http://schemas.openxmlformats.org/drawingml/2006/table">
            <a:tbl>
              <a:tblPr firstRow="1" bandRow="1">
                <a:tableStyleId>{2D5ABB26-0587-4C30-8999-92F81FD0307C}</a:tableStyleId>
              </a:tblPr>
              <a:tblGrid>
                <a:gridCol w="488781">
                  <a:extLst>
                    <a:ext uri="{9D8B030D-6E8A-4147-A177-3AD203B41FA5}">
                      <a16:colId xmlns:a16="http://schemas.microsoft.com/office/drawing/2014/main" val="1838844234"/>
                    </a:ext>
                  </a:extLst>
                </a:gridCol>
                <a:gridCol w="8403146">
                  <a:extLst>
                    <a:ext uri="{9D8B030D-6E8A-4147-A177-3AD203B41FA5}">
                      <a16:colId xmlns:a16="http://schemas.microsoft.com/office/drawing/2014/main" val="20000"/>
                    </a:ext>
                  </a:extLst>
                </a:gridCol>
                <a:gridCol w="1323537">
                  <a:extLst>
                    <a:ext uri="{9D8B030D-6E8A-4147-A177-3AD203B41FA5}">
                      <a16:colId xmlns:a16="http://schemas.microsoft.com/office/drawing/2014/main" val="550378110"/>
                    </a:ext>
                  </a:extLst>
                </a:gridCol>
              </a:tblGrid>
              <a:tr h="349509">
                <a:tc>
                  <a:txBody>
                    <a:bodyPr/>
                    <a:lstStyle/>
                    <a:p>
                      <a:pPr algn="ctr"/>
                      <a:r>
                        <a:rPr lang="en-US" sz="1800" b="1">
                          <a:solidFill>
                            <a:schemeClr val="bg1"/>
                          </a:solidFill>
                          <a:latin typeface="+mj-lt"/>
                        </a:rPr>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800" b="1">
                          <a:solidFill>
                            <a:schemeClr val="bg1"/>
                          </a:solidFill>
                          <a:latin typeface="+mj-lt"/>
                        </a:rPr>
                        <a:t>Workstream </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800" b="1">
                          <a:solidFill>
                            <a:schemeClr val="bg1"/>
                          </a:solidFill>
                          <a:latin typeface="+mj-lt"/>
                        </a:rPr>
                        <a:t>Fee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18840">
                <a:tc>
                  <a:txBody>
                    <a:bodyPr/>
                    <a:lstStyle/>
                    <a:p>
                      <a:pPr algn="ctr"/>
                      <a:r>
                        <a:rPr lang="en-US" sz="1100" b="1" kern="1200">
                          <a:solidFill>
                            <a:schemeClr val="tx2"/>
                          </a:solidFill>
                          <a:latin typeface="+mn-lt"/>
                          <a:ea typeface="+mn-ea"/>
                          <a:cs typeface="+mn-cs"/>
                        </a:rPr>
                        <a:t>1</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100" b="1" kern="1200">
                          <a:solidFill>
                            <a:schemeClr val="tx2"/>
                          </a:solidFill>
                          <a:latin typeface="+mn-lt"/>
                          <a:ea typeface="+mn-ea"/>
                          <a:cs typeface="+mn-cs"/>
                        </a:rPr>
                        <a:t>Security services catalog development and capability governance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$165,000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327259">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2</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Develop Organizational Governance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$150,000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378635">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3</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Enhance and support the Portfolio Management Office (PMO) – 6 month support not included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$235,000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551291108"/>
                  </a:ext>
                </a:extLst>
              </a:tr>
              <a:tr h="323220">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4</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Agile Acceleration and Transition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$82,900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714753156"/>
                  </a:ext>
                </a:extLst>
              </a:tr>
              <a:tr h="402906">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5</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Enhance CIP's BISO Program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$175,000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71551795"/>
                  </a:ext>
                </a:extLst>
              </a:tr>
              <a:tr h="377529">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Establish a modernized organizational structure and role profiles for CIP</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$155,000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726282625"/>
                  </a:ext>
                </a:extLst>
              </a:tr>
              <a:tr h="434936">
                <a:tc>
                  <a:txBody>
                    <a:bodyPr/>
                    <a:lstStyle/>
                    <a:p>
                      <a:pPr marL="0" indent="0" algn="ctr">
                        <a:buFont typeface="Arial" panose="020B0604020202020204" pitchFamily="34" charset="0"/>
                        <a:buNone/>
                      </a:pPr>
                      <a:r>
                        <a:rPr lang="en-US" sz="1100" b="1" kern="1200">
                          <a:solidFill>
                            <a:schemeClr val="tx2"/>
                          </a:solidFill>
                          <a:latin typeface="+mn-lt"/>
                          <a:ea typeface="+mn-ea"/>
                          <a:cs typeface="+mn-cs"/>
                        </a:rPr>
                        <a:t>7</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buFont typeface="Arial" panose="020B0604020202020204" pitchFamily="34" charset="0"/>
                        <a:buNone/>
                      </a:pPr>
                      <a:r>
                        <a:rPr lang="en-US" sz="1100" b="1" kern="1200">
                          <a:solidFill>
                            <a:schemeClr val="tx2"/>
                          </a:solidFill>
                          <a:latin typeface="+mn-lt"/>
                          <a:ea typeface="+mn-ea"/>
                          <a:cs typeface="+mn-cs"/>
                        </a:rPr>
                        <a:t>Change management for execution activities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300"/>
                        </a:spcAft>
                        <a:buClr>
                          <a:srgbClr val="00338D"/>
                        </a:buClr>
                        <a:buSzTx/>
                        <a:buFont typeface="+mj-lt"/>
                        <a:buNone/>
                        <a:tabLst/>
                        <a:defRPr/>
                      </a:pPr>
                      <a:r>
                        <a:rPr kumimoji="0" lang="en-US" sz="1100" b="1" i="0" u="none" strike="noStrike" kern="1200" cap="none" spc="0" normalizeH="0" baseline="0" noProof="0">
                          <a:ln>
                            <a:noFill/>
                          </a:ln>
                          <a:solidFill>
                            <a:srgbClr val="000000"/>
                          </a:solidFill>
                          <a:effectLst/>
                          <a:uLnTx/>
                          <a:uFillTx/>
                          <a:latin typeface="+mn-lt"/>
                          <a:ea typeface="+mn-ea"/>
                          <a:cs typeface="+mn-cs"/>
                        </a:rPr>
                        <a:t>$165,800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785690954"/>
                  </a:ext>
                </a:extLst>
              </a:tr>
              <a:tr h="323220">
                <a:tc grid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kern="1200">
                          <a:solidFill>
                            <a:schemeClr val="bg1"/>
                          </a:solidFill>
                          <a:latin typeface="+mn-lt"/>
                          <a:ea typeface="+mn-ea"/>
                          <a:cs typeface="+mn-cs"/>
                        </a:rPr>
                        <a:t>Total</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bg1"/>
                          </a:solidFill>
                          <a:latin typeface="+mn-lt"/>
                          <a:ea typeface="+mn-ea"/>
                          <a:cs typeface="+mn-cs"/>
                        </a:rPr>
                        <a:t>Total</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mn-lt"/>
                          <a:ea typeface="+mn-ea"/>
                          <a:cs typeface="+mn-cs"/>
                        </a:rPr>
                        <a:t>$1,128,700.00 </a:t>
                      </a:r>
                    </a:p>
                  </a:txBody>
                  <a:tcPr marL="9525" marR="9525" marT="9525"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extLst>
                  <a:ext uri="{0D108BD9-81ED-4DB2-BD59-A6C34878D82A}">
                    <a16:rowId xmlns:a16="http://schemas.microsoft.com/office/drawing/2014/main" val="2017459611"/>
                  </a:ext>
                </a:extLst>
              </a:tr>
            </a:tbl>
          </a:graphicData>
        </a:graphic>
      </p:graphicFrame>
      <p:sp>
        <p:nvSpPr>
          <p:cNvPr id="5" name="Rectangle 4">
            <a:extLst>
              <a:ext uri="{FF2B5EF4-FFF2-40B4-BE49-F238E27FC236}">
                <a16:creationId xmlns:a16="http://schemas.microsoft.com/office/drawing/2014/main" id="{3682DD4D-89B7-4D61-9417-FD734A013830}"/>
              </a:ext>
            </a:extLst>
          </p:cNvPr>
          <p:cNvSpPr/>
          <p:nvPr/>
        </p:nvSpPr>
        <p:spPr>
          <a:xfrm>
            <a:off x="1003201" y="5472093"/>
            <a:ext cx="10215464" cy="792525"/>
          </a:xfrm>
          <a:prstGeom prst="rect">
            <a:avLst/>
          </a:prstGeom>
        </p:spPr>
        <p:txBody>
          <a:bodyPr wrap="square" lIns="0" t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i="1">
                <a:solidFill>
                  <a:schemeClr val="tx2"/>
                </a:solidFill>
              </a:rPr>
              <a:t>Timeline</a:t>
            </a:r>
          </a:p>
          <a:p>
            <a:pPr lvl="0">
              <a:spcAft>
                <a:spcPts val="600"/>
              </a:spcAft>
              <a:defRPr/>
            </a:pPr>
            <a:r>
              <a:rPr kumimoji="0" lang="en-US" sz="1050" b="0" i="0" u="none" strike="noStrike" kern="1200" cap="none" spc="0" normalizeH="0" baseline="0" noProof="0">
                <a:ln>
                  <a:noFill/>
                </a:ln>
                <a:solidFill>
                  <a:schemeClr val="tx2"/>
                </a:solidFill>
                <a:effectLst/>
                <a:uLnTx/>
                <a:uFillTx/>
                <a:ea typeface="+mn-ea"/>
                <a:cs typeface="+mn-cs"/>
              </a:rPr>
              <a:t>We anticipate this work </a:t>
            </a:r>
            <a:r>
              <a:rPr lang="en-US" sz="1050">
                <a:solidFill>
                  <a:schemeClr val="tx2"/>
                </a:solidFill>
              </a:rPr>
              <a:t>effort to span 15 weeks. We will run workstreams in parallel, with the project management construct being established in such a way to manage interdependencies across the workstreams. Given the compressed timeframe of this engagement, we anticipate providing draft deliverables around the 10 week mark, to allow for review and feedback by Cigna. We will host weekly touchpoints with Cigna to provide continuous and transparent visibility into our engagement status.</a:t>
            </a:r>
          </a:p>
        </p:txBody>
      </p:sp>
    </p:spTree>
    <p:custDataLst>
      <p:tags r:id="rId1"/>
    </p:custDataLst>
    <p:extLst>
      <p:ext uri="{BB962C8B-B14F-4D97-AF65-F5344CB8AC3E}">
        <p14:creationId xmlns:p14="http://schemas.microsoft.com/office/powerpoint/2010/main" val="381460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8E264-C3B0-43CA-B550-15F80A72CA0C}"/>
              </a:ext>
            </a:extLst>
          </p:cNvPr>
          <p:cNvSpPr>
            <a:spLocks noGrp="1"/>
          </p:cNvSpPr>
          <p:nvPr>
            <p:ph type="body" sz="quarter" idx="10"/>
          </p:nvPr>
        </p:nvSpPr>
        <p:spPr>
          <a:xfrm>
            <a:off x="734517" y="1448559"/>
            <a:ext cx="8971670" cy="3787584"/>
          </a:xfrm>
        </p:spPr>
        <p:txBody>
          <a:bodyPr/>
          <a:lstStyle/>
          <a:p>
            <a:pPr>
              <a:spcAft>
                <a:spcPts val="600"/>
              </a:spcAft>
            </a:pPr>
            <a:r>
              <a:rPr lang="en-US" sz="900" b="0">
                <a:latin typeface="+mn-lt"/>
              </a:rPr>
              <a:t>Dear Kellie,</a:t>
            </a:r>
            <a:r>
              <a:rPr lang="en-US" b="0"/>
              <a:t> </a:t>
            </a:r>
            <a:endParaRPr lang="en-US" sz="900" b="0">
              <a:solidFill>
                <a:schemeClr val="tx1"/>
              </a:solidFill>
              <a:latin typeface="+mn-lt"/>
            </a:endParaRPr>
          </a:p>
          <a:p>
            <a:pPr>
              <a:spcAft>
                <a:spcPts val="600"/>
              </a:spcAft>
            </a:pPr>
            <a:r>
              <a:rPr lang="en-US" sz="900" b="0">
                <a:latin typeface="+mn-lt"/>
              </a:rPr>
              <a:t>Cigna has completed its security strategy refresh and is seeking a technical partner to execute its CIP strategy. KPMG LLP (KPMG) is </a:t>
            </a:r>
            <a:r>
              <a:rPr lang="en-US" b="0"/>
              <a:t>uniquely positioned to improve upon the robust organizational foundation that Cigna has built and deliver a strategy transformation uniquely tailored to Cigna’s needs. KPMG has </a:t>
            </a:r>
            <a:r>
              <a:rPr lang="en-US" sz="900" b="0">
                <a:latin typeface="+mn-lt"/>
              </a:rPr>
              <a:t>the experience, technical know-how, and industry leading qualifications to deliver this security transformation program. By working with KPMG, Cigna will benefit from the following:</a:t>
            </a:r>
            <a:endParaRPr lang="en-US" sz="900" b="0">
              <a:latin typeface="+mn-lt"/>
              <a:cs typeface="Arial"/>
            </a:endParaRPr>
          </a:p>
          <a:p>
            <a:pPr marL="228600" indent="-228600">
              <a:spcAft>
                <a:spcPts val="600"/>
              </a:spcAft>
              <a:buFont typeface="Arial" panose="020B0604020202020204" pitchFamily="34" charset="0"/>
              <a:buChar char="•"/>
            </a:pPr>
            <a:r>
              <a:rPr lang="en-US" sz="900">
                <a:solidFill>
                  <a:schemeClr val="tx2"/>
                </a:solidFill>
                <a:latin typeface="+mn-lt"/>
              </a:rPr>
              <a:t>Cigna and KPMG share a long-standing, valued relationship. </a:t>
            </a:r>
            <a:r>
              <a:rPr lang="en-US" sz="900" b="0">
                <a:latin typeface="+mn-lt"/>
              </a:rPr>
              <a:t>KPMG has consistently over-delivered value to Cigna on some of the organization’s most important and strategic initiatives, including Project Dawn Transformation, Finance and Accounting Services, Finance Cloud Enablement, and Client Service Transformation among various others</a:t>
            </a:r>
            <a:r>
              <a:rPr lang="en-US" b="0"/>
              <a:t>.</a:t>
            </a:r>
          </a:p>
          <a:p>
            <a:pPr marL="228600" lvl="1" indent="-228600" fontAlgn="base">
              <a:spcAft>
                <a:spcPts val="600"/>
              </a:spcAft>
              <a:buClr>
                <a:srgbClr val="00338D"/>
              </a:buClr>
              <a:buSzPct val="100000"/>
              <a:buFont typeface="Arial" panose="020B0604020202020204" pitchFamily="34" charset="0"/>
              <a:buChar char="•"/>
              <a:defRPr/>
            </a:pPr>
            <a:r>
              <a:rPr lang="en-US" b="1">
                <a:solidFill>
                  <a:schemeClr val="tx2"/>
                </a:solidFill>
              </a:rPr>
              <a:t>KPMG is experienced in delivering Security Transformation Projects. </a:t>
            </a:r>
            <a:r>
              <a:rPr lang="en-US"/>
              <a:t>KPMG has developed a Target Operating Model framework that considers business strategy, technology strategy, and security capabilities for similar projects. We have delivered similar work at leading financial services, professional services, healthcare, and technology companies. In this proposal we have presented insights based on our experience delivering similar projects. An effective execution of target operating model means bringing capabilities together under a managed program with an agile delivery approach to solve for talent, process, and technology.</a:t>
            </a:r>
          </a:p>
          <a:p>
            <a:pPr marL="228600" indent="-228600">
              <a:spcAft>
                <a:spcPts val="600"/>
              </a:spcAft>
              <a:buFont typeface="Arial" panose="020B0604020202020204" pitchFamily="34" charset="0"/>
              <a:buChar char="•"/>
            </a:pPr>
            <a:r>
              <a:rPr lang="en-US" sz="900">
                <a:solidFill>
                  <a:srgbClr val="00338D"/>
                </a:solidFill>
                <a:latin typeface="+mn-lt"/>
              </a:rPr>
              <a:t>KPMG is the leader in integrated Cyber Security and Transformation Delivery Services. </a:t>
            </a:r>
            <a:r>
              <a:rPr lang="en-US" sz="900" b="0">
                <a:latin typeface="+mn-lt"/>
              </a:rPr>
              <a:t>KPMG was named by Forrester Research as a leader in their most recent Forrester Wave™: Global Cyber Security Consulting Providers report. KPMG received the highest possible scores </a:t>
            </a:r>
            <a:r>
              <a:rPr lang="en-US" b="0"/>
              <a:t>in business</a:t>
            </a:r>
            <a:r>
              <a:rPr lang="en-US" sz="900" b="0">
                <a:latin typeface="+mn-lt"/>
              </a:rPr>
              <a:t> acumen; security strategy consulting capabilities; and governance, risk and compliance </a:t>
            </a:r>
            <a:r>
              <a:rPr lang="en-US" b="0"/>
              <a:t>capabilities. KPMG was praised for “…helping security leaders understand the next crisis, not just the current one”. Furthermore, KPMG has a dedicated transformation delivery practice with a focus on portfolio management, change management, and agile transformation. We help our clients prioritize and govern their transformation portfolios more effectively, including the introduction of new ways of work like Agile to drive business outcomes more efficiently. Effectively our cyber and transformation team will deliver an integrated solution to you. We will bring a combined team of cyber transformation professionals, program management professionals, current KPMG professionals supporting Cigna to deliver an integrated solution</a:t>
            </a:r>
          </a:p>
          <a:p>
            <a:pPr>
              <a:spcAft>
                <a:spcPts val="600"/>
              </a:spcAft>
            </a:pPr>
            <a:r>
              <a:rPr lang="en-US" sz="900" b="0">
                <a:latin typeface="+mn-lt"/>
              </a:rPr>
              <a:t>We are confident that this proposal emphasizes how important your business is to our engagement team and our firm, and how eager we are to build a long-standing professional relationship with Cigna. Please do not hesitate to call us with any questions.</a:t>
            </a:r>
            <a:r>
              <a:rPr lang="en-US" b="0"/>
              <a:t> </a:t>
            </a:r>
            <a:endParaRPr lang="en-US" sz="900" b="0">
              <a:latin typeface="+mn-lt"/>
              <a:cs typeface="Arial"/>
            </a:endParaRPr>
          </a:p>
          <a:p>
            <a:pPr>
              <a:spcAft>
                <a:spcPts val="600"/>
              </a:spcAft>
            </a:pPr>
            <a:r>
              <a:rPr lang="en-US" sz="900" b="0">
                <a:latin typeface="+mn-lt"/>
              </a:rPr>
              <a:t>Very truly yours,</a:t>
            </a:r>
            <a:endParaRPr lang="en-US" sz="900" b="0">
              <a:latin typeface="+mn-lt"/>
              <a:cs typeface="Arial"/>
            </a:endParaRPr>
          </a:p>
          <a:p>
            <a:pPr>
              <a:spcAft>
                <a:spcPts val="600"/>
              </a:spcAft>
            </a:pPr>
            <a:r>
              <a:rPr lang="en-US" sz="900" b="0">
                <a:latin typeface="+mn-lt"/>
              </a:rPr>
              <a:t>KPMG LLP</a:t>
            </a:r>
            <a:r>
              <a:rPr lang="en-US" b="0"/>
              <a:t> </a:t>
            </a:r>
            <a:endParaRPr lang="en-US" sz="900" b="0">
              <a:latin typeface="+mn-lt"/>
              <a:cs typeface="Arial"/>
            </a:endParaRPr>
          </a:p>
          <a:p>
            <a:pPr>
              <a:spcAft>
                <a:spcPts val="600"/>
              </a:spcAft>
            </a:pPr>
            <a:endParaRPr lang="en-US" sz="900" b="0">
              <a:solidFill>
                <a:schemeClr val="tx1"/>
              </a:solidFill>
              <a:latin typeface="+mn-lt"/>
            </a:endParaRPr>
          </a:p>
          <a:p>
            <a:pPr>
              <a:spcAft>
                <a:spcPts val="600"/>
              </a:spcAft>
            </a:pPr>
            <a:endParaRPr lang="en-US" sz="900" b="0">
              <a:solidFill>
                <a:schemeClr val="tx1"/>
              </a:solidFill>
              <a:latin typeface="+mn-lt"/>
            </a:endParaRPr>
          </a:p>
        </p:txBody>
      </p:sp>
      <p:sp>
        <p:nvSpPr>
          <p:cNvPr id="5" name="Text Placeholder 4">
            <a:extLst>
              <a:ext uri="{FF2B5EF4-FFF2-40B4-BE49-F238E27FC236}">
                <a16:creationId xmlns:a16="http://schemas.microsoft.com/office/drawing/2014/main" id="{90C0C979-687C-4BA5-8645-02F532D9AB36}"/>
              </a:ext>
            </a:extLst>
          </p:cNvPr>
          <p:cNvSpPr>
            <a:spLocks noGrp="1"/>
          </p:cNvSpPr>
          <p:nvPr>
            <p:ph type="body" sz="quarter" idx="13"/>
          </p:nvPr>
        </p:nvSpPr>
        <p:spPr>
          <a:xfrm>
            <a:off x="734518" y="761308"/>
            <a:ext cx="4249606" cy="745291"/>
          </a:xfrm>
        </p:spPr>
        <p:txBody>
          <a:bodyPr/>
          <a:lstStyle/>
          <a:p>
            <a:pPr>
              <a:spcAft>
                <a:spcPts val="600"/>
              </a:spcAft>
            </a:pPr>
            <a:r>
              <a:rPr lang="en-US" b="0"/>
              <a:t>March 16, 2023</a:t>
            </a:r>
          </a:p>
          <a:p>
            <a:pPr>
              <a:spcAft>
                <a:spcPts val="0"/>
              </a:spcAft>
            </a:pPr>
            <a:r>
              <a:rPr lang="en-US" sz="900" b="0">
                <a:solidFill>
                  <a:schemeClr val="tx1"/>
                </a:solidFill>
                <a:latin typeface="+mn-lt"/>
              </a:rPr>
              <a:t>Kellie Hays</a:t>
            </a:r>
          </a:p>
          <a:p>
            <a:pPr>
              <a:spcAft>
                <a:spcPts val="0"/>
              </a:spcAft>
            </a:pPr>
            <a:r>
              <a:rPr lang="en-US" b="0"/>
              <a:t>Cigna Global Procurement</a:t>
            </a:r>
            <a:endParaRPr lang="en-US" sz="900" b="0">
              <a:solidFill>
                <a:schemeClr val="tx1"/>
              </a:solidFill>
              <a:latin typeface="+mn-lt"/>
            </a:endParaRPr>
          </a:p>
          <a:p>
            <a:pPr>
              <a:spcAft>
                <a:spcPts val="0"/>
              </a:spcAft>
            </a:pPr>
            <a:r>
              <a:rPr lang="en-US" sz="900" b="0">
                <a:solidFill>
                  <a:schemeClr val="tx1"/>
                </a:solidFill>
                <a:latin typeface="+mn-lt"/>
              </a:rPr>
              <a:t>Cigna Corporate Services</a:t>
            </a:r>
          </a:p>
        </p:txBody>
      </p:sp>
      <p:graphicFrame>
        <p:nvGraphicFramePr>
          <p:cNvPr id="2" name="Table 3">
            <a:extLst>
              <a:ext uri="{FF2B5EF4-FFF2-40B4-BE49-F238E27FC236}">
                <a16:creationId xmlns:a16="http://schemas.microsoft.com/office/drawing/2014/main" id="{0E3864A9-B20C-46B7-A571-4F1756184DE9}"/>
              </a:ext>
            </a:extLst>
          </p:cNvPr>
          <p:cNvGraphicFramePr>
            <a:graphicFrameLocks noGrp="1"/>
          </p:cNvGraphicFramePr>
          <p:nvPr>
            <p:extLst>
              <p:ext uri="{D42A27DB-BD31-4B8C-83A1-F6EECF244321}">
                <p14:modId xmlns:p14="http://schemas.microsoft.com/office/powerpoint/2010/main" val="1187984296"/>
              </p:ext>
            </p:extLst>
          </p:nvPr>
        </p:nvGraphicFramePr>
        <p:xfrm>
          <a:off x="662369" y="5533429"/>
          <a:ext cx="8264775" cy="640080"/>
        </p:xfrm>
        <a:graphic>
          <a:graphicData uri="http://schemas.openxmlformats.org/drawingml/2006/table">
            <a:tbl>
              <a:tblPr firstRow="1" bandRow="1">
                <a:tableStyleId>{5C22544A-7EE6-4342-B048-85BDC9FD1C3A}</a:tableStyleId>
              </a:tblPr>
              <a:tblGrid>
                <a:gridCol w="2754925">
                  <a:extLst>
                    <a:ext uri="{9D8B030D-6E8A-4147-A177-3AD203B41FA5}">
                      <a16:colId xmlns:a16="http://schemas.microsoft.com/office/drawing/2014/main" val="2638371200"/>
                    </a:ext>
                  </a:extLst>
                </a:gridCol>
                <a:gridCol w="2754925">
                  <a:extLst>
                    <a:ext uri="{9D8B030D-6E8A-4147-A177-3AD203B41FA5}">
                      <a16:colId xmlns:a16="http://schemas.microsoft.com/office/drawing/2014/main" val="1843536173"/>
                    </a:ext>
                  </a:extLst>
                </a:gridCol>
                <a:gridCol w="2754925">
                  <a:extLst>
                    <a:ext uri="{9D8B030D-6E8A-4147-A177-3AD203B41FA5}">
                      <a16:colId xmlns:a16="http://schemas.microsoft.com/office/drawing/2014/main" val="32624064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mn-lt"/>
                          <a:ea typeface="+mn-ea"/>
                          <a:cs typeface="Arial"/>
                        </a:rPr>
                        <a:t>Anurag Rai</a:t>
                      </a:r>
                    </a:p>
                    <a:p>
                      <a:r>
                        <a:rPr lang="en-US" sz="900" b="0">
                          <a:solidFill>
                            <a:schemeClr val="tx1"/>
                          </a:solidFill>
                          <a:latin typeface="+mn-lt"/>
                        </a:rPr>
                        <a:t>Cyber Lead Partner</a:t>
                      </a:r>
                    </a:p>
                    <a:p>
                      <a:r>
                        <a:rPr lang="en-US" sz="900" b="0">
                          <a:solidFill>
                            <a:schemeClr val="tx1"/>
                          </a:solidFill>
                          <a:latin typeface="+mn-lt"/>
                        </a:rPr>
                        <a:t>312-665-2563</a:t>
                      </a:r>
                    </a:p>
                    <a:p>
                      <a:r>
                        <a:rPr lang="en-US" sz="900" b="0">
                          <a:solidFill>
                            <a:schemeClr val="tx1"/>
                          </a:solidFill>
                          <a:latin typeface="+mn-lt"/>
                        </a:rPr>
                        <a:t>anuragrai@kpmg.com</a:t>
                      </a:r>
                    </a:p>
                  </a:txBody>
                  <a:tcPr>
                    <a:solidFill>
                      <a:schemeClr val="bg1"/>
                    </a:solidFill>
                  </a:tcPr>
                </a:tc>
                <a:tc>
                  <a:txBody>
                    <a:bodyPr/>
                    <a:lstStyle/>
                    <a:p>
                      <a:r>
                        <a:rPr kumimoji="0" lang="en-US" sz="900" b="1" i="0" u="none" strike="noStrike" kern="1200" cap="none" spc="0" normalizeH="0" baseline="0" noProof="0">
                          <a:ln>
                            <a:noFill/>
                          </a:ln>
                          <a:solidFill>
                            <a:srgbClr val="000000"/>
                          </a:solidFill>
                          <a:effectLst/>
                          <a:uLnTx/>
                          <a:uFillTx/>
                          <a:latin typeface="+mn-lt"/>
                          <a:ea typeface="+mn-ea"/>
                          <a:cs typeface="Arial"/>
                        </a:rPr>
                        <a:t>Chetan Gavankar</a:t>
                      </a:r>
                    </a:p>
                    <a:p>
                      <a:r>
                        <a:rPr kumimoji="0" lang="en-US" sz="900" b="0" i="0" u="none" strike="noStrike" kern="1200" cap="none" spc="0" normalizeH="0" baseline="0" noProof="0">
                          <a:ln>
                            <a:noFill/>
                          </a:ln>
                          <a:solidFill>
                            <a:srgbClr val="000000"/>
                          </a:solidFill>
                          <a:effectLst/>
                          <a:uLnTx/>
                          <a:uFillTx/>
                          <a:latin typeface="+mn-lt"/>
                          <a:ea typeface="+mn-ea"/>
                          <a:cs typeface="Arial"/>
                        </a:rPr>
                        <a:t>Engagement Partner - Cyber</a:t>
                      </a:r>
                    </a:p>
                    <a:p>
                      <a:r>
                        <a:rPr lang="en-US" sz="900" b="0">
                          <a:solidFill>
                            <a:schemeClr val="tx1"/>
                          </a:solidFill>
                          <a:latin typeface="+mn-lt"/>
                        </a:rPr>
                        <a:t>617-650-3010</a:t>
                      </a:r>
                    </a:p>
                    <a:p>
                      <a:r>
                        <a:rPr lang="en-US" sz="900" b="0">
                          <a:solidFill>
                            <a:schemeClr val="tx1"/>
                          </a:solidFill>
                          <a:latin typeface="+mn-lt"/>
                        </a:rPr>
                        <a:t>cgavankar@kpmg.com</a:t>
                      </a:r>
                    </a:p>
                  </a:txBody>
                  <a:tcPr>
                    <a:solidFill>
                      <a:schemeClr val="bg1"/>
                    </a:solidFill>
                  </a:tcPr>
                </a:tc>
                <a:tc>
                  <a:txBody>
                    <a:bodyPr/>
                    <a:lstStyle/>
                    <a:p>
                      <a:r>
                        <a:rPr lang="en-US" sz="900" b="1">
                          <a:solidFill>
                            <a:schemeClr val="tx1"/>
                          </a:solidFill>
                          <a:latin typeface="+mn-lt"/>
                        </a:rPr>
                        <a:t>Daniel Guistolise</a:t>
                      </a:r>
                    </a:p>
                    <a:p>
                      <a:r>
                        <a:rPr lang="en-US" sz="900" b="0">
                          <a:solidFill>
                            <a:schemeClr val="tx1"/>
                          </a:solidFill>
                          <a:latin typeface="+mn-lt"/>
                        </a:rPr>
                        <a:t>Engagement Partner – PMO and Agile</a:t>
                      </a:r>
                    </a:p>
                    <a:p>
                      <a:r>
                        <a:rPr lang="en-US" sz="900" b="0">
                          <a:solidFill>
                            <a:schemeClr val="tx1"/>
                          </a:solidFill>
                          <a:latin typeface="+mn-lt"/>
                        </a:rPr>
                        <a:t>773-294-1644</a:t>
                      </a:r>
                    </a:p>
                    <a:p>
                      <a:r>
                        <a:rPr lang="en-US" sz="900" b="0">
                          <a:solidFill>
                            <a:schemeClr val="tx1"/>
                          </a:solidFill>
                          <a:latin typeface="+mn-lt"/>
                        </a:rPr>
                        <a:t>dguistolise@kpmg.com</a:t>
                      </a:r>
                    </a:p>
                  </a:txBody>
                  <a:tcPr>
                    <a:solidFill>
                      <a:schemeClr val="bg1"/>
                    </a:solidFill>
                  </a:tcPr>
                </a:tc>
                <a:extLst>
                  <a:ext uri="{0D108BD9-81ED-4DB2-BD59-A6C34878D82A}">
                    <a16:rowId xmlns:a16="http://schemas.microsoft.com/office/drawing/2014/main" val="779928260"/>
                  </a:ext>
                </a:extLst>
              </a:tr>
            </a:tbl>
          </a:graphicData>
        </a:graphic>
      </p:graphicFrame>
      <p:pic>
        <p:nvPicPr>
          <p:cNvPr id="4" name="Picture 5" descr="A picture containing text, tool&#10;&#10;Description automatically generated">
            <a:extLst>
              <a:ext uri="{FF2B5EF4-FFF2-40B4-BE49-F238E27FC236}">
                <a16:creationId xmlns:a16="http://schemas.microsoft.com/office/drawing/2014/main" id="{941DBCAF-5B36-4C63-2D37-EADB6308B247}"/>
              </a:ext>
            </a:extLst>
          </p:cNvPr>
          <p:cNvPicPr>
            <a:picLocks noChangeAspect="1"/>
          </p:cNvPicPr>
          <p:nvPr/>
        </p:nvPicPr>
        <p:blipFill>
          <a:blip r:embed="rId3"/>
          <a:stretch>
            <a:fillRect/>
          </a:stretch>
        </p:blipFill>
        <p:spPr>
          <a:xfrm>
            <a:off x="6074989" y="5050579"/>
            <a:ext cx="1992244" cy="442283"/>
          </a:xfrm>
          <a:prstGeom prst="rect">
            <a:avLst/>
          </a:prstGeom>
        </p:spPr>
      </p:pic>
      <p:pic>
        <p:nvPicPr>
          <p:cNvPr id="7" name="Graphic 5">
            <a:extLst>
              <a:ext uri="{FF2B5EF4-FFF2-40B4-BE49-F238E27FC236}">
                <a16:creationId xmlns:a16="http://schemas.microsoft.com/office/drawing/2014/main" id="{280268BA-B2A7-47EC-8EBD-78E844DD00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76281">
            <a:off x="3385562" y="4679899"/>
            <a:ext cx="1645920" cy="1183640"/>
          </a:xfrm>
          <a:prstGeom prst="rect">
            <a:avLst/>
          </a:prstGeom>
        </p:spPr>
      </p:pic>
      <p:pic>
        <p:nvPicPr>
          <p:cNvPr id="8" name="Picture 8" descr="Diagram&#10;&#10;Description automatically generated">
            <a:extLst>
              <a:ext uri="{FF2B5EF4-FFF2-40B4-BE49-F238E27FC236}">
                <a16:creationId xmlns:a16="http://schemas.microsoft.com/office/drawing/2014/main" id="{AF15B8A7-FBB1-6B29-AE5E-4CE42BCFA338}"/>
              </a:ext>
            </a:extLst>
          </p:cNvPr>
          <p:cNvPicPr>
            <a:picLocks noChangeAspect="1"/>
          </p:cNvPicPr>
          <p:nvPr/>
        </p:nvPicPr>
        <p:blipFill>
          <a:blip r:embed="rId6"/>
          <a:stretch>
            <a:fillRect/>
          </a:stretch>
        </p:blipFill>
        <p:spPr>
          <a:xfrm>
            <a:off x="662369" y="5136830"/>
            <a:ext cx="1462768" cy="446315"/>
          </a:xfrm>
          <a:prstGeom prst="rect">
            <a:avLst/>
          </a:prstGeom>
        </p:spPr>
      </p:pic>
    </p:spTree>
    <p:custDataLst>
      <p:tags r:id="rId1"/>
    </p:custDataLst>
    <p:extLst>
      <p:ext uri="{BB962C8B-B14F-4D97-AF65-F5344CB8AC3E}">
        <p14:creationId xmlns:p14="http://schemas.microsoft.com/office/powerpoint/2010/main" val="4006731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person holding hands&#10;&#10;Description automatically generated with low confidence">
            <a:extLst>
              <a:ext uri="{FF2B5EF4-FFF2-40B4-BE49-F238E27FC236}">
                <a16:creationId xmlns:a16="http://schemas.microsoft.com/office/drawing/2014/main" id="{B15A920F-D43E-48D8-8563-4944F7F5A506}"/>
              </a:ext>
            </a:extLst>
          </p:cNvPr>
          <p:cNvPicPr>
            <a:picLocks/>
          </p:cNvPicPr>
          <p:nvPr/>
        </p:nvPicPr>
        <p:blipFill rotWithShape="1">
          <a:blip r:embed="rId3" cstate="print">
            <a:extLst>
              <a:ext uri="{28A0092B-C50C-407E-A947-70E740481C1C}">
                <a14:useLocalDpi xmlns:a14="http://schemas.microsoft.com/office/drawing/2010/main"/>
              </a:ext>
            </a:extLst>
          </a:blip>
          <a:srcRect l="3599" r="20193"/>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2BBFFEA-7F41-4C62-9EC9-3BD5FC59FE4C}"/>
              </a:ext>
            </a:extLst>
          </p:cNvPr>
          <p:cNvSpPr/>
          <p:nvPr/>
        </p:nvSpPr>
        <p:spPr>
          <a:xfrm>
            <a:off x="0" y="2400300"/>
            <a:ext cx="7645400" cy="17653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8" name="Text Placeholder 8">
            <a:extLst>
              <a:ext uri="{FF2B5EF4-FFF2-40B4-BE49-F238E27FC236}">
                <a16:creationId xmlns:a16="http://schemas.microsoft.com/office/drawing/2014/main" id="{BD4AEC49-616E-4681-8B33-3280FD5129CF}"/>
              </a:ext>
            </a:extLst>
          </p:cNvPr>
          <p:cNvSpPr txBox="1">
            <a:spLocks/>
          </p:cNvSpPr>
          <p:nvPr/>
        </p:nvSpPr>
        <p:spPr>
          <a:xfrm>
            <a:off x="995361" y="2876685"/>
            <a:ext cx="4297680" cy="812530"/>
          </a:xfrm>
          <a:prstGeom prst="rect">
            <a:avLst/>
          </a:prstGeom>
        </p:spPr>
        <p:txBody>
          <a:bodyPr lIns="0" tIns="0" rIns="0" bIns="0" anchor="ct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lnSpc>
                <a:spcPct val="80000"/>
              </a:lnSpc>
            </a:pPr>
            <a:r>
              <a:rPr lang="en-GB" sz="8800">
                <a:solidFill>
                  <a:schemeClr val="bg1"/>
                </a:solidFill>
                <a:latin typeface="+mj-lt"/>
                <a:ea typeface="+mj-ea"/>
                <a:cs typeface="+mj-cs"/>
              </a:rPr>
              <a:t>Appendices</a:t>
            </a:r>
          </a:p>
        </p:txBody>
      </p:sp>
    </p:spTree>
    <p:custDataLst>
      <p:tags r:id="rId1"/>
    </p:custDataLst>
    <p:extLst>
      <p:ext uri="{BB962C8B-B14F-4D97-AF65-F5344CB8AC3E}">
        <p14:creationId xmlns:p14="http://schemas.microsoft.com/office/powerpoint/2010/main" val="354996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645317" cy="1993900"/>
          </a:xfrm>
        </p:spPr>
        <p:txBody>
          <a:bodyPr/>
          <a:lstStyle/>
          <a:p>
            <a:pPr>
              <a:lnSpc>
                <a:spcPts val="7200"/>
              </a:lnSpc>
            </a:pPr>
            <a:r>
              <a:rPr lang="en-US" sz="6600"/>
              <a:t>Appendix A: KPMG’s trusted relationship with Cigna</a:t>
            </a:r>
            <a:endParaRPr lang="en-GB" sz="6600"/>
          </a:p>
        </p:txBody>
      </p:sp>
    </p:spTree>
    <p:custDataLst>
      <p:tags r:id="rId1"/>
    </p:custDataLst>
    <p:extLst>
      <p:ext uri="{BB962C8B-B14F-4D97-AF65-F5344CB8AC3E}">
        <p14:creationId xmlns:p14="http://schemas.microsoft.com/office/powerpoint/2010/main" val="2816024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Proudly serving Cigna</a:t>
            </a:r>
            <a:endParaRPr lang="en-GB"/>
          </a:p>
        </p:txBody>
      </p:sp>
      <p:sp>
        <p:nvSpPr>
          <p:cNvPr id="4" name="Rectangle 3">
            <a:extLst>
              <a:ext uri="{FF2B5EF4-FFF2-40B4-BE49-F238E27FC236}">
                <a16:creationId xmlns:a16="http://schemas.microsoft.com/office/drawing/2014/main" id="{987DF6F4-676C-47F6-B6C5-5854F6A8E07D}"/>
              </a:ext>
            </a:extLst>
          </p:cNvPr>
          <p:cNvSpPr txBox="1">
            <a:spLocks noChangeArrowheads="1"/>
          </p:cNvSpPr>
          <p:nvPr/>
        </p:nvSpPr>
        <p:spPr bwMode="gray">
          <a:xfrm>
            <a:off x="1003269" y="1509097"/>
            <a:ext cx="10321623" cy="553998"/>
          </a:xfrm>
          <a:prstGeom prst="rect">
            <a:avLst/>
          </a:prstGeom>
          <a:noFill/>
          <a:ln w="9525" algn="ctr">
            <a:noFill/>
            <a:miter lim="800000"/>
            <a:headEnd/>
            <a:tailEnd/>
          </a:ln>
        </p:spPr>
        <p:txBody>
          <a:bodyPr wrap="square" lIns="0" tIns="0" rIns="45720">
            <a:spAutoFit/>
          </a:bodyPr>
          <a:lstStyle/>
          <a:p>
            <a:pPr lvl="0">
              <a:defRPr/>
            </a:pPr>
            <a:r>
              <a:rPr kumimoji="0" lang="en-US" sz="1100" b="0" i="0" u="none" strike="noStrike" kern="1200" cap="none" spc="0" normalizeH="0" baseline="0" noProof="0">
                <a:ln>
                  <a:noFill/>
                </a:ln>
                <a:solidFill>
                  <a:srgbClr val="00338D"/>
                </a:solidFill>
                <a:effectLst/>
                <a:uLnTx/>
                <a:uFillTx/>
                <a:ea typeface="+mn-ea"/>
                <a:cs typeface="+mn-cs"/>
              </a:rPr>
              <a:t>As your trusted advisor, KPMG helps improve business performance, reduce risk, and enhance value. We are committed to bringing superior people, ideas, service, and partnership. Our proposed team has developed project accelerators that will allow us to move at a pace required by Cigna while not sacrificing the level of quality and depth of knowledge that comes with practical experience. The following is a list of projects where we currently demonstrate this promise. </a:t>
            </a:r>
          </a:p>
        </p:txBody>
      </p:sp>
      <p:sp>
        <p:nvSpPr>
          <p:cNvPr id="135" name="Arrow: Right 134">
            <a:extLst>
              <a:ext uri="{FF2B5EF4-FFF2-40B4-BE49-F238E27FC236}">
                <a16:creationId xmlns:a16="http://schemas.microsoft.com/office/drawing/2014/main" id="{FD5200C7-9FFD-422C-86D4-8A2FB48F976B}"/>
              </a:ext>
            </a:extLst>
          </p:cNvPr>
          <p:cNvSpPr/>
          <p:nvPr/>
        </p:nvSpPr>
        <p:spPr>
          <a:xfrm>
            <a:off x="5931003" y="2183263"/>
            <a:ext cx="237067" cy="462844"/>
          </a:xfrm>
          <a:prstGeom prst="rightArrow">
            <a:avLst>
              <a:gd name="adj1" fmla="val 80869"/>
              <a:gd name="adj2" fmla="val 54018"/>
            </a:avLst>
          </a:prstGeom>
          <a:solidFill>
            <a:schemeClr val="accent3"/>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36" name="Arrow: Right 135">
            <a:extLst>
              <a:ext uri="{FF2B5EF4-FFF2-40B4-BE49-F238E27FC236}">
                <a16:creationId xmlns:a16="http://schemas.microsoft.com/office/drawing/2014/main" id="{05CEB1F6-91B4-48C5-91A4-CA2E4B31A572}"/>
              </a:ext>
            </a:extLst>
          </p:cNvPr>
          <p:cNvSpPr/>
          <p:nvPr/>
        </p:nvSpPr>
        <p:spPr>
          <a:xfrm>
            <a:off x="5926241" y="2833961"/>
            <a:ext cx="237067" cy="462844"/>
          </a:xfrm>
          <a:prstGeom prst="rightArrow">
            <a:avLst>
              <a:gd name="adj1" fmla="val 80869"/>
              <a:gd name="adj2" fmla="val 54018"/>
            </a:avLst>
          </a:prstGeom>
          <a:solidFill>
            <a:schemeClr val="accent4"/>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37" name="Arrow: Right 136">
            <a:extLst>
              <a:ext uri="{FF2B5EF4-FFF2-40B4-BE49-F238E27FC236}">
                <a16:creationId xmlns:a16="http://schemas.microsoft.com/office/drawing/2014/main" id="{D4169B27-3084-444E-B44F-A9D41D671504}"/>
              </a:ext>
            </a:extLst>
          </p:cNvPr>
          <p:cNvSpPr/>
          <p:nvPr/>
        </p:nvSpPr>
        <p:spPr>
          <a:xfrm>
            <a:off x="5931004" y="4957321"/>
            <a:ext cx="237067" cy="462844"/>
          </a:xfrm>
          <a:prstGeom prst="rightArrow">
            <a:avLst>
              <a:gd name="adj1" fmla="val 80869"/>
              <a:gd name="adj2" fmla="val 54018"/>
            </a:avLst>
          </a:prstGeom>
          <a:solidFill>
            <a:schemeClr val="accent1">
              <a:lumMod val="90000"/>
              <a:lumOff val="10000"/>
            </a:schemeClr>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38" name="Arrow: Right 137">
            <a:extLst>
              <a:ext uri="{FF2B5EF4-FFF2-40B4-BE49-F238E27FC236}">
                <a16:creationId xmlns:a16="http://schemas.microsoft.com/office/drawing/2014/main" id="{04362CC9-05E8-45B3-9A38-5DD57FAFD0D8}"/>
              </a:ext>
            </a:extLst>
          </p:cNvPr>
          <p:cNvSpPr/>
          <p:nvPr/>
        </p:nvSpPr>
        <p:spPr>
          <a:xfrm>
            <a:off x="5926241" y="5711042"/>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39" name="Arrow: Right 138">
            <a:extLst>
              <a:ext uri="{FF2B5EF4-FFF2-40B4-BE49-F238E27FC236}">
                <a16:creationId xmlns:a16="http://schemas.microsoft.com/office/drawing/2014/main" id="{C9AD491D-10C0-44C3-B698-28AC6C99F86E}"/>
              </a:ext>
            </a:extLst>
          </p:cNvPr>
          <p:cNvSpPr/>
          <p:nvPr/>
        </p:nvSpPr>
        <p:spPr>
          <a:xfrm>
            <a:off x="5926241" y="4231315"/>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40" name="1 Contract">
            <a:extLst>
              <a:ext uri="{FF2B5EF4-FFF2-40B4-BE49-F238E27FC236}">
                <a16:creationId xmlns:a16="http://schemas.microsoft.com/office/drawing/2014/main" id="{5217BDF9-CD9C-4131-9216-9367BD8A1589}"/>
              </a:ext>
            </a:extLst>
          </p:cNvPr>
          <p:cNvSpPr/>
          <p:nvPr/>
        </p:nvSpPr>
        <p:spPr>
          <a:xfrm>
            <a:off x="2451765" y="2077667"/>
            <a:ext cx="3551803"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rgbClr val="FFFFFF"/>
                </a:solidFill>
                <a:latin typeface="Arial" panose="020B0604020202020204" pitchFamily="34" charset="0"/>
                <a:cs typeface="Arial" panose="020B0604020202020204" pitchFamily="34" charset="0"/>
              </a:rPr>
              <a:t>Contract </a:t>
            </a:r>
            <a:r>
              <a:rPr lang="en-US" sz="800" b="1" spc="-8">
                <a:solidFill>
                  <a:srgbClr val="FFFFFF"/>
                </a:solidFill>
                <a:latin typeface="Arial" panose="020B0604020202020204" pitchFamily="34" charset="0"/>
                <a:cs typeface="Arial" panose="020B0604020202020204" pitchFamily="34" charset="0"/>
              </a:rPr>
              <a:t>lifecycle</a:t>
            </a:r>
            <a:br>
              <a:rPr lang="en-US" sz="800" b="1" spc="-8">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management</a:t>
            </a:r>
            <a:endParaRPr lang="en-US" sz="800">
              <a:latin typeface="Arial" panose="020B0604020202020204" pitchFamily="34" charset="0"/>
              <a:cs typeface="Arial" panose="020B0604020202020204" pitchFamily="34" charset="0"/>
            </a:endParaRPr>
          </a:p>
        </p:txBody>
      </p:sp>
      <p:sp>
        <p:nvSpPr>
          <p:cNvPr id="141" name="2 Global">
            <a:extLst>
              <a:ext uri="{FF2B5EF4-FFF2-40B4-BE49-F238E27FC236}">
                <a16:creationId xmlns:a16="http://schemas.microsoft.com/office/drawing/2014/main" id="{56776901-0059-4837-BAB6-6F311B25FAB7}"/>
              </a:ext>
            </a:extLst>
          </p:cNvPr>
          <p:cNvSpPr/>
          <p:nvPr/>
        </p:nvSpPr>
        <p:spPr>
          <a:xfrm>
            <a:off x="3621545" y="2753435"/>
            <a:ext cx="2382023"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rgbClr val="FFFFFF"/>
                </a:solidFill>
                <a:latin typeface="Arial" panose="020B0604020202020204" pitchFamily="34" charset="0"/>
                <a:cs typeface="Arial" panose="020B0604020202020204" pitchFamily="34" charset="0"/>
              </a:rPr>
              <a:t>Global tax </a:t>
            </a:r>
            <a:br>
              <a:rPr lang="en-US" sz="800" b="1" spc="-4">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compliance</a:t>
            </a:r>
            <a:br>
              <a:rPr lang="en-US" sz="800" b="1" spc="-4">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and transfer</a:t>
            </a:r>
            <a:br>
              <a:rPr lang="en-US" sz="800" b="1" spc="-4">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pricing services</a:t>
            </a:r>
          </a:p>
        </p:txBody>
      </p:sp>
      <p:sp>
        <p:nvSpPr>
          <p:cNvPr id="142" name="3 Project">
            <a:extLst>
              <a:ext uri="{FF2B5EF4-FFF2-40B4-BE49-F238E27FC236}">
                <a16:creationId xmlns:a16="http://schemas.microsoft.com/office/drawing/2014/main" id="{12081928-3562-4772-8B25-35504F91D5F1}"/>
              </a:ext>
            </a:extLst>
          </p:cNvPr>
          <p:cNvSpPr/>
          <p:nvPr/>
        </p:nvSpPr>
        <p:spPr>
          <a:xfrm>
            <a:off x="2858468" y="3440492"/>
            <a:ext cx="3145100" cy="640080"/>
          </a:xfrm>
          <a:prstGeom prst="rect">
            <a:avLst/>
          </a:prstGeom>
          <a:solidFill>
            <a:schemeClr val="accent1">
              <a:lumMod val="90000"/>
              <a:lumOff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chemeClr val="bg1"/>
                </a:solidFill>
                <a:latin typeface="Arial" panose="020B0604020202020204" pitchFamily="34" charset="0"/>
                <a:cs typeface="Arial" panose="020B0604020202020204" pitchFamily="34" charset="0"/>
              </a:rPr>
              <a:t>Technical accounting</a:t>
            </a:r>
            <a:br>
              <a:rPr lang="en-US" sz="800" b="1" spc="-4">
                <a:solidFill>
                  <a:schemeClr val="bg1"/>
                </a:solidFill>
                <a:latin typeface="Arial" panose="020B0604020202020204" pitchFamily="34" charset="0"/>
                <a:cs typeface="Arial" panose="020B0604020202020204" pitchFamily="34" charset="0"/>
              </a:rPr>
            </a:br>
            <a:r>
              <a:rPr lang="en-US" sz="800" b="1" spc="-4">
                <a:solidFill>
                  <a:schemeClr val="bg1"/>
                </a:solidFill>
                <a:latin typeface="Arial" panose="020B0604020202020204" pitchFamily="34" charset="0"/>
                <a:cs typeface="Arial" panose="020B0604020202020204" pitchFamily="34" charset="0"/>
              </a:rPr>
              <a:t> support</a:t>
            </a:r>
          </a:p>
        </p:txBody>
      </p:sp>
      <p:sp>
        <p:nvSpPr>
          <p:cNvPr id="143" name="4 Cyber">
            <a:extLst>
              <a:ext uri="{FF2B5EF4-FFF2-40B4-BE49-F238E27FC236}">
                <a16:creationId xmlns:a16="http://schemas.microsoft.com/office/drawing/2014/main" id="{2A13BC51-36FD-4987-8E99-2CA1AE332EAC}"/>
              </a:ext>
            </a:extLst>
          </p:cNvPr>
          <p:cNvSpPr/>
          <p:nvPr/>
        </p:nvSpPr>
        <p:spPr>
          <a:xfrm>
            <a:off x="2858468" y="4139966"/>
            <a:ext cx="3145100"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rgbClr val="FFFFFF"/>
                </a:solidFill>
                <a:latin typeface="Arial" panose="020B0604020202020204" pitchFamily="34" charset="0"/>
                <a:cs typeface="Arial" panose="020B0604020202020204" pitchFamily="34" charset="0"/>
              </a:rPr>
              <a:t>Data migration</a:t>
            </a:r>
          </a:p>
        </p:txBody>
      </p:sp>
      <p:sp>
        <p:nvSpPr>
          <p:cNvPr id="144" name="5 Data">
            <a:extLst>
              <a:ext uri="{FF2B5EF4-FFF2-40B4-BE49-F238E27FC236}">
                <a16:creationId xmlns:a16="http://schemas.microsoft.com/office/drawing/2014/main" id="{7C13197A-E97D-4A44-BE79-58DA9A071F48}"/>
              </a:ext>
            </a:extLst>
          </p:cNvPr>
          <p:cNvSpPr/>
          <p:nvPr/>
        </p:nvSpPr>
        <p:spPr>
          <a:xfrm>
            <a:off x="2451765" y="4827023"/>
            <a:ext cx="3551803" cy="758952"/>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rgbClr val="FFFFFF"/>
                </a:solidFill>
                <a:latin typeface="Arial" panose="020B0604020202020204" pitchFamily="34" charset="0"/>
                <a:cs typeface="Arial" panose="020B0604020202020204" pitchFamily="34" charset="0"/>
              </a:rPr>
              <a:t>Dynamic funding</a:t>
            </a:r>
          </a:p>
        </p:txBody>
      </p:sp>
      <p:sp>
        <p:nvSpPr>
          <p:cNvPr id="145" name="6 Identify">
            <a:extLst>
              <a:ext uri="{FF2B5EF4-FFF2-40B4-BE49-F238E27FC236}">
                <a16:creationId xmlns:a16="http://schemas.microsoft.com/office/drawing/2014/main" id="{DB836AE2-2BF7-4320-96D9-5F3748518F4D}"/>
              </a:ext>
            </a:extLst>
          </p:cNvPr>
          <p:cNvSpPr/>
          <p:nvPr/>
        </p:nvSpPr>
        <p:spPr>
          <a:xfrm>
            <a:off x="2451765" y="5626972"/>
            <a:ext cx="3551803"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a:solidFill>
                  <a:srgbClr val="FFFFFF"/>
                </a:solidFill>
                <a:latin typeface="Arial" panose="020B0604020202020204" pitchFamily="34" charset="0"/>
                <a:cs typeface="Arial" panose="020B0604020202020204" pitchFamily="34" charset="0"/>
              </a:rPr>
              <a:t>Identity access </a:t>
            </a:r>
            <a:br>
              <a:rPr lang="en-US" sz="800" b="1" spc="-4">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management </a:t>
            </a:r>
            <a:br>
              <a:rPr lang="en-US" sz="800" b="1" spc="-4">
                <a:solidFill>
                  <a:srgbClr val="FFFFFF"/>
                </a:solidFill>
                <a:latin typeface="Arial" panose="020B0604020202020204" pitchFamily="34" charset="0"/>
                <a:cs typeface="Arial" panose="020B0604020202020204" pitchFamily="34" charset="0"/>
              </a:rPr>
            </a:br>
            <a:r>
              <a:rPr lang="en-US" sz="800" b="1" spc="-4">
                <a:solidFill>
                  <a:srgbClr val="FFFFFF"/>
                </a:solidFill>
                <a:latin typeface="Arial" panose="020B0604020202020204" pitchFamily="34" charset="0"/>
                <a:cs typeface="Arial" panose="020B0604020202020204" pitchFamily="34" charset="0"/>
              </a:rPr>
              <a:t>transformation</a:t>
            </a:r>
          </a:p>
        </p:txBody>
      </p:sp>
      <p:grpSp>
        <p:nvGrpSpPr>
          <p:cNvPr id="146" name="Group 145">
            <a:extLst>
              <a:ext uri="{FF2B5EF4-FFF2-40B4-BE49-F238E27FC236}">
                <a16:creationId xmlns:a16="http://schemas.microsoft.com/office/drawing/2014/main" id="{615D6ACD-AF8B-4D99-84FA-C56388149F24}"/>
              </a:ext>
            </a:extLst>
          </p:cNvPr>
          <p:cNvGrpSpPr/>
          <p:nvPr/>
        </p:nvGrpSpPr>
        <p:grpSpPr>
          <a:xfrm>
            <a:off x="0" y="2016928"/>
            <a:ext cx="4293637" cy="4276283"/>
            <a:chOff x="863318" y="1594616"/>
            <a:chExt cx="3871358" cy="3855711"/>
          </a:xfrm>
        </p:grpSpPr>
        <p:sp>
          <p:nvSpPr>
            <p:cNvPr id="147" name="Freeform 5">
              <a:extLst>
                <a:ext uri="{FF2B5EF4-FFF2-40B4-BE49-F238E27FC236}">
                  <a16:creationId xmlns:a16="http://schemas.microsoft.com/office/drawing/2014/main" id="{7E493EDC-D88A-4A68-A5F8-07DF6C22528B}"/>
                </a:ext>
              </a:extLst>
            </p:cNvPr>
            <p:cNvSpPr>
              <a:spLocks/>
            </p:cNvSpPr>
            <p:nvPr/>
          </p:nvSpPr>
          <p:spPr bwMode="auto">
            <a:xfrm>
              <a:off x="2798997" y="1594616"/>
              <a:ext cx="694930" cy="1473620"/>
            </a:xfrm>
            <a:custGeom>
              <a:avLst/>
              <a:gdLst>
                <a:gd name="T0" fmla="*/ 0 w 3143"/>
                <a:gd name="T1" fmla="*/ 0 h 6672"/>
                <a:gd name="T2" fmla="*/ 3143 w 3143"/>
                <a:gd name="T3" fmla="*/ 588 h 6672"/>
                <a:gd name="T4" fmla="*/ 786 w 3143"/>
                <a:gd name="T5" fmla="*/ 6672 h 6672"/>
                <a:gd name="T6" fmla="*/ 0 w 3143"/>
                <a:gd name="T7" fmla="*/ 6525 h 6672"/>
                <a:gd name="T8" fmla="*/ 0 w 3143"/>
                <a:gd name="T9" fmla="*/ 0 h 6672"/>
              </a:gdLst>
              <a:ahLst/>
              <a:cxnLst>
                <a:cxn ang="0">
                  <a:pos x="T0" y="T1"/>
                </a:cxn>
                <a:cxn ang="0">
                  <a:pos x="T2" y="T3"/>
                </a:cxn>
                <a:cxn ang="0">
                  <a:pos x="T4" y="T5"/>
                </a:cxn>
                <a:cxn ang="0">
                  <a:pos x="T6" y="T7"/>
                </a:cxn>
                <a:cxn ang="0">
                  <a:pos x="T8" y="T9"/>
                </a:cxn>
              </a:cxnLst>
              <a:rect l="0" t="0" r="r" b="b"/>
              <a:pathLst>
                <a:path w="3143" h="6672">
                  <a:moveTo>
                    <a:pt x="0" y="0"/>
                  </a:moveTo>
                  <a:cubicBezTo>
                    <a:pt x="1075" y="0"/>
                    <a:pt x="2141" y="200"/>
                    <a:pt x="3143" y="588"/>
                  </a:cubicBezTo>
                  <a:lnTo>
                    <a:pt x="786" y="6672"/>
                  </a:lnTo>
                  <a:cubicBezTo>
                    <a:pt x="536" y="6575"/>
                    <a:pt x="269" y="6525"/>
                    <a:pt x="0" y="6525"/>
                  </a:cubicBezTo>
                  <a:lnTo>
                    <a:pt x="0"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48" name="Freeform 7">
              <a:extLst>
                <a:ext uri="{FF2B5EF4-FFF2-40B4-BE49-F238E27FC236}">
                  <a16:creationId xmlns:a16="http://schemas.microsoft.com/office/drawing/2014/main" id="{803D9E02-6E50-4D83-B29F-10674D7B0710}"/>
                </a:ext>
              </a:extLst>
            </p:cNvPr>
            <p:cNvSpPr>
              <a:spLocks/>
            </p:cNvSpPr>
            <p:nvPr/>
          </p:nvSpPr>
          <p:spPr bwMode="auto">
            <a:xfrm>
              <a:off x="2972960" y="1724397"/>
              <a:ext cx="1121092" cy="1436802"/>
            </a:xfrm>
            <a:custGeom>
              <a:avLst/>
              <a:gdLst>
                <a:gd name="T0" fmla="*/ 2357 w 5076"/>
                <a:gd name="T1" fmla="*/ 0 h 6505"/>
                <a:gd name="T2" fmla="*/ 5076 w 5076"/>
                <a:gd name="T3" fmla="*/ 1683 h 6505"/>
                <a:gd name="T4" fmla="*/ 680 w 5076"/>
                <a:gd name="T5" fmla="*/ 6505 h 6505"/>
                <a:gd name="T6" fmla="*/ 0 w 5076"/>
                <a:gd name="T7" fmla="*/ 6084 h 6505"/>
                <a:gd name="T8" fmla="*/ 2357 w 5076"/>
                <a:gd name="T9" fmla="*/ 0 h 6505"/>
              </a:gdLst>
              <a:ahLst/>
              <a:cxnLst>
                <a:cxn ang="0">
                  <a:pos x="T0" y="T1"/>
                </a:cxn>
                <a:cxn ang="0">
                  <a:pos x="T2" y="T3"/>
                </a:cxn>
                <a:cxn ang="0">
                  <a:pos x="T4" y="T5"/>
                </a:cxn>
                <a:cxn ang="0">
                  <a:pos x="T6" y="T7"/>
                </a:cxn>
                <a:cxn ang="0">
                  <a:pos x="T8" y="T9"/>
                </a:cxn>
              </a:cxnLst>
              <a:rect l="0" t="0" r="r" b="b"/>
              <a:pathLst>
                <a:path w="5076" h="6505">
                  <a:moveTo>
                    <a:pt x="2357" y="0"/>
                  </a:moveTo>
                  <a:cubicBezTo>
                    <a:pt x="3360" y="388"/>
                    <a:pt x="4281" y="959"/>
                    <a:pt x="5076" y="1683"/>
                  </a:cubicBezTo>
                  <a:lnTo>
                    <a:pt x="680" y="6505"/>
                  </a:lnTo>
                  <a:cubicBezTo>
                    <a:pt x="481" y="6324"/>
                    <a:pt x="251" y="6181"/>
                    <a:pt x="0" y="6084"/>
                  </a:cubicBezTo>
                  <a:lnTo>
                    <a:pt x="2357"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49" name="Freeform 9">
              <a:extLst>
                <a:ext uri="{FF2B5EF4-FFF2-40B4-BE49-F238E27FC236}">
                  <a16:creationId xmlns:a16="http://schemas.microsoft.com/office/drawing/2014/main" id="{A4473220-3B47-4CE0-B969-4D19347218AB}"/>
                </a:ext>
              </a:extLst>
            </p:cNvPr>
            <p:cNvSpPr>
              <a:spLocks/>
            </p:cNvSpPr>
            <p:nvPr/>
          </p:nvSpPr>
          <p:spPr bwMode="auto">
            <a:xfrm>
              <a:off x="3122991" y="2096254"/>
              <a:ext cx="1396303" cy="1206693"/>
            </a:xfrm>
            <a:custGeom>
              <a:avLst/>
              <a:gdLst>
                <a:gd name="T0" fmla="*/ 4396 w 6322"/>
                <a:gd name="T1" fmla="*/ 0 h 5460"/>
                <a:gd name="T2" fmla="*/ 6322 w 6322"/>
                <a:gd name="T3" fmla="*/ 2552 h 5460"/>
                <a:gd name="T4" fmla="*/ 481 w 6322"/>
                <a:gd name="T5" fmla="*/ 5460 h 5460"/>
                <a:gd name="T6" fmla="*/ 0 w 6322"/>
                <a:gd name="T7" fmla="*/ 4822 h 5460"/>
                <a:gd name="T8" fmla="*/ 4396 w 6322"/>
                <a:gd name="T9" fmla="*/ 0 h 5460"/>
              </a:gdLst>
              <a:ahLst/>
              <a:cxnLst>
                <a:cxn ang="0">
                  <a:pos x="T0" y="T1"/>
                </a:cxn>
                <a:cxn ang="0">
                  <a:pos x="T2" y="T3"/>
                </a:cxn>
                <a:cxn ang="0">
                  <a:pos x="T4" y="T5"/>
                </a:cxn>
                <a:cxn ang="0">
                  <a:pos x="T6" y="T7"/>
                </a:cxn>
                <a:cxn ang="0">
                  <a:pos x="T8" y="T9"/>
                </a:cxn>
              </a:cxnLst>
              <a:rect l="0" t="0" r="r" b="b"/>
              <a:pathLst>
                <a:path w="6322" h="5460">
                  <a:moveTo>
                    <a:pt x="4396" y="0"/>
                  </a:moveTo>
                  <a:cubicBezTo>
                    <a:pt x="5190" y="724"/>
                    <a:pt x="5843" y="1589"/>
                    <a:pt x="6322" y="2552"/>
                  </a:cubicBezTo>
                  <a:lnTo>
                    <a:pt x="481" y="5460"/>
                  </a:lnTo>
                  <a:cubicBezTo>
                    <a:pt x="362" y="5219"/>
                    <a:pt x="198" y="5003"/>
                    <a:pt x="0" y="4822"/>
                  </a:cubicBezTo>
                  <a:lnTo>
                    <a:pt x="4396" y="0"/>
                  </a:lnTo>
                  <a:close/>
                </a:path>
              </a:pathLst>
            </a:custGeom>
            <a:solidFill>
              <a:srgbClr val="00338D"/>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0" name="Freeform 11">
              <a:extLst>
                <a:ext uri="{FF2B5EF4-FFF2-40B4-BE49-F238E27FC236}">
                  <a16:creationId xmlns:a16="http://schemas.microsoft.com/office/drawing/2014/main" id="{9CCCCC55-AB39-4BFB-A9D4-21BDFA0B2AED}"/>
                </a:ext>
              </a:extLst>
            </p:cNvPr>
            <p:cNvSpPr>
              <a:spLocks/>
            </p:cNvSpPr>
            <p:nvPr/>
          </p:nvSpPr>
          <p:spPr bwMode="auto">
            <a:xfrm>
              <a:off x="3229761" y="2659562"/>
              <a:ext cx="1482824" cy="812746"/>
            </a:xfrm>
            <a:custGeom>
              <a:avLst/>
              <a:gdLst>
                <a:gd name="T0" fmla="*/ 5841 w 6716"/>
                <a:gd name="T1" fmla="*/ 0 h 3677"/>
                <a:gd name="T2" fmla="*/ 6716 w 6716"/>
                <a:gd name="T3" fmla="*/ 3075 h 3677"/>
                <a:gd name="T4" fmla="*/ 219 w 6716"/>
                <a:gd name="T5" fmla="*/ 3677 h 3677"/>
                <a:gd name="T6" fmla="*/ 0 w 6716"/>
                <a:gd name="T7" fmla="*/ 2908 h 3677"/>
                <a:gd name="T8" fmla="*/ 5841 w 6716"/>
                <a:gd name="T9" fmla="*/ 0 h 3677"/>
              </a:gdLst>
              <a:ahLst/>
              <a:cxnLst>
                <a:cxn ang="0">
                  <a:pos x="T0" y="T1"/>
                </a:cxn>
                <a:cxn ang="0">
                  <a:pos x="T2" y="T3"/>
                </a:cxn>
                <a:cxn ang="0">
                  <a:pos x="T4" y="T5"/>
                </a:cxn>
                <a:cxn ang="0">
                  <a:pos x="T6" y="T7"/>
                </a:cxn>
                <a:cxn ang="0">
                  <a:pos x="T8" y="T9"/>
                </a:cxn>
              </a:cxnLst>
              <a:rect l="0" t="0" r="r" b="b"/>
              <a:pathLst>
                <a:path w="6716" h="3677">
                  <a:moveTo>
                    <a:pt x="5841" y="0"/>
                  </a:moveTo>
                  <a:cubicBezTo>
                    <a:pt x="6321" y="962"/>
                    <a:pt x="6617" y="2004"/>
                    <a:pt x="6716" y="3075"/>
                  </a:cubicBezTo>
                  <a:lnTo>
                    <a:pt x="219" y="3677"/>
                  </a:lnTo>
                  <a:cubicBezTo>
                    <a:pt x="194" y="3409"/>
                    <a:pt x="120" y="3149"/>
                    <a:pt x="0" y="2908"/>
                  </a:cubicBezTo>
                  <a:lnTo>
                    <a:pt x="5841" y="0"/>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1" name="Freeform 13">
              <a:extLst>
                <a:ext uri="{FF2B5EF4-FFF2-40B4-BE49-F238E27FC236}">
                  <a16:creationId xmlns:a16="http://schemas.microsoft.com/office/drawing/2014/main" id="{2769B25C-85CF-447D-B13A-2C9F6CF428E7}"/>
                </a:ext>
              </a:extLst>
            </p:cNvPr>
            <p:cNvSpPr>
              <a:spLocks/>
            </p:cNvSpPr>
            <p:nvPr/>
          </p:nvSpPr>
          <p:spPr bwMode="auto">
            <a:xfrm>
              <a:off x="3261056" y="3339764"/>
              <a:ext cx="1473620" cy="703214"/>
            </a:xfrm>
            <a:custGeom>
              <a:avLst/>
              <a:gdLst>
                <a:gd name="T0" fmla="*/ 6571 w 6671"/>
                <a:gd name="T1" fmla="*/ 0 h 3183"/>
                <a:gd name="T2" fmla="*/ 6276 w 6671"/>
                <a:gd name="T3" fmla="*/ 3183 h 3183"/>
                <a:gd name="T4" fmla="*/ 0 w 6671"/>
                <a:gd name="T5" fmla="*/ 1398 h 3183"/>
                <a:gd name="T6" fmla="*/ 74 w 6671"/>
                <a:gd name="T7" fmla="*/ 602 h 3183"/>
                <a:gd name="T8" fmla="*/ 6571 w 6671"/>
                <a:gd name="T9" fmla="*/ 0 h 3183"/>
              </a:gdLst>
              <a:ahLst/>
              <a:cxnLst>
                <a:cxn ang="0">
                  <a:pos x="T0" y="T1"/>
                </a:cxn>
                <a:cxn ang="0">
                  <a:pos x="T2" y="T3"/>
                </a:cxn>
                <a:cxn ang="0">
                  <a:pos x="T4" y="T5"/>
                </a:cxn>
                <a:cxn ang="0">
                  <a:pos x="T6" y="T7"/>
                </a:cxn>
                <a:cxn ang="0">
                  <a:pos x="T8" y="T9"/>
                </a:cxn>
              </a:cxnLst>
              <a:rect l="0" t="0" r="r" b="b"/>
              <a:pathLst>
                <a:path w="6671" h="3183">
                  <a:moveTo>
                    <a:pt x="6571" y="0"/>
                  </a:moveTo>
                  <a:cubicBezTo>
                    <a:pt x="6671" y="1070"/>
                    <a:pt x="6571" y="2149"/>
                    <a:pt x="6276" y="3183"/>
                  </a:cubicBezTo>
                  <a:lnTo>
                    <a:pt x="0" y="1398"/>
                  </a:lnTo>
                  <a:cubicBezTo>
                    <a:pt x="74" y="1139"/>
                    <a:pt x="99" y="869"/>
                    <a:pt x="74" y="602"/>
                  </a:cubicBezTo>
                  <a:lnTo>
                    <a:pt x="6571" y="0"/>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2" name="Freeform 15">
              <a:extLst>
                <a:ext uri="{FF2B5EF4-FFF2-40B4-BE49-F238E27FC236}">
                  <a16:creationId xmlns:a16="http://schemas.microsoft.com/office/drawing/2014/main" id="{0B09B4F2-5ACD-41A1-BBBE-13BEAE73E004}"/>
                </a:ext>
              </a:extLst>
            </p:cNvPr>
            <p:cNvSpPr>
              <a:spLocks/>
            </p:cNvSpPr>
            <p:nvPr/>
          </p:nvSpPr>
          <p:spPr bwMode="auto">
            <a:xfrm>
              <a:off x="3182819" y="3648111"/>
              <a:ext cx="1465336" cy="1027207"/>
            </a:xfrm>
            <a:custGeom>
              <a:avLst/>
              <a:gdLst>
                <a:gd name="T0" fmla="*/ 6632 w 6632"/>
                <a:gd name="T1" fmla="*/ 1785 h 4647"/>
                <a:gd name="T2" fmla="*/ 5207 w 6632"/>
                <a:gd name="T3" fmla="*/ 4647 h 4647"/>
                <a:gd name="T4" fmla="*/ 0 w 6632"/>
                <a:gd name="T5" fmla="*/ 715 h 4647"/>
                <a:gd name="T6" fmla="*/ 356 w 6632"/>
                <a:gd name="T7" fmla="*/ 0 h 4647"/>
                <a:gd name="T8" fmla="*/ 6632 w 6632"/>
                <a:gd name="T9" fmla="*/ 1785 h 4647"/>
              </a:gdLst>
              <a:ahLst/>
              <a:cxnLst>
                <a:cxn ang="0">
                  <a:pos x="T0" y="T1"/>
                </a:cxn>
                <a:cxn ang="0">
                  <a:pos x="T2" y="T3"/>
                </a:cxn>
                <a:cxn ang="0">
                  <a:pos x="T4" y="T5"/>
                </a:cxn>
                <a:cxn ang="0">
                  <a:pos x="T6" y="T7"/>
                </a:cxn>
                <a:cxn ang="0">
                  <a:pos x="T8" y="T9"/>
                </a:cxn>
              </a:cxnLst>
              <a:rect l="0" t="0" r="r" b="b"/>
              <a:pathLst>
                <a:path w="6632" h="4647">
                  <a:moveTo>
                    <a:pt x="6632" y="1785"/>
                  </a:moveTo>
                  <a:cubicBezTo>
                    <a:pt x="6338" y="2819"/>
                    <a:pt x="5855" y="3790"/>
                    <a:pt x="5207" y="4647"/>
                  </a:cubicBezTo>
                  <a:lnTo>
                    <a:pt x="0" y="715"/>
                  </a:lnTo>
                  <a:cubicBezTo>
                    <a:pt x="162" y="501"/>
                    <a:pt x="283" y="258"/>
                    <a:pt x="356" y="0"/>
                  </a:cubicBezTo>
                  <a:lnTo>
                    <a:pt x="6632" y="1785"/>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3" name="Freeform 17">
              <a:extLst>
                <a:ext uri="{FF2B5EF4-FFF2-40B4-BE49-F238E27FC236}">
                  <a16:creationId xmlns:a16="http://schemas.microsoft.com/office/drawing/2014/main" id="{F851BB45-331D-4F96-BB6A-BC67D0103A02}"/>
                </a:ext>
              </a:extLst>
            </p:cNvPr>
            <p:cNvSpPr>
              <a:spLocks/>
            </p:cNvSpPr>
            <p:nvPr/>
          </p:nvSpPr>
          <p:spPr bwMode="auto">
            <a:xfrm>
              <a:off x="3052117" y="3806426"/>
              <a:ext cx="1281249" cy="1344758"/>
            </a:xfrm>
            <a:custGeom>
              <a:avLst/>
              <a:gdLst>
                <a:gd name="T0" fmla="*/ 5798 w 5798"/>
                <a:gd name="T1" fmla="*/ 3932 h 6086"/>
                <a:gd name="T2" fmla="*/ 3435 w 5798"/>
                <a:gd name="T3" fmla="*/ 6086 h 6086"/>
                <a:gd name="T4" fmla="*/ 0 w 5798"/>
                <a:gd name="T5" fmla="*/ 539 h 6086"/>
                <a:gd name="T6" fmla="*/ 591 w 5798"/>
                <a:gd name="T7" fmla="*/ 0 h 6086"/>
                <a:gd name="T8" fmla="*/ 5798 w 5798"/>
                <a:gd name="T9" fmla="*/ 3932 h 6086"/>
              </a:gdLst>
              <a:ahLst/>
              <a:cxnLst>
                <a:cxn ang="0">
                  <a:pos x="T0" y="T1"/>
                </a:cxn>
                <a:cxn ang="0">
                  <a:pos x="T2" y="T3"/>
                </a:cxn>
                <a:cxn ang="0">
                  <a:pos x="T4" y="T5"/>
                </a:cxn>
                <a:cxn ang="0">
                  <a:pos x="T6" y="T7"/>
                </a:cxn>
                <a:cxn ang="0">
                  <a:pos x="T8" y="T9"/>
                </a:cxn>
              </a:cxnLst>
              <a:rect l="0" t="0" r="r" b="b"/>
              <a:pathLst>
                <a:path w="5798" h="6086">
                  <a:moveTo>
                    <a:pt x="5798" y="3932"/>
                  </a:moveTo>
                  <a:cubicBezTo>
                    <a:pt x="5150" y="4790"/>
                    <a:pt x="4349" y="5521"/>
                    <a:pt x="3435" y="6086"/>
                  </a:cubicBezTo>
                  <a:lnTo>
                    <a:pt x="0" y="539"/>
                  </a:lnTo>
                  <a:cubicBezTo>
                    <a:pt x="229" y="397"/>
                    <a:pt x="429" y="215"/>
                    <a:pt x="591" y="0"/>
                  </a:cubicBezTo>
                  <a:lnTo>
                    <a:pt x="5798" y="3932"/>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4" name="Freeform 19">
              <a:extLst>
                <a:ext uri="{FF2B5EF4-FFF2-40B4-BE49-F238E27FC236}">
                  <a16:creationId xmlns:a16="http://schemas.microsoft.com/office/drawing/2014/main" id="{0177CC3B-168F-46F9-9C53-7A0AE63F4B61}"/>
                </a:ext>
              </a:extLst>
            </p:cNvPr>
            <p:cNvSpPr>
              <a:spLocks/>
            </p:cNvSpPr>
            <p:nvPr/>
          </p:nvSpPr>
          <p:spPr bwMode="auto">
            <a:xfrm>
              <a:off x="2887359" y="3925163"/>
              <a:ext cx="923199" cy="1480983"/>
            </a:xfrm>
            <a:custGeom>
              <a:avLst/>
              <a:gdLst>
                <a:gd name="T0" fmla="*/ 4180 w 4180"/>
                <a:gd name="T1" fmla="*/ 5547 h 6702"/>
                <a:gd name="T2" fmla="*/ 1199 w 4180"/>
                <a:gd name="T3" fmla="*/ 6702 h 6702"/>
                <a:gd name="T4" fmla="*/ 0 w 4180"/>
                <a:gd name="T5" fmla="*/ 288 h 6702"/>
                <a:gd name="T6" fmla="*/ 745 w 4180"/>
                <a:gd name="T7" fmla="*/ 0 h 6702"/>
                <a:gd name="T8" fmla="*/ 4180 w 4180"/>
                <a:gd name="T9" fmla="*/ 5547 h 6702"/>
              </a:gdLst>
              <a:ahLst/>
              <a:cxnLst>
                <a:cxn ang="0">
                  <a:pos x="T0" y="T1"/>
                </a:cxn>
                <a:cxn ang="0">
                  <a:pos x="T2" y="T3"/>
                </a:cxn>
                <a:cxn ang="0">
                  <a:pos x="T4" y="T5"/>
                </a:cxn>
                <a:cxn ang="0">
                  <a:pos x="T6" y="T7"/>
                </a:cxn>
                <a:cxn ang="0">
                  <a:pos x="T8" y="T9"/>
                </a:cxn>
              </a:cxnLst>
              <a:rect l="0" t="0" r="r" b="b"/>
              <a:pathLst>
                <a:path w="4180" h="6702">
                  <a:moveTo>
                    <a:pt x="4180" y="5547"/>
                  </a:moveTo>
                  <a:cubicBezTo>
                    <a:pt x="3267" y="6113"/>
                    <a:pt x="2256" y="6505"/>
                    <a:pt x="1199" y="6702"/>
                  </a:cubicBezTo>
                  <a:lnTo>
                    <a:pt x="0" y="288"/>
                  </a:lnTo>
                  <a:cubicBezTo>
                    <a:pt x="264" y="239"/>
                    <a:pt x="517" y="141"/>
                    <a:pt x="745" y="0"/>
                  </a:cubicBezTo>
                  <a:lnTo>
                    <a:pt x="4180" y="5547"/>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5" name="Freeform 21">
              <a:extLst>
                <a:ext uri="{FF2B5EF4-FFF2-40B4-BE49-F238E27FC236}">
                  <a16:creationId xmlns:a16="http://schemas.microsoft.com/office/drawing/2014/main" id="{1E2B8C37-ED31-49EF-B8BD-D816135F1FB8}"/>
                </a:ext>
              </a:extLst>
            </p:cNvPr>
            <p:cNvSpPr>
              <a:spLocks/>
            </p:cNvSpPr>
            <p:nvPr/>
          </p:nvSpPr>
          <p:spPr bwMode="auto">
            <a:xfrm>
              <a:off x="2446470" y="3988673"/>
              <a:ext cx="705975" cy="1461654"/>
            </a:xfrm>
            <a:custGeom>
              <a:avLst/>
              <a:gdLst>
                <a:gd name="T0" fmla="*/ 3197 w 3197"/>
                <a:gd name="T1" fmla="*/ 6414 h 6612"/>
                <a:gd name="T2" fmla="*/ 0 w 3197"/>
                <a:gd name="T3" fmla="*/ 6414 h 6612"/>
                <a:gd name="T4" fmla="*/ 1199 w 3197"/>
                <a:gd name="T5" fmla="*/ 0 h 6612"/>
                <a:gd name="T6" fmla="*/ 1998 w 3197"/>
                <a:gd name="T7" fmla="*/ 0 h 6612"/>
                <a:gd name="T8" fmla="*/ 3197 w 3197"/>
                <a:gd name="T9" fmla="*/ 6414 h 6612"/>
              </a:gdLst>
              <a:ahLst/>
              <a:cxnLst>
                <a:cxn ang="0">
                  <a:pos x="T0" y="T1"/>
                </a:cxn>
                <a:cxn ang="0">
                  <a:pos x="T2" y="T3"/>
                </a:cxn>
                <a:cxn ang="0">
                  <a:pos x="T4" y="T5"/>
                </a:cxn>
                <a:cxn ang="0">
                  <a:pos x="T6" y="T7"/>
                </a:cxn>
                <a:cxn ang="0">
                  <a:pos x="T8" y="T9"/>
                </a:cxn>
              </a:cxnLst>
              <a:rect l="0" t="0" r="r" b="b"/>
              <a:pathLst>
                <a:path w="3197" h="6612">
                  <a:moveTo>
                    <a:pt x="3197" y="6414"/>
                  </a:moveTo>
                  <a:cubicBezTo>
                    <a:pt x="2140" y="6612"/>
                    <a:pt x="1056" y="6612"/>
                    <a:pt x="0" y="6414"/>
                  </a:cubicBezTo>
                  <a:lnTo>
                    <a:pt x="1199" y="0"/>
                  </a:lnTo>
                  <a:cubicBezTo>
                    <a:pt x="1463" y="50"/>
                    <a:pt x="1734" y="50"/>
                    <a:pt x="1998" y="0"/>
                  </a:cubicBezTo>
                  <a:lnTo>
                    <a:pt x="3197" y="6414"/>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6" name="Freeform 23">
              <a:extLst>
                <a:ext uri="{FF2B5EF4-FFF2-40B4-BE49-F238E27FC236}">
                  <a16:creationId xmlns:a16="http://schemas.microsoft.com/office/drawing/2014/main" id="{383FE94E-FBD6-4E0F-B6E7-0C4FC75D1146}"/>
                </a:ext>
              </a:extLst>
            </p:cNvPr>
            <p:cNvSpPr>
              <a:spLocks/>
            </p:cNvSpPr>
            <p:nvPr/>
          </p:nvSpPr>
          <p:spPr bwMode="auto">
            <a:xfrm>
              <a:off x="1787437" y="3925163"/>
              <a:ext cx="923199" cy="1480983"/>
            </a:xfrm>
            <a:custGeom>
              <a:avLst/>
              <a:gdLst>
                <a:gd name="T0" fmla="*/ 2981 w 4180"/>
                <a:gd name="T1" fmla="*/ 6702 h 6702"/>
                <a:gd name="T2" fmla="*/ 0 w 4180"/>
                <a:gd name="T3" fmla="*/ 5547 h 6702"/>
                <a:gd name="T4" fmla="*/ 3434 w 4180"/>
                <a:gd name="T5" fmla="*/ 0 h 6702"/>
                <a:gd name="T6" fmla="*/ 4180 w 4180"/>
                <a:gd name="T7" fmla="*/ 288 h 6702"/>
                <a:gd name="T8" fmla="*/ 2981 w 4180"/>
                <a:gd name="T9" fmla="*/ 6702 h 6702"/>
              </a:gdLst>
              <a:ahLst/>
              <a:cxnLst>
                <a:cxn ang="0">
                  <a:pos x="T0" y="T1"/>
                </a:cxn>
                <a:cxn ang="0">
                  <a:pos x="T2" y="T3"/>
                </a:cxn>
                <a:cxn ang="0">
                  <a:pos x="T4" y="T5"/>
                </a:cxn>
                <a:cxn ang="0">
                  <a:pos x="T6" y="T7"/>
                </a:cxn>
                <a:cxn ang="0">
                  <a:pos x="T8" y="T9"/>
                </a:cxn>
              </a:cxnLst>
              <a:rect l="0" t="0" r="r" b="b"/>
              <a:pathLst>
                <a:path w="4180" h="6702">
                  <a:moveTo>
                    <a:pt x="2981" y="6702"/>
                  </a:moveTo>
                  <a:cubicBezTo>
                    <a:pt x="1924" y="6505"/>
                    <a:pt x="913" y="6113"/>
                    <a:pt x="0" y="5547"/>
                  </a:cubicBezTo>
                  <a:lnTo>
                    <a:pt x="3434" y="0"/>
                  </a:lnTo>
                  <a:cubicBezTo>
                    <a:pt x="3663" y="141"/>
                    <a:pt x="3916" y="239"/>
                    <a:pt x="4180" y="288"/>
                  </a:cubicBezTo>
                  <a:lnTo>
                    <a:pt x="2981" y="6702"/>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7" name="Freeform 25">
              <a:extLst>
                <a:ext uri="{FF2B5EF4-FFF2-40B4-BE49-F238E27FC236}">
                  <a16:creationId xmlns:a16="http://schemas.microsoft.com/office/drawing/2014/main" id="{61A20887-DA5B-4091-B814-221D18257CCF}"/>
                </a:ext>
              </a:extLst>
            </p:cNvPr>
            <p:cNvSpPr>
              <a:spLocks/>
            </p:cNvSpPr>
            <p:nvPr/>
          </p:nvSpPr>
          <p:spPr bwMode="auto">
            <a:xfrm>
              <a:off x="1265549" y="3806426"/>
              <a:ext cx="1280328" cy="1344758"/>
            </a:xfrm>
            <a:custGeom>
              <a:avLst/>
              <a:gdLst>
                <a:gd name="T0" fmla="*/ 2363 w 5797"/>
                <a:gd name="T1" fmla="*/ 6086 h 6086"/>
                <a:gd name="T2" fmla="*/ 0 w 5797"/>
                <a:gd name="T3" fmla="*/ 3932 h 6086"/>
                <a:gd name="T4" fmla="*/ 5207 w 5797"/>
                <a:gd name="T5" fmla="*/ 0 h 6086"/>
                <a:gd name="T6" fmla="*/ 5797 w 5797"/>
                <a:gd name="T7" fmla="*/ 539 h 6086"/>
                <a:gd name="T8" fmla="*/ 2363 w 5797"/>
                <a:gd name="T9" fmla="*/ 6086 h 6086"/>
              </a:gdLst>
              <a:ahLst/>
              <a:cxnLst>
                <a:cxn ang="0">
                  <a:pos x="T0" y="T1"/>
                </a:cxn>
                <a:cxn ang="0">
                  <a:pos x="T2" y="T3"/>
                </a:cxn>
                <a:cxn ang="0">
                  <a:pos x="T4" y="T5"/>
                </a:cxn>
                <a:cxn ang="0">
                  <a:pos x="T6" y="T7"/>
                </a:cxn>
                <a:cxn ang="0">
                  <a:pos x="T8" y="T9"/>
                </a:cxn>
              </a:cxnLst>
              <a:rect l="0" t="0" r="r" b="b"/>
              <a:pathLst>
                <a:path w="5797" h="6086">
                  <a:moveTo>
                    <a:pt x="2363" y="6086"/>
                  </a:moveTo>
                  <a:cubicBezTo>
                    <a:pt x="1449" y="5520"/>
                    <a:pt x="647" y="4790"/>
                    <a:pt x="0" y="3932"/>
                  </a:cubicBezTo>
                  <a:lnTo>
                    <a:pt x="5207" y="0"/>
                  </a:lnTo>
                  <a:cubicBezTo>
                    <a:pt x="5369" y="215"/>
                    <a:pt x="5569" y="397"/>
                    <a:pt x="5797" y="539"/>
                  </a:cubicBezTo>
                  <a:lnTo>
                    <a:pt x="2363" y="6086"/>
                  </a:lnTo>
                  <a:close/>
                </a:path>
              </a:pathLst>
            </a:custGeom>
            <a:solidFill>
              <a:schemeClr val="accent3"/>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solidFill>
                  <a:schemeClr val="bg1"/>
                </a:solidFill>
                <a:latin typeface="Arial" panose="020B0604020202020204" pitchFamily="34" charset="0"/>
                <a:cs typeface="Arial" panose="020B0604020202020204" pitchFamily="34" charset="0"/>
              </a:endParaRPr>
            </a:p>
          </p:txBody>
        </p:sp>
        <p:sp>
          <p:nvSpPr>
            <p:cNvPr id="158" name="Freeform 27">
              <a:extLst>
                <a:ext uri="{FF2B5EF4-FFF2-40B4-BE49-F238E27FC236}">
                  <a16:creationId xmlns:a16="http://schemas.microsoft.com/office/drawing/2014/main" id="{D91B94D9-A07A-4F6C-BB57-8C318DBD44C3}"/>
                </a:ext>
              </a:extLst>
            </p:cNvPr>
            <p:cNvSpPr>
              <a:spLocks/>
            </p:cNvSpPr>
            <p:nvPr/>
          </p:nvSpPr>
          <p:spPr bwMode="auto">
            <a:xfrm>
              <a:off x="950759" y="3648111"/>
              <a:ext cx="1465336" cy="1027207"/>
            </a:xfrm>
            <a:custGeom>
              <a:avLst/>
              <a:gdLst>
                <a:gd name="T0" fmla="*/ 2850 w 13264"/>
                <a:gd name="T1" fmla="*/ 9295 h 9295"/>
                <a:gd name="T2" fmla="*/ 0 w 13264"/>
                <a:gd name="T3" fmla="*/ 3571 h 9295"/>
                <a:gd name="T4" fmla="*/ 12552 w 13264"/>
                <a:gd name="T5" fmla="*/ 0 h 9295"/>
                <a:gd name="T6" fmla="*/ 13264 w 13264"/>
                <a:gd name="T7" fmla="*/ 1431 h 9295"/>
                <a:gd name="T8" fmla="*/ 2850 w 13264"/>
                <a:gd name="T9" fmla="*/ 9295 h 9295"/>
              </a:gdLst>
              <a:ahLst/>
              <a:cxnLst>
                <a:cxn ang="0">
                  <a:pos x="T0" y="T1"/>
                </a:cxn>
                <a:cxn ang="0">
                  <a:pos x="T2" y="T3"/>
                </a:cxn>
                <a:cxn ang="0">
                  <a:pos x="T4" y="T5"/>
                </a:cxn>
                <a:cxn ang="0">
                  <a:pos x="T6" y="T7"/>
                </a:cxn>
                <a:cxn ang="0">
                  <a:pos x="T8" y="T9"/>
                </a:cxn>
              </a:cxnLst>
              <a:rect l="0" t="0" r="r" b="b"/>
              <a:pathLst>
                <a:path w="13264" h="9295">
                  <a:moveTo>
                    <a:pt x="2850" y="9295"/>
                  </a:moveTo>
                  <a:cubicBezTo>
                    <a:pt x="1554" y="7580"/>
                    <a:pt x="588" y="5639"/>
                    <a:pt x="0" y="3571"/>
                  </a:cubicBezTo>
                  <a:lnTo>
                    <a:pt x="12552" y="0"/>
                  </a:lnTo>
                  <a:cubicBezTo>
                    <a:pt x="12699" y="517"/>
                    <a:pt x="12940" y="1002"/>
                    <a:pt x="13264" y="1431"/>
                  </a:cubicBezTo>
                  <a:lnTo>
                    <a:pt x="2850" y="9295"/>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59" name="Freeform 29">
              <a:extLst>
                <a:ext uri="{FF2B5EF4-FFF2-40B4-BE49-F238E27FC236}">
                  <a16:creationId xmlns:a16="http://schemas.microsoft.com/office/drawing/2014/main" id="{81D7FBD9-0682-49D3-8C16-055D71617FD8}"/>
                </a:ext>
              </a:extLst>
            </p:cNvPr>
            <p:cNvSpPr>
              <a:spLocks/>
            </p:cNvSpPr>
            <p:nvPr/>
          </p:nvSpPr>
          <p:spPr bwMode="auto">
            <a:xfrm>
              <a:off x="863318" y="3339764"/>
              <a:ext cx="1473620" cy="703214"/>
            </a:xfrm>
            <a:custGeom>
              <a:avLst/>
              <a:gdLst>
                <a:gd name="T0" fmla="*/ 789 w 13341"/>
                <a:gd name="T1" fmla="*/ 6367 h 6367"/>
                <a:gd name="T2" fmla="*/ 199 w 13341"/>
                <a:gd name="T3" fmla="*/ 0 h 6367"/>
                <a:gd name="T4" fmla="*/ 13193 w 13341"/>
                <a:gd name="T5" fmla="*/ 1204 h 6367"/>
                <a:gd name="T6" fmla="*/ 13341 w 13341"/>
                <a:gd name="T7" fmla="*/ 2796 h 6367"/>
                <a:gd name="T8" fmla="*/ 789 w 13341"/>
                <a:gd name="T9" fmla="*/ 6367 h 6367"/>
              </a:gdLst>
              <a:ahLst/>
              <a:cxnLst>
                <a:cxn ang="0">
                  <a:pos x="T0" y="T1"/>
                </a:cxn>
                <a:cxn ang="0">
                  <a:pos x="T2" y="T3"/>
                </a:cxn>
                <a:cxn ang="0">
                  <a:pos x="T4" y="T5"/>
                </a:cxn>
                <a:cxn ang="0">
                  <a:pos x="T6" y="T7"/>
                </a:cxn>
                <a:cxn ang="0">
                  <a:pos x="T8" y="T9"/>
                </a:cxn>
              </a:cxnLst>
              <a:rect l="0" t="0" r="r" b="b"/>
              <a:pathLst>
                <a:path w="13341" h="6367">
                  <a:moveTo>
                    <a:pt x="789" y="6367"/>
                  </a:moveTo>
                  <a:cubicBezTo>
                    <a:pt x="200" y="4299"/>
                    <a:pt x="0" y="2141"/>
                    <a:pt x="199" y="0"/>
                  </a:cubicBezTo>
                  <a:lnTo>
                    <a:pt x="13193" y="1204"/>
                  </a:lnTo>
                  <a:cubicBezTo>
                    <a:pt x="13143" y="1739"/>
                    <a:pt x="13193" y="2279"/>
                    <a:pt x="13341" y="2796"/>
                  </a:cubicBezTo>
                  <a:lnTo>
                    <a:pt x="789" y="6367"/>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60" name="Freeform 31">
              <a:extLst>
                <a:ext uri="{FF2B5EF4-FFF2-40B4-BE49-F238E27FC236}">
                  <a16:creationId xmlns:a16="http://schemas.microsoft.com/office/drawing/2014/main" id="{7E282CB3-9FF1-4C0E-B07C-2D0901ED58F0}"/>
                </a:ext>
              </a:extLst>
            </p:cNvPr>
            <p:cNvSpPr>
              <a:spLocks/>
            </p:cNvSpPr>
            <p:nvPr/>
          </p:nvSpPr>
          <p:spPr bwMode="auto">
            <a:xfrm>
              <a:off x="885409" y="2659562"/>
              <a:ext cx="1483744" cy="812746"/>
            </a:xfrm>
            <a:custGeom>
              <a:avLst/>
              <a:gdLst>
                <a:gd name="T0" fmla="*/ 0 w 13432"/>
                <a:gd name="T1" fmla="*/ 6150 h 7354"/>
                <a:gd name="T2" fmla="*/ 1750 w 13432"/>
                <a:gd name="T3" fmla="*/ 0 h 7354"/>
                <a:gd name="T4" fmla="*/ 13432 w 13432"/>
                <a:gd name="T5" fmla="*/ 5817 h 7354"/>
                <a:gd name="T6" fmla="*/ 12994 w 13432"/>
                <a:gd name="T7" fmla="*/ 7354 h 7354"/>
                <a:gd name="T8" fmla="*/ 0 w 13432"/>
                <a:gd name="T9" fmla="*/ 6150 h 7354"/>
              </a:gdLst>
              <a:ahLst/>
              <a:cxnLst>
                <a:cxn ang="0">
                  <a:pos x="T0" y="T1"/>
                </a:cxn>
                <a:cxn ang="0">
                  <a:pos x="T2" y="T3"/>
                </a:cxn>
                <a:cxn ang="0">
                  <a:pos x="T4" y="T5"/>
                </a:cxn>
                <a:cxn ang="0">
                  <a:pos x="T6" y="T7"/>
                </a:cxn>
                <a:cxn ang="0">
                  <a:pos x="T8" y="T9"/>
                </a:cxn>
              </a:cxnLst>
              <a:rect l="0" t="0" r="r" b="b"/>
              <a:pathLst>
                <a:path w="13432" h="7354">
                  <a:moveTo>
                    <a:pt x="0" y="6150"/>
                  </a:moveTo>
                  <a:cubicBezTo>
                    <a:pt x="198" y="4009"/>
                    <a:pt x="791" y="1924"/>
                    <a:pt x="1750" y="0"/>
                  </a:cubicBezTo>
                  <a:lnTo>
                    <a:pt x="13432" y="5817"/>
                  </a:lnTo>
                  <a:cubicBezTo>
                    <a:pt x="13192" y="6298"/>
                    <a:pt x="13044" y="6819"/>
                    <a:pt x="12994" y="7354"/>
                  </a:cubicBezTo>
                  <a:lnTo>
                    <a:pt x="0" y="6150"/>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61" name="Freeform 33">
              <a:extLst>
                <a:ext uri="{FF2B5EF4-FFF2-40B4-BE49-F238E27FC236}">
                  <a16:creationId xmlns:a16="http://schemas.microsoft.com/office/drawing/2014/main" id="{FD3C6479-9FA6-4C46-B775-C73D38593ADA}"/>
                </a:ext>
              </a:extLst>
            </p:cNvPr>
            <p:cNvSpPr>
              <a:spLocks/>
            </p:cNvSpPr>
            <p:nvPr/>
          </p:nvSpPr>
          <p:spPr bwMode="auto">
            <a:xfrm>
              <a:off x="1078700" y="2096254"/>
              <a:ext cx="1397223" cy="1205772"/>
            </a:xfrm>
            <a:custGeom>
              <a:avLst/>
              <a:gdLst>
                <a:gd name="T0" fmla="*/ 0 w 12645"/>
                <a:gd name="T1" fmla="*/ 5103 h 10919"/>
                <a:gd name="T2" fmla="*/ 3853 w 12645"/>
                <a:gd name="T3" fmla="*/ 0 h 10919"/>
                <a:gd name="T4" fmla="*/ 12645 w 12645"/>
                <a:gd name="T5" fmla="*/ 9644 h 10919"/>
                <a:gd name="T6" fmla="*/ 11682 w 12645"/>
                <a:gd name="T7" fmla="*/ 10919 h 10919"/>
                <a:gd name="T8" fmla="*/ 0 w 12645"/>
                <a:gd name="T9" fmla="*/ 5103 h 10919"/>
              </a:gdLst>
              <a:ahLst/>
              <a:cxnLst>
                <a:cxn ang="0">
                  <a:pos x="T0" y="T1"/>
                </a:cxn>
                <a:cxn ang="0">
                  <a:pos x="T2" y="T3"/>
                </a:cxn>
                <a:cxn ang="0">
                  <a:pos x="T4" y="T5"/>
                </a:cxn>
                <a:cxn ang="0">
                  <a:pos x="T6" y="T7"/>
                </a:cxn>
                <a:cxn ang="0">
                  <a:pos x="T8" y="T9"/>
                </a:cxn>
              </a:cxnLst>
              <a:rect l="0" t="0" r="r" b="b"/>
              <a:pathLst>
                <a:path w="12645" h="10919">
                  <a:moveTo>
                    <a:pt x="0" y="5103"/>
                  </a:moveTo>
                  <a:cubicBezTo>
                    <a:pt x="958" y="3178"/>
                    <a:pt x="2264" y="1448"/>
                    <a:pt x="3853" y="0"/>
                  </a:cubicBezTo>
                  <a:lnTo>
                    <a:pt x="12645" y="9644"/>
                  </a:lnTo>
                  <a:cubicBezTo>
                    <a:pt x="12248" y="10006"/>
                    <a:pt x="11921" y="10438"/>
                    <a:pt x="11682" y="10919"/>
                  </a:cubicBezTo>
                  <a:lnTo>
                    <a:pt x="0" y="5103"/>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62" name="Freeform 35">
              <a:extLst>
                <a:ext uri="{FF2B5EF4-FFF2-40B4-BE49-F238E27FC236}">
                  <a16:creationId xmlns:a16="http://schemas.microsoft.com/office/drawing/2014/main" id="{38A312D1-E375-45BC-BA0B-05E9DFF763A1}"/>
                </a:ext>
              </a:extLst>
            </p:cNvPr>
            <p:cNvSpPr>
              <a:spLocks/>
            </p:cNvSpPr>
            <p:nvPr/>
          </p:nvSpPr>
          <p:spPr bwMode="auto">
            <a:xfrm>
              <a:off x="1504862" y="1724397"/>
              <a:ext cx="1121092" cy="1436802"/>
            </a:xfrm>
            <a:custGeom>
              <a:avLst/>
              <a:gdLst>
                <a:gd name="T0" fmla="*/ 0 w 10151"/>
                <a:gd name="T1" fmla="*/ 3367 h 13011"/>
                <a:gd name="T2" fmla="*/ 5437 w 10151"/>
                <a:gd name="T3" fmla="*/ 0 h 13011"/>
                <a:gd name="T4" fmla="*/ 10151 w 10151"/>
                <a:gd name="T5" fmla="*/ 12169 h 13011"/>
                <a:gd name="T6" fmla="*/ 8792 w 10151"/>
                <a:gd name="T7" fmla="*/ 13011 h 13011"/>
                <a:gd name="T8" fmla="*/ 0 w 10151"/>
                <a:gd name="T9" fmla="*/ 3367 h 13011"/>
              </a:gdLst>
              <a:ahLst/>
              <a:cxnLst>
                <a:cxn ang="0">
                  <a:pos x="T0" y="T1"/>
                </a:cxn>
                <a:cxn ang="0">
                  <a:pos x="T2" y="T3"/>
                </a:cxn>
                <a:cxn ang="0">
                  <a:pos x="T4" y="T5"/>
                </a:cxn>
                <a:cxn ang="0">
                  <a:pos x="T6" y="T7"/>
                </a:cxn>
                <a:cxn ang="0">
                  <a:pos x="T8" y="T9"/>
                </a:cxn>
              </a:cxnLst>
              <a:rect l="0" t="0" r="r" b="b"/>
              <a:pathLst>
                <a:path w="10151" h="13011">
                  <a:moveTo>
                    <a:pt x="0" y="3367"/>
                  </a:moveTo>
                  <a:cubicBezTo>
                    <a:pt x="1589" y="1918"/>
                    <a:pt x="3432" y="777"/>
                    <a:pt x="5437" y="0"/>
                  </a:cubicBezTo>
                  <a:lnTo>
                    <a:pt x="10151" y="12169"/>
                  </a:lnTo>
                  <a:cubicBezTo>
                    <a:pt x="9650" y="12363"/>
                    <a:pt x="9189" y="12649"/>
                    <a:pt x="8792" y="13011"/>
                  </a:cubicBezTo>
                  <a:lnTo>
                    <a:pt x="0" y="3367"/>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63" name="Freeform 37">
              <a:extLst>
                <a:ext uri="{FF2B5EF4-FFF2-40B4-BE49-F238E27FC236}">
                  <a16:creationId xmlns:a16="http://schemas.microsoft.com/office/drawing/2014/main" id="{DFFC2E04-692C-4EBA-AE8B-24F8546BD65F}"/>
                </a:ext>
              </a:extLst>
            </p:cNvPr>
            <p:cNvSpPr>
              <a:spLocks/>
            </p:cNvSpPr>
            <p:nvPr/>
          </p:nvSpPr>
          <p:spPr bwMode="auto">
            <a:xfrm>
              <a:off x="2104988" y="1594616"/>
              <a:ext cx="694009" cy="1473620"/>
            </a:xfrm>
            <a:custGeom>
              <a:avLst/>
              <a:gdLst>
                <a:gd name="T0" fmla="*/ 0 w 6285"/>
                <a:gd name="T1" fmla="*/ 1175 h 13344"/>
                <a:gd name="T2" fmla="*/ 6285 w 6285"/>
                <a:gd name="T3" fmla="*/ 0 h 13344"/>
                <a:gd name="T4" fmla="*/ 6285 w 6285"/>
                <a:gd name="T5" fmla="*/ 13050 h 13344"/>
                <a:gd name="T6" fmla="*/ 4714 w 6285"/>
                <a:gd name="T7" fmla="*/ 13344 h 13344"/>
                <a:gd name="T8" fmla="*/ 0 w 6285"/>
                <a:gd name="T9" fmla="*/ 1175 h 13344"/>
              </a:gdLst>
              <a:ahLst/>
              <a:cxnLst>
                <a:cxn ang="0">
                  <a:pos x="T0" y="T1"/>
                </a:cxn>
                <a:cxn ang="0">
                  <a:pos x="T2" y="T3"/>
                </a:cxn>
                <a:cxn ang="0">
                  <a:pos x="T4" y="T5"/>
                </a:cxn>
                <a:cxn ang="0">
                  <a:pos x="T6" y="T7"/>
                </a:cxn>
                <a:cxn ang="0">
                  <a:pos x="T8" y="T9"/>
                </a:cxn>
              </a:cxnLst>
              <a:rect l="0" t="0" r="r" b="b"/>
              <a:pathLst>
                <a:path w="6285" h="13344">
                  <a:moveTo>
                    <a:pt x="0" y="1175"/>
                  </a:moveTo>
                  <a:cubicBezTo>
                    <a:pt x="2004" y="399"/>
                    <a:pt x="4136" y="0"/>
                    <a:pt x="6285" y="0"/>
                  </a:cubicBezTo>
                  <a:lnTo>
                    <a:pt x="6285" y="13050"/>
                  </a:lnTo>
                  <a:cubicBezTo>
                    <a:pt x="5748" y="13050"/>
                    <a:pt x="5215" y="13150"/>
                    <a:pt x="4714" y="13344"/>
                  </a:cubicBezTo>
                  <a:lnTo>
                    <a:pt x="0" y="1175"/>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a:latin typeface="Arial" panose="020B0604020202020204"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097B73D0-8F82-40EF-B6A6-C2D67510F855}"/>
                </a:ext>
              </a:extLst>
            </p:cNvPr>
            <p:cNvSpPr>
              <a:spLocks/>
            </p:cNvSpPr>
            <p:nvPr/>
          </p:nvSpPr>
          <p:spPr>
            <a:xfrm rot="18268643">
              <a:off x="2839689" y="2309591"/>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Cyber metrics program assistance</a:t>
              </a:r>
            </a:p>
          </p:txBody>
        </p:sp>
        <p:sp>
          <p:nvSpPr>
            <p:cNvPr id="165" name="Rectangle 164">
              <a:extLst>
                <a:ext uri="{FF2B5EF4-FFF2-40B4-BE49-F238E27FC236}">
                  <a16:creationId xmlns:a16="http://schemas.microsoft.com/office/drawing/2014/main" id="{39138416-4628-4826-9C97-B772ED12C717}"/>
                </a:ext>
              </a:extLst>
            </p:cNvPr>
            <p:cNvSpPr>
              <a:spLocks/>
            </p:cNvSpPr>
            <p:nvPr/>
          </p:nvSpPr>
          <p:spPr>
            <a:xfrm rot="19420214">
              <a:off x="3167735" y="2636773"/>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RPA PMO support</a:t>
              </a:r>
            </a:p>
          </p:txBody>
        </p:sp>
        <p:sp>
          <p:nvSpPr>
            <p:cNvPr id="166" name="Rectangle 165">
              <a:extLst>
                <a:ext uri="{FF2B5EF4-FFF2-40B4-BE49-F238E27FC236}">
                  <a16:creationId xmlns:a16="http://schemas.microsoft.com/office/drawing/2014/main" id="{94C62787-1327-474F-9B5A-2DEC5F2E39E7}"/>
                </a:ext>
              </a:extLst>
            </p:cNvPr>
            <p:cNvSpPr>
              <a:spLocks/>
            </p:cNvSpPr>
            <p:nvPr/>
          </p:nvSpPr>
          <p:spPr>
            <a:xfrm rot="20698494">
              <a:off x="3364398" y="3047658"/>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Valuation &amp; accounting advisory services</a:t>
              </a:r>
            </a:p>
          </p:txBody>
        </p:sp>
        <p:sp>
          <p:nvSpPr>
            <p:cNvPr id="167" name="Rectangle 166">
              <a:extLst>
                <a:ext uri="{FF2B5EF4-FFF2-40B4-BE49-F238E27FC236}">
                  <a16:creationId xmlns:a16="http://schemas.microsoft.com/office/drawing/2014/main" id="{7194B1E4-94DA-44F8-BABB-1B66AB2D56F7}"/>
                </a:ext>
              </a:extLst>
            </p:cNvPr>
            <p:cNvSpPr>
              <a:spLocks/>
            </p:cNvSpPr>
            <p:nvPr/>
          </p:nvSpPr>
          <p:spPr>
            <a:xfrm rot="301231">
              <a:off x="3396455" y="3506810"/>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Finance enablement – EBS cloud planning</a:t>
              </a:r>
            </a:p>
          </p:txBody>
        </p:sp>
        <p:sp>
          <p:nvSpPr>
            <p:cNvPr id="168" name="Rectangle 167">
              <a:extLst>
                <a:ext uri="{FF2B5EF4-FFF2-40B4-BE49-F238E27FC236}">
                  <a16:creationId xmlns:a16="http://schemas.microsoft.com/office/drawing/2014/main" id="{87B69BE9-F3B0-4F74-B8E1-311D2DC667F2}"/>
                </a:ext>
              </a:extLst>
            </p:cNvPr>
            <p:cNvSpPr>
              <a:spLocks/>
            </p:cNvSpPr>
            <p:nvPr/>
          </p:nvSpPr>
          <p:spPr>
            <a:xfrm rot="1397947">
              <a:off x="3270637" y="3927115"/>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Finance integration support</a:t>
              </a:r>
            </a:p>
          </p:txBody>
        </p:sp>
        <p:sp>
          <p:nvSpPr>
            <p:cNvPr id="169" name="Rectangle 168">
              <a:extLst>
                <a:ext uri="{FF2B5EF4-FFF2-40B4-BE49-F238E27FC236}">
                  <a16:creationId xmlns:a16="http://schemas.microsoft.com/office/drawing/2014/main" id="{4365B3DE-D2B0-4F32-9EDD-80B609F9567F}"/>
                </a:ext>
              </a:extLst>
            </p:cNvPr>
            <p:cNvSpPr>
              <a:spLocks/>
            </p:cNvSpPr>
            <p:nvPr/>
          </p:nvSpPr>
          <p:spPr>
            <a:xfrm rot="2815312">
              <a:off x="2973998" y="4298245"/>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Leasing tool implementation</a:t>
              </a:r>
            </a:p>
          </p:txBody>
        </p:sp>
        <p:sp>
          <p:nvSpPr>
            <p:cNvPr id="170" name="Rectangle 169">
              <a:extLst>
                <a:ext uri="{FF2B5EF4-FFF2-40B4-BE49-F238E27FC236}">
                  <a16:creationId xmlns:a16="http://schemas.microsoft.com/office/drawing/2014/main" id="{131711B4-863A-4D5D-976F-483DF517C27B}"/>
                </a:ext>
              </a:extLst>
            </p:cNvPr>
            <p:cNvSpPr>
              <a:spLocks/>
            </p:cNvSpPr>
            <p:nvPr/>
          </p:nvSpPr>
          <p:spPr>
            <a:xfrm rot="4205920">
              <a:off x="2583487" y="4548803"/>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Accounting advisory support</a:t>
              </a:r>
            </a:p>
          </p:txBody>
        </p:sp>
        <p:sp>
          <p:nvSpPr>
            <p:cNvPr id="171" name="Rectangle 170">
              <a:extLst>
                <a:ext uri="{FF2B5EF4-FFF2-40B4-BE49-F238E27FC236}">
                  <a16:creationId xmlns:a16="http://schemas.microsoft.com/office/drawing/2014/main" id="{B58DDDE9-D20F-41C6-9E50-C63F21C7A0ED}"/>
                </a:ext>
              </a:extLst>
            </p:cNvPr>
            <p:cNvSpPr>
              <a:spLocks/>
            </p:cNvSpPr>
            <p:nvPr/>
          </p:nvSpPr>
          <p:spPr>
            <a:xfrm rot="5400000">
              <a:off x="2144862" y="4611755"/>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Intercompany transformation support</a:t>
              </a:r>
            </a:p>
          </p:txBody>
        </p:sp>
        <p:sp>
          <p:nvSpPr>
            <p:cNvPr id="172" name="Rectangle 171">
              <a:extLst>
                <a:ext uri="{FF2B5EF4-FFF2-40B4-BE49-F238E27FC236}">
                  <a16:creationId xmlns:a16="http://schemas.microsoft.com/office/drawing/2014/main" id="{E35F23F6-C6C7-4C58-A5E0-9C5B08D3CC6E}"/>
                </a:ext>
              </a:extLst>
            </p:cNvPr>
            <p:cNvSpPr>
              <a:spLocks/>
            </p:cNvSpPr>
            <p:nvPr/>
          </p:nvSpPr>
          <p:spPr>
            <a:xfrm rot="17377100">
              <a:off x="1752214" y="4486271"/>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Orange to blue book conversion</a:t>
              </a:r>
            </a:p>
          </p:txBody>
        </p:sp>
        <p:sp>
          <p:nvSpPr>
            <p:cNvPr id="173" name="Rectangle 172">
              <a:extLst>
                <a:ext uri="{FF2B5EF4-FFF2-40B4-BE49-F238E27FC236}">
                  <a16:creationId xmlns:a16="http://schemas.microsoft.com/office/drawing/2014/main" id="{9705BAAD-FF75-4907-B4AD-0F83D6A56470}"/>
                </a:ext>
              </a:extLst>
            </p:cNvPr>
            <p:cNvSpPr>
              <a:spLocks/>
            </p:cNvSpPr>
            <p:nvPr/>
          </p:nvSpPr>
          <p:spPr>
            <a:xfrm rot="18798723">
              <a:off x="1297267" y="4315054"/>
              <a:ext cx="1285645" cy="252114"/>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Client service transformation design and implementations</a:t>
              </a:r>
            </a:p>
          </p:txBody>
        </p:sp>
        <p:sp>
          <p:nvSpPr>
            <p:cNvPr id="174" name="Rectangle 173">
              <a:extLst>
                <a:ext uri="{FF2B5EF4-FFF2-40B4-BE49-F238E27FC236}">
                  <a16:creationId xmlns:a16="http://schemas.microsoft.com/office/drawing/2014/main" id="{FBEFE5AD-0EFE-4809-A2CF-82AF5F22FCA4}"/>
                </a:ext>
              </a:extLst>
            </p:cNvPr>
            <p:cNvSpPr>
              <a:spLocks/>
            </p:cNvSpPr>
            <p:nvPr/>
          </p:nvSpPr>
          <p:spPr>
            <a:xfrm rot="20230006">
              <a:off x="970351" y="3956031"/>
              <a:ext cx="1285645" cy="269302"/>
            </a:xfrm>
            <a:prstGeom prst="rect">
              <a:avLst/>
            </a:prstGeom>
            <a:noFill/>
          </p:spPr>
          <p:txBody>
            <a:bodyPr wrap="square" lIns="0" tIns="0" rIns="0" bIns="0" anchor="ctr" anchorCtr="0">
              <a:noAutofit/>
            </a:bodyPr>
            <a:lstStyle/>
            <a:p>
              <a:pPr algn="ctr">
                <a:lnSpc>
                  <a:spcPts val="1000"/>
                </a:lnSpc>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Global tax compliance &amp; transfer pricing services</a:t>
              </a:r>
            </a:p>
          </p:txBody>
        </p:sp>
        <p:sp>
          <p:nvSpPr>
            <p:cNvPr id="175" name="Rectangle 174">
              <a:extLst>
                <a:ext uri="{FF2B5EF4-FFF2-40B4-BE49-F238E27FC236}">
                  <a16:creationId xmlns:a16="http://schemas.microsoft.com/office/drawing/2014/main" id="{556B1DF2-4D12-4046-B201-9A756293F380}"/>
                </a:ext>
              </a:extLst>
            </p:cNvPr>
            <p:cNvSpPr>
              <a:spLocks/>
            </p:cNvSpPr>
            <p:nvPr/>
          </p:nvSpPr>
          <p:spPr>
            <a:xfrm rot="21392982">
              <a:off x="970258" y="3492644"/>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Sales &amp; use tax compliance</a:t>
              </a:r>
            </a:p>
          </p:txBody>
        </p:sp>
        <p:sp>
          <p:nvSpPr>
            <p:cNvPr id="176" name="Rectangle 175">
              <a:extLst>
                <a:ext uri="{FF2B5EF4-FFF2-40B4-BE49-F238E27FC236}">
                  <a16:creationId xmlns:a16="http://schemas.microsoft.com/office/drawing/2014/main" id="{49C9A6BF-9E24-4AEC-A0F3-2236B4A1C486}"/>
                </a:ext>
              </a:extLst>
            </p:cNvPr>
            <p:cNvSpPr>
              <a:spLocks/>
            </p:cNvSpPr>
            <p:nvPr/>
          </p:nvSpPr>
          <p:spPr>
            <a:xfrm rot="920123">
              <a:off x="1001398" y="3076961"/>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Tax integration support</a:t>
              </a:r>
            </a:p>
          </p:txBody>
        </p:sp>
        <p:sp>
          <p:nvSpPr>
            <p:cNvPr id="177" name="Rectangle 176">
              <a:extLst>
                <a:ext uri="{FF2B5EF4-FFF2-40B4-BE49-F238E27FC236}">
                  <a16:creationId xmlns:a16="http://schemas.microsoft.com/office/drawing/2014/main" id="{A463D77F-DC5B-4A48-94D0-04EC58A6B142}"/>
                </a:ext>
              </a:extLst>
            </p:cNvPr>
            <p:cNvSpPr>
              <a:spLocks/>
            </p:cNvSpPr>
            <p:nvPr/>
          </p:nvSpPr>
          <p:spPr>
            <a:xfrm rot="2237616">
              <a:off x="1198212" y="2672900"/>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State tax return review</a:t>
              </a:r>
            </a:p>
          </p:txBody>
        </p:sp>
        <p:sp>
          <p:nvSpPr>
            <p:cNvPr id="178" name="Rectangle 177">
              <a:extLst>
                <a:ext uri="{FF2B5EF4-FFF2-40B4-BE49-F238E27FC236}">
                  <a16:creationId xmlns:a16="http://schemas.microsoft.com/office/drawing/2014/main" id="{64A78D9B-9D39-4747-8649-C084C543FDBA}"/>
                </a:ext>
              </a:extLst>
            </p:cNvPr>
            <p:cNvSpPr>
              <a:spLocks/>
            </p:cNvSpPr>
            <p:nvPr/>
          </p:nvSpPr>
          <p:spPr>
            <a:xfrm rot="3485677">
              <a:off x="1506495" y="2369299"/>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Tax restructuring</a:t>
              </a:r>
            </a:p>
          </p:txBody>
        </p:sp>
        <p:sp>
          <p:nvSpPr>
            <p:cNvPr id="179" name="Rectangle 178">
              <a:extLst>
                <a:ext uri="{FF2B5EF4-FFF2-40B4-BE49-F238E27FC236}">
                  <a16:creationId xmlns:a16="http://schemas.microsoft.com/office/drawing/2014/main" id="{D9085197-EA96-4E7C-849F-08D36F50159A}"/>
                </a:ext>
              </a:extLst>
            </p:cNvPr>
            <p:cNvSpPr>
              <a:spLocks/>
            </p:cNvSpPr>
            <p:nvPr/>
          </p:nvSpPr>
          <p:spPr>
            <a:xfrm rot="4840591">
              <a:off x="1931741" y="2203034"/>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R&amp;D tax credit</a:t>
              </a:r>
            </a:p>
          </p:txBody>
        </p:sp>
        <p:sp>
          <p:nvSpPr>
            <p:cNvPr id="180" name="Rectangle 179">
              <a:extLst>
                <a:ext uri="{FF2B5EF4-FFF2-40B4-BE49-F238E27FC236}">
                  <a16:creationId xmlns:a16="http://schemas.microsoft.com/office/drawing/2014/main" id="{05ED5465-FCB6-4718-AF9A-AD508D177792}"/>
                </a:ext>
              </a:extLst>
            </p:cNvPr>
            <p:cNvSpPr>
              <a:spLocks/>
            </p:cNvSpPr>
            <p:nvPr/>
          </p:nvSpPr>
          <p:spPr>
            <a:xfrm rot="16696398">
              <a:off x="2355811" y="2188766"/>
              <a:ext cx="1285645" cy="269302"/>
            </a:xfrm>
            <a:prstGeom prst="rect">
              <a:avLst/>
            </a:prstGeom>
            <a:noFill/>
          </p:spPr>
          <p:txBody>
            <a:bodyPr wrap="square" lIns="0" tIns="0" rIns="0" bIns="0" anchor="ctr" anchorCtr="0">
              <a:noAutofit/>
            </a:bodyPr>
            <a:lstStyle/>
            <a:p>
              <a:pPr algn="ctr">
                <a:spcAft>
                  <a:spcPts val="471"/>
                </a:spcAft>
                <a:defRPr/>
              </a:pPr>
              <a:r>
                <a:rPr lang="en-US" sz="800" b="1">
                  <a:solidFill>
                    <a:schemeClr val="bg1"/>
                  </a:solidFill>
                  <a:latin typeface="Arial" panose="020B0604020202020204" pitchFamily="34" charset="0"/>
                  <a:ea typeface="Times New Roman" panose="02020603050405020304" pitchFamily="18" charset="0"/>
                  <a:cs typeface="Arial" panose="020B0604020202020204" pitchFamily="34" charset="0"/>
                </a:rPr>
                <a:t>IAM transformation support</a:t>
              </a:r>
            </a:p>
          </p:txBody>
        </p:sp>
      </p:grpSp>
      <p:sp>
        <p:nvSpPr>
          <p:cNvPr id="181" name="Contract">
            <a:extLst>
              <a:ext uri="{FF2B5EF4-FFF2-40B4-BE49-F238E27FC236}">
                <a16:creationId xmlns:a16="http://schemas.microsoft.com/office/drawing/2014/main" id="{6E520317-3C70-4A59-A2E0-87B71970ADEA}"/>
              </a:ext>
            </a:extLst>
          </p:cNvPr>
          <p:cNvSpPr txBox="1">
            <a:spLocks/>
          </p:cNvSpPr>
          <p:nvPr/>
        </p:nvSpPr>
        <p:spPr>
          <a:xfrm>
            <a:off x="6185997" y="2087138"/>
            <a:ext cx="5002528" cy="640080"/>
          </a:xfrm>
          <a:prstGeom prst="rect">
            <a:avLst/>
          </a:prstGeom>
          <a:ln>
            <a:solidFill>
              <a:schemeClr val="accent3"/>
            </a:solidFill>
          </a:ln>
        </p:spPr>
        <p:txBody>
          <a:bodyPr vert="horz" wrap="square" lIns="45720" tIns="27432" rIns="27432" bIns="27432" rtlCol="0" anchor="ctr">
            <a:noAutofit/>
          </a:bodyPr>
          <a:lstStyle/>
          <a:p>
            <a:pPr marR="44325">
              <a:lnSpc>
                <a:spcPts val="900"/>
              </a:lnSpc>
            </a:pPr>
            <a:r>
              <a:rPr lang="en-US" sz="900" b="1" spc="-16">
                <a:latin typeface="Arial" panose="020B0604020202020204" pitchFamily="34" charset="0"/>
                <a:cs typeface="Arial" panose="020B0604020202020204" pitchFamily="34" charset="0"/>
              </a:rPr>
              <a:t>Simple. </a:t>
            </a:r>
            <a:r>
              <a:rPr lang="en-US" sz="900" spc="-16">
                <a:latin typeface="Arial" panose="020B0604020202020204" pitchFamily="34" charset="0"/>
                <a:cs typeface="Arial" panose="020B0604020202020204" pitchFamily="34" charset="0"/>
              </a:rPr>
              <a:t>Aging legacy system, disconnected manual process, and complex products were negatively affecting the client experience at ESI. We redesigned your business processes and partnered with Stratera to deploy innovative Apttus CLM technology. By helping you view the customer experience as a unified journey, we were able to help you transform the client experience to continue delivering market-leading quality with improved speed and value.</a:t>
            </a:r>
            <a:endParaRPr sz="900">
              <a:latin typeface="Arial" panose="020B0604020202020204" pitchFamily="34" charset="0"/>
              <a:cs typeface="Arial" panose="020B0604020202020204" pitchFamily="34" charset="0"/>
            </a:endParaRPr>
          </a:p>
        </p:txBody>
      </p:sp>
      <p:sp>
        <p:nvSpPr>
          <p:cNvPr id="182" name="Global">
            <a:extLst>
              <a:ext uri="{FF2B5EF4-FFF2-40B4-BE49-F238E27FC236}">
                <a16:creationId xmlns:a16="http://schemas.microsoft.com/office/drawing/2014/main" id="{3AB05FE0-631E-47AF-8121-750610CF5AA1}"/>
              </a:ext>
            </a:extLst>
          </p:cNvPr>
          <p:cNvSpPr txBox="1">
            <a:spLocks/>
          </p:cNvSpPr>
          <p:nvPr/>
        </p:nvSpPr>
        <p:spPr>
          <a:xfrm>
            <a:off x="6185997" y="2777384"/>
            <a:ext cx="5002528" cy="640080"/>
          </a:xfrm>
          <a:prstGeom prst="rect">
            <a:avLst/>
          </a:prstGeom>
          <a:ln>
            <a:solidFill>
              <a:schemeClr val="accent4"/>
            </a:solidFill>
          </a:ln>
        </p:spPr>
        <p:txBody>
          <a:bodyPr vert="horz" wrap="square" lIns="45720" tIns="27432" rIns="27432" bIns="27432" rtlCol="0" anchor="ctr">
            <a:noAutofit/>
          </a:bodyPr>
          <a:lstStyle/>
          <a:p>
            <a:pPr marR="44823">
              <a:lnSpc>
                <a:spcPts val="900"/>
              </a:lnSpc>
            </a:pPr>
            <a:r>
              <a:rPr lang="en-US" sz="900" b="1">
                <a:latin typeface="Arial" panose="020B0604020202020204" pitchFamily="34" charset="0"/>
                <a:cs typeface="Arial" panose="020B0604020202020204" pitchFamily="34" charset="0"/>
              </a:rPr>
              <a:t>Affordable. </a:t>
            </a:r>
            <a:r>
              <a:rPr lang="en-US" sz="900">
                <a:latin typeface="Arial" panose="020B0604020202020204" pitchFamily="34" charset="0"/>
                <a:cs typeface="Arial" panose="020B0604020202020204" pitchFamily="34" charset="0"/>
              </a:rPr>
              <a:t>Established single points of contact at Cigna in each of the 18 countries to coordinate and provide non-U.S. direct and indirect tax compliance and preparation of transfer pricing documentation. We have been able to help you standardize processes thereby driving efficiency and cost savings.</a:t>
            </a:r>
          </a:p>
        </p:txBody>
      </p:sp>
      <p:sp>
        <p:nvSpPr>
          <p:cNvPr id="183" name="Technical">
            <a:extLst>
              <a:ext uri="{FF2B5EF4-FFF2-40B4-BE49-F238E27FC236}">
                <a16:creationId xmlns:a16="http://schemas.microsoft.com/office/drawing/2014/main" id="{4509BA08-A5FF-4725-98FD-FED451D26D3A}"/>
              </a:ext>
            </a:extLst>
          </p:cNvPr>
          <p:cNvSpPr txBox="1">
            <a:spLocks/>
          </p:cNvSpPr>
          <p:nvPr/>
        </p:nvSpPr>
        <p:spPr>
          <a:xfrm>
            <a:off x="6185997" y="3456341"/>
            <a:ext cx="5002528" cy="640080"/>
          </a:xfrm>
          <a:prstGeom prst="rect">
            <a:avLst/>
          </a:prstGeom>
          <a:noFill/>
          <a:ln>
            <a:solidFill>
              <a:schemeClr val="accent1">
                <a:lumMod val="90000"/>
                <a:lumOff val="10000"/>
              </a:schemeClr>
            </a:solidFill>
          </a:ln>
        </p:spPr>
        <p:txBody>
          <a:bodyPr vert="horz" wrap="square" lIns="45720" tIns="27432" rIns="27432" bIns="27432" rtlCol="0" anchor="ctr">
            <a:noAutofit/>
          </a:bodyPr>
          <a:lstStyle>
            <a:lvl1pPr marL="0">
              <a:defRPr sz="1000" b="1" i="0">
                <a:solidFill>
                  <a:srgbClr val="0072BC"/>
                </a:solidFill>
                <a:latin typeface="Univers 45 Light"/>
                <a:ea typeface="+mn-ea"/>
                <a:cs typeface="Univers 45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984">
              <a:lnSpc>
                <a:spcPts val="900"/>
              </a:lnSpc>
              <a:defRPr/>
            </a:pPr>
            <a:r>
              <a:rPr lang="en-US" sz="900" kern="0" spc="-16">
                <a:solidFill>
                  <a:schemeClr val="tx1"/>
                </a:solidFill>
                <a:latin typeface="Arial" panose="020B0604020202020204" pitchFamily="34" charset="0"/>
                <a:cs typeface="Arial" panose="020B0604020202020204" pitchFamily="34" charset="0"/>
              </a:rPr>
              <a:t>Predictable. </a:t>
            </a:r>
            <a:r>
              <a:rPr lang="en-US" sz="900" b="0" kern="0" spc="-16">
                <a:solidFill>
                  <a:schemeClr val="tx1"/>
                </a:solidFill>
                <a:latin typeface="Arial" panose="020B0604020202020204" pitchFamily="34" charset="0"/>
                <a:cs typeface="Arial" panose="020B0604020202020204" pitchFamily="34" charset="0"/>
              </a:rPr>
              <a:t>Provide specialized accounting support through the launch of the Ascent GPO. We continue to serve as trusted advisors based on our long-standing relationships and understanding of the complexities within the business. </a:t>
            </a:r>
          </a:p>
        </p:txBody>
      </p:sp>
      <p:sp>
        <p:nvSpPr>
          <p:cNvPr id="184" name="Data migration">
            <a:extLst>
              <a:ext uri="{FF2B5EF4-FFF2-40B4-BE49-F238E27FC236}">
                <a16:creationId xmlns:a16="http://schemas.microsoft.com/office/drawing/2014/main" id="{9F25A8F7-B78D-4CE8-95EC-F22B4258A846}"/>
              </a:ext>
            </a:extLst>
          </p:cNvPr>
          <p:cNvSpPr txBox="1">
            <a:spLocks/>
          </p:cNvSpPr>
          <p:nvPr/>
        </p:nvSpPr>
        <p:spPr>
          <a:xfrm>
            <a:off x="6185997" y="4135298"/>
            <a:ext cx="5002528" cy="640080"/>
          </a:xfrm>
          <a:prstGeom prst="rect">
            <a:avLst/>
          </a:prstGeom>
          <a:ln>
            <a:solidFill>
              <a:schemeClr val="tx2"/>
            </a:solidFill>
          </a:ln>
        </p:spPr>
        <p:txBody>
          <a:bodyPr vert="horz" wrap="square" lIns="45720" tIns="27432" rIns="27432" bIns="27432" rtlCol="0" anchor="ctr">
            <a:noAutofit/>
          </a:bodyPr>
          <a:lstStyle/>
          <a:p>
            <a:pPr marR="3984">
              <a:lnSpc>
                <a:spcPts val="900"/>
              </a:lnSpc>
            </a:pPr>
            <a:r>
              <a:rPr lang="en-US" sz="900" b="1" spc="-16">
                <a:latin typeface="Arial" panose="020B0604020202020204" pitchFamily="34" charset="0"/>
                <a:cs typeface="Arial" panose="020B0604020202020204" pitchFamily="34" charset="0"/>
              </a:rPr>
              <a:t>Affordable, Simple. </a:t>
            </a:r>
            <a:r>
              <a:rPr lang="en-US" sz="900" spc="-16">
                <a:latin typeface="Arial" panose="020B0604020202020204" pitchFamily="34" charset="0"/>
                <a:cs typeface="Arial" panose="020B0604020202020204" pitchFamily="34" charset="0"/>
              </a:rPr>
              <a:t>We were hired to help you understand the drivers of the Specialty Pharma PMPMs over time, specifically to assist the pricing team in developing a new product. While working closely alongside your team, we developed regression models and made recommendations for future extensions which will aid in data migration for on-prem to the cloud. We shared proof of concepts with you which will ultimately help you to minimize costs of expensive applications. </a:t>
            </a:r>
          </a:p>
        </p:txBody>
      </p:sp>
      <p:sp>
        <p:nvSpPr>
          <p:cNvPr id="185" name="Dynamic funding">
            <a:extLst>
              <a:ext uri="{FF2B5EF4-FFF2-40B4-BE49-F238E27FC236}">
                <a16:creationId xmlns:a16="http://schemas.microsoft.com/office/drawing/2014/main" id="{3E1702AC-8D12-4C86-BBE9-ACF0C8B80D1C}"/>
              </a:ext>
            </a:extLst>
          </p:cNvPr>
          <p:cNvSpPr txBox="1">
            <a:spLocks/>
          </p:cNvSpPr>
          <p:nvPr/>
        </p:nvSpPr>
        <p:spPr>
          <a:xfrm>
            <a:off x="6197286" y="4825545"/>
            <a:ext cx="5002528" cy="758952"/>
          </a:xfrm>
          <a:prstGeom prst="rect">
            <a:avLst/>
          </a:prstGeom>
          <a:ln>
            <a:solidFill>
              <a:schemeClr val="accent1">
                <a:lumMod val="90000"/>
                <a:lumOff val="10000"/>
              </a:schemeClr>
            </a:solidFill>
          </a:ln>
        </p:spPr>
        <p:txBody>
          <a:bodyPr vert="horz" wrap="square" lIns="45720" tIns="27432" rIns="27432" bIns="27432" rtlCol="0" anchor="ctr">
            <a:noAutofit/>
          </a:bodyPr>
          <a:lstStyle/>
          <a:p>
            <a:pPr marR="3984">
              <a:lnSpc>
                <a:spcPts val="900"/>
              </a:lnSpc>
            </a:pPr>
            <a:r>
              <a:rPr lang="en-US" sz="900" b="1" spc="-30">
                <a:latin typeface="Arial" panose="020B0604020202020204" pitchFamily="34" charset="0"/>
                <a:cs typeface="Arial" panose="020B0604020202020204" pitchFamily="34" charset="0"/>
              </a:rPr>
              <a:t>Affordable, Predictable, Simple. </a:t>
            </a:r>
            <a:r>
              <a:rPr lang="en-US" sz="900" spc="-30">
                <a:latin typeface="Arial" panose="020B0604020202020204" pitchFamily="34" charset="0"/>
                <a:cs typeface="Arial" panose="020B0604020202020204" pitchFamily="34" charset="0"/>
              </a:rPr>
              <a:t>In the midst of an agile transformation journey, you recognized the ability to manage investments dynamically as an imperative. We partnered with you to frame, design, pilot, and implement a funding model for technology investments. Our team took an agile approach to stand up the new funding model in a series of iterative releases in parallel with the existing planning and budgeting cycles and assisted the client with a transition plan to address the evolution of new governance forums, roles, and enabling artifacts. </a:t>
            </a:r>
          </a:p>
        </p:txBody>
      </p:sp>
      <p:sp>
        <p:nvSpPr>
          <p:cNvPr id="186" name="Identify">
            <a:extLst>
              <a:ext uri="{FF2B5EF4-FFF2-40B4-BE49-F238E27FC236}">
                <a16:creationId xmlns:a16="http://schemas.microsoft.com/office/drawing/2014/main" id="{A85E66A9-D493-4EFF-8915-C767C68157D6}"/>
              </a:ext>
            </a:extLst>
          </p:cNvPr>
          <p:cNvSpPr txBox="1">
            <a:spLocks/>
          </p:cNvSpPr>
          <p:nvPr/>
        </p:nvSpPr>
        <p:spPr>
          <a:xfrm>
            <a:off x="6185997" y="5628682"/>
            <a:ext cx="5002528" cy="640080"/>
          </a:xfrm>
          <a:prstGeom prst="rect">
            <a:avLst/>
          </a:prstGeom>
          <a:ln>
            <a:solidFill>
              <a:srgbClr val="00338D"/>
            </a:solidFill>
          </a:ln>
        </p:spPr>
        <p:txBody>
          <a:bodyPr vert="horz" wrap="square" lIns="45720" tIns="27432" rIns="27432" bIns="27432" rtlCol="0" anchor="ctr">
            <a:noAutofit/>
          </a:bodyPr>
          <a:lstStyle/>
          <a:p>
            <a:pPr marR="3984">
              <a:lnSpc>
                <a:spcPts val="900"/>
              </a:lnSpc>
            </a:pPr>
            <a:r>
              <a:rPr lang="en-US" sz="900" b="1" spc="-16">
                <a:latin typeface="Arial" panose="020B0604020202020204" pitchFamily="34" charset="0"/>
                <a:cs typeface="Arial" panose="020B0604020202020204" pitchFamily="34" charset="0"/>
              </a:rPr>
              <a:t>Affordable, Predictable, Simple. </a:t>
            </a:r>
            <a:r>
              <a:rPr lang="en-US" sz="900" spc="-16">
                <a:latin typeface="Arial" panose="020B0604020202020204" pitchFamily="34" charset="0"/>
                <a:cs typeface="Arial" panose="020B0604020202020204" pitchFamily="34" charset="0"/>
              </a:rPr>
              <a:t>As a result of a Cyber Maturity Assessment and previous work with ESI, we are supporting improvement activities within the entire organizations IAM stack to enable Cigna to function without any limitations around access and people while keeping data security and broader cyber risks in mind.</a:t>
            </a:r>
          </a:p>
        </p:txBody>
      </p:sp>
      <p:grpSp>
        <p:nvGrpSpPr>
          <p:cNvPr id="187" name="Group 186">
            <a:extLst>
              <a:ext uri="{FF2B5EF4-FFF2-40B4-BE49-F238E27FC236}">
                <a16:creationId xmlns:a16="http://schemas.microsoft.com/office/drawing/2014/main" id="{7EEDC8D8-EF57-46F9-BFE7-C11BF5400CF2}"/>
              </a:ext>
            </a:extLst>
          </p:cNvPr>
          <p:cNvGrpSpPr/>
          <p:nvPr/>
        </p:nvGrpSpPr>
        <p:grpSpPr>
          <a:xfrm>
            <a:off x="4504043" y="5734520"/>
            <a:ext cx="428960" cy="428960"/>
            <a:chOff x="2002215" y="4905040"/>
            <a:chExt cx="587873" cy="587873"/>
          </a:xfrm>
        </p:grpSpPr>
        <p:sp>
          <p:nvSpPr>
            <p:cNvPr id="188" name="Freeform 953">
              <a:extLst>
                <a:ext uri="{FF2B5EF4-FFF2-40B4-BE49-F238E27FC236}">
                  <a16:creationId xmlns:a16="http://schemas.microsoft.com/office/drawing/2014/main" id="{4A8348C5-F344-4219-AD51-C34056130E9A}"/>
                </a:ext>
              </a:extLst>
            </p:cNvPr>
            <p:cNvSpPr>
              <a:spLocks/>
            </p:cNvSpPr>
            <p:nvPr/>
          </p:nvSpPr>
          <p:spPr bwMode="auto">
            <a:xfrm>
              <a:off x="2248875" y="5094146"/>
              <a:ext cx="94553" cy="113738"/>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954">
              <a:extLst>
                <a:ext uri="{FF2B5EF4-FFF2-40B4-BE49-F238E27FC236}">
                  <a16:creationId xmlns:a16="http://schemas.microsoft.com/office/drawing/2014/main" id="{895849D0-2288-4E4C-B274-8ED03656DE04}"/>
                </a:ext>
              </a:extLst>
            </p:cNvPr>
            <p:cNvSpPr>
              <a:spLocks/>
            </p:cNvSpPr>
            <p:nvPr/>
          </p:nvSpPr>
          <p:spPr bwMode="auto">
            <a:xfrm>
              <a:off x="2200913" y="5199661"/>
              <a:ext cx="190477" cy="84961"/>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Oval 955">
              <a:extLst>
                <a:ext uri="{FF2B5EF4-FFF2-40B4-BE49-F238E27FC236}">
                  <a16:creationId xmlns:a16="http://schemas.microsoft.com/office/drawing/2014/main" id="{C626DD8B-50D3-4F16-8AD2-67FCCB22B252}"/>
                </a:ext>
              </a:extLst>
            </p:cNvPr>
            <p:cNvSpPr>
              <a:spLocks noChangeArrowheads="1"/>
            </p:cNvSpPr>
            <p:nvPr/>
          </p:nvSpPr>
          <p:spPr bwMode="auto">
            <a:xfrm>
              <a:off x="2002215" y="4905040"/>
              <a:ext cx="587873" cy="58787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956">
              <a:extLst>
                <a:ext uri="{FF2B5EF4-FFF2-40B4-BE49-F238E27FC236}">
                  <a16:creationId xmlns:a16="http://schemas.microsoft.com/office/drawing/2014/main" id="{A2E70501-334E-46A6-B77B-AB8BA348B1EE}"/>
                </a:ext>
              </a:extLst>
            </p:cNvPr>
            <p:cNvSpPr>
              <a:spLocks/>
            </p:cNvSpPr>
            <p:nvPr/>
          </p:nvSpPr>
          <p:spPr bwMode="auto">
            <a:xfrm>
              <a:off x="2048806" y="4942039"/>
              <a:ext cx="246660" cy="190477"/>
            </a:xfrm>
            <a:custGeom>
              <a:avLst/>
              <a:gdLst>
                <a:gd name="T0" fmla="*/ 104 w 104"/>
                <a:gd name="T1" fmla="*/ 44 h 80"/>
                <a:gd name="T2" fmla="*/ 104 w 104"/>
                <a:gd name="T3" fmla="*/ 0 h 80"/>
                <a:gd name="T4" fmla="*/ 0 w 104"/>
                <a:gd name="T5" fmla="*/ 80 h 80"/>
              </a:gdLst>
              <a:ahLst/>
              <a:cxnLst>
                <a:cxn ang="0">
                  <a:pos x="T0" y="T1"/>
                </a:cxn>
                <a:cxn ang="0">
                  <a:pos x="T2" y="T3"/>
                </a:cxn>
                <a:cxn ang="0">
                  <a:pos x="T4" y="T5"/>
                </a:cxn>
              </a:cxnLst>
              <a:rect l="0" t="0" r="r" b="b"/>
              <a:pathLst>
                <a:path w="104" h="80">
                  <a:moveTo>
                    <a:pt x="104" y="44"/>
                  </a:moveTo>
                  <a:cubicBezTo>
                    <a:pt x="104" y="0"/>
                    <a:pt x="104" y="0"/>
                    <a:pt x="104" y="0"/>
                  </a:cubicBezTo>
                  <a:cubicBezTo>
                    <a:pt x="54" y="0"/>
                    <a:pt x="12" y="34"/>
                    <a:pt x="0" y="8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957">
              <a:extLst>
                <a:ext uri="{FF2B5EF4-FFF2-40B4-BE49-F238E27FC236}">
                  <a16:creationId xmlns:a16="http://schemas.microsoft.com/office/drawing/2014/main" id="{9D77ABF9-76E5-48CA-9CD3-F37701F4B0E1}"/>
                </a:ext>
              </a:extLst>
            </p:cNvPr>
            <p:cNvSpPr>
              <a:spLocks/>
            </p:cNvSpPr>
            <p:nvPr/>
          </p:nvSpPr>
          <p:spPr bwMode="auto">
            <a:xfrm>
              <a:off x="2258467" y="5009185"/>
              <a:ext cx="75369" cy="38369"/>
            </a:xfrm>
            <a:custGeom>
              <a:avLst/>
              <a:gdLst>
                <a:gd name="T0" fmla="*/ 55 w 55"/>
                <a:gd name="T1" fmla="*/ 0 h 28"/>
                <a:gd name="T2" fmla="*/ 27 w 55"/>
                <a:gd name="T3" fmla="*/ 28 h 28"/>
                <a:gd name="T4" fmla="*/ 0 w 55"/>
                <a:gd name="T5" fmla="*/ 0 h 28"/>
              </a:gdLst>
              <a:ahLst/>
              <a:cxnLst>
                <a:cxn ang="0">
                  <a:pos x="T0" y="T1"/>
                </a:cxn>
                <a:cxn ang="0">
                  <a:pos x="T2" y="T3"/>
                </a:cxn>
                <a:cxn ang="0">
                  <a:pos x="T4" y="T5"/>
                </a:cxn>
              </a:cxnLst>
              <a:rect l="0" t="0" r="r" b="b"/>
              <a:pathLst>
                <a:path w="55" h="28">
                  <a:moveTo>
                    <a:pt x="55" y="0"/>
                  </a:moveTo>
                  <a:lnTo>
                    <a:pt x="27"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958">
              <a:extLst>
                <a:ext uri="{FF2B5EF4-FFF2-40B4-BE49-F238E27FC236}">
                  <a16:creationId xmlns:a16="http://schemas.microsoft.com/office/drawing/2014/main" id="{92568D1A-D0EE-4B12-B00C-FE736CD55361}"/>
                </a:ext>
              </a:extLst>
            </p:cNvPr>
            <p:cNvSpPr>
              <a:spLocks/>
            </p:cNvSpPr>
            <p:nvPr/>
          </p:nvSpPr>
          <p:spPr bwMode="auto">
            <a:xfrm>
              <a:off x="2295466" y="5265437"/>
              <a:ext cx="246660" cy="190477"/>
            </a:xfrm>
            <a:custGeom>
              <a:avLst/>
              <a:gdLst>
                <a:gd name="T0" fmla="*/ 0 w 104"/>
                <a:gd name="T1" fmla="*/ 36 h 80"/>
                <a:gd name="T2" fmla="*/ 0 w 104"/>
                <a:gd name="T3" fmla="*/ 80 h 80"/>
                <a:gd name="T4" fmla="*/ 104 w 104"/>
                <a:gd name="T5" fmla="*/ 0 h 80"/>
              </a:gdLst>
              <a:ahLst/>
              <a:cxnLst>
                <a:cxn ang="0">
                  <a:pos x="T0" y="T1"/>
                </a:cxn>
                <a:cxn ang="0">
                  <a:pos x="T2" y="T3"/>
                </a:cxn>
                <a:cxn ang="0">
                  <a:pos x="T4" y="T5"/>
                </a:cxn>
              </a:cxnLst>
              <a:rect l="0" t="0" r="r" b="b"/>
              <a:pathLst>
                <a:path w="104" h="80">
                  <a:moveTo>
                    <a:pt x="0" y="36"/>
                  </a:moveTo>
                  <a:cubicBezTo>
                    <a:pt x="0" y="80"/>
                    <a:pt x="0" y="80"/>
                    <a:pt x="0" y="80"/>
                  </a:cubicBezTo>
                  <a:cubicBezTo>
                    <a:pt x="50" y="80"/>
                    <a:pt x="92" y="46"/>
                    <a:pt x="10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959">
              <a:extLst>
                <a:ext uri="{FF2B5EF4-FFF2-40B4-BE49-F238E27FC236}">
                  <a16:creationId xmlns:a16="http://schemas.microsoft.com/office/drawing/2014/main" id="{49008891-157F-4EC0-B685-F5C9A18B4ACE}"/>
                </a:ext>
              </a:extLst>
            </p:cNvPr>
            <p:cNvSpPr>
              <a:spLocks/>
            </p:cNvSpPr>
            <p:nvPr/>
          </p:nvSpPr>
          <p:spPr bwMode="auto">
            <a:xfrm>
              <a:off x="2258467" y="5350398"/>
              <a:ext cx="75369" cy="38369"/>
            </a:xfrm>
            <a:custGeom>
              <a:avLst/>
              <a:gdLst>
                <a:gd name="T0" fmla="*/ 55 w 55"/>
                <a:gd name="T1" fmla="*/ 28 h 28"/>
                <a:gd name="T2" fmla="*/ 27 w 55"/>
                <a:gd name="T3" fmla="*/ 0 h 28"/>
                <a:gd name="T4" fmla="*/ 0 w 55"/>
                <a:gd name="T5" fmla="*/ 28 h 28"/>
              </a:gdLst>
              <a:ahLst/>
              <a:cxnLst>
                <a:cxn ang="0">
                  <a:pos x="T0" y="T1"/>
                </a:cxn>
                <a:cxn ang="0">
                  <a:pos x="T2" y="T3"/>
                </a:cxn>
                <a:cxn ang="0">
                  <a:pos x="T4" y="T5"/>
                </a:cxn>
              </a:cxnLst>
              <a:rect l="0" t="0" r="r" b="b"/>
              <a:pathLst>
                <a:path w="55" h="28">
                  <a:moveTo>
                    <a:pt x="55" y="28"/>
                  </a:moveTo>
                  <a:lnTo>
                    <a:pt x="27" y="0"/>
                  </a:lnTo>
                  <a:lnTo>
                    <a:pt x="0" y="2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960">
              <a:extLst>
                <a:ext uri="{FF2B5EF4-FFF2-40B4-BE49-F238E27FC236}">
                  <a16:creationId xmlns:a16="http://schemas.microsoft.com/office/drawing/2014/main" id="{E7B33482-9CEA-48FA-9FDB-D7248439D907}"/>
                </a:ext>
              </a:extLst>
            </p:cNvPr>
            <p:cNvSpPr>
              <a:spLocks/>
            </p:cNvSpPr>
            <p:nvPr/>
          </p:nvSpPr>
          <p:spPr bwMode="auto">
            <a:xfrm>
              <a:off x="2362612" y="4951631"/>
              <a:ext cx="189106" cy="248031"/>
            </a:xfrm>
            <a:custGeom>
              <a:avLst/>
              <a:gdLst>
                <a:gd name="T0" fmla="*/ 36 w 80"/>
                <a:gd name="T1" fmla="*/ 104 h 104"/>
                <a:gd name="T2" fmla="*/ 80 w 80"/>
                <a:gd name="T3" fmla="*/ 104 h 104"/>
                <a:gd name="T4" fmla="*/ 0 w 80"/>
                <a:gd name="T5" fmla="*/ 0 h 104"/>
              </a:gdLst>
              <a:ahLst/>
              <a:cxnLst>
                <a:cxn ang="0">
                  <a:pos x="T0" y="T1"/>
                </a:cxn>
                <a:cxn ang="0">
                  <a:pos x="T2" y="T3"/>
                </a:cxn>
                <a:cxn ang="0">
                  <a:pos x="T4" y="T5"/>
                </a:cxn>
              </a:cxnLst>
              <a:rect l="0" t="0" r="r" b="b"/>
              <a:pathLst>
                <a:path w="80" h="104">
                  <a:moveTo>
                    <a:pt x="36" y="104"/>
                  </a:moveTo>
                  <a:cubicBezTo>
                    <a:pt x="80" y="104"/>
                    <a:pt x="80" y="104"/>
                    <a:pt x="80" y="104"/>
                  </a:cubicBezTo>
                  <a:cubicBezTo>
                    <a:pt x="80" y="54"/>
                    <a:pt x="46" y="12"/>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961">
              <a:extLst>
                <a:ext uri="{FF2B5EF4-FFF2-40B4-BE49-F238E27FC236}">
                  <a16:creationId xmlns:a16="http://schemas.microsoft.com/office/drawing/2014/main" id="{51F480C5-B8C2-48C8-A693-AF48BDBB405B}"/>
                </a:ext>
              </a:extLst>
            </p:cNvPr>
            <p:cNvSpPr>
              <a:spLocks/>
            </p:cNvSpPr>
            <p:nvPr/>
          </p:nvSpPr>
          <p:spPr bwMode="auto">
            <a:xfrm>
              <a:off x="2447573" y="5161292"/>
              <a:ext cx="38369" cy="75369"/>
            </a:xfrm>
            <a:custGeom>
              <a:avLst/>
              <a:gdLst>
                <a:gd name="T0" fmla="*/ 28 w 28"/>
                <a:gd name="T1" fmla="*/ 55 h 55"/>
                <a:gd name="T2" fmla="*/ 0 w 28"/>
                <a:gd name="T3" fmla="*/ 28 h 55"/>
                <a:gd name="T4" fmla="*/ 28 w 28"/>
                <a:gd name="T5" fmla="*/ 0 h 55"/>
              </a:gdLst>
              <a:ahLst/>
              <a:cxnLst>
                <a:cxn ang="0">
                  <a:pos x="T0" y="T1"/>
                </a:cxn>
                <a:cxn ang="0">
                  <a:pos x="T2" y="T3"/>
                </a:cxn>
                <a:cxn ang="0">
                  <a:pos x="T4" y="T5"/>
                </a:cxn>
              </a:cxnLst>
              <a:rect l="0" t="0" r="r" b="b"/>
              <a:pathLst>
                <a:path w="28" h="55">
                  <a:moveTo>
                    <a:pt x="28" y="55"/>
                  </a:moveTo>
                  <a:lnTo>
                    <a:pt x="0" y="28"/>
                  </a:lnTo>
                  <a:lnTo>
                    <a:pt x="2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962">
              <a:extLst>
                <a:ext uri="{FF2B5EF4-FFF2-40B4-BE49-F238E27FC236}">
                  <a16:creationId xmlns:a16="http://schemas.microsoft.com/office/drawing/2014/main" id="{1EC1734F-0D37-457D-BC2D-5AD3A51AB2BB}"/>
                </a:ext>
              </a:extLst>
            </p:cNvPr>
            <p:cNvSpPr>
              <a:spLocks/>
            </p:cNvSpPr>
            <p:nvPr/>
          </p:nvSpPr>
          <p:spPr bwMode="auto">
            <a:xfrm>
              <a:off x="2039214" y="5199661"/>
              <a:ext cx="190477" cy="246660"/>
            </a:xfrm>
            <a:custGeom>
              <a:avLst/>
              <a:gdLst>
                <a:gd name="T0" fmla="*/ 44 w 80"/>
                <a:gd name="T1" fmla="*/ 0 h 104"/>
                <a:gd name="T2" fmla="*/ 0 w 80"/>
                <a:gd name="T3" fmla="*/ 0 h 104"/>
                <a:gd name="T4" fmla="*/ 80 w 80"/>
                <a:gd name="T5" fmla="*/ 104 h 104"/>
              </a:gdLst>
              <a:ahLst/>
              <a:cxnLst>
                <a:cxn ang="0">
                  <a:pos x="T0" y="T1"/>
                </a:cxn>
                <a:cxn ang="0">
                  <a:pos x="T2" y="T3"/>
                </a:cxn>
                <a:cxn ang="0">
                  <a:pos x="T4" y="T5"/>
                </a:cxn>
              </a:cxnLst>
              <a:rect l="0" t="0" r="r" b="b"/>
              <a:pathLst>
                <a:path w="80" h="104">
                  <a:moveTo>
                    <a:pt x="44" y="0"/>
                  </a:moveTo>
                  <a:cubicBezTo>
                    <a:pt x="0" y="0"/>
                    <a:pt x="0" y="0"/>
                    <a:pt x="0" y="0"/>
                  </a:cubicBezTo>
                  <a:cubicBezTo>
                    <a:pt x="0" y="50"/>
                    <a:pt x="34" y="92"/>
                    <a:pt x="80"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963">
              <a:extLst>
                <a:ext uri="{FF2B5EF4-FFF2-40B4-BE49-F238E27FC236}">
                  <a16:creationId xmlns:a16="http://schemas.microsoft.com/office/drawing/2014/main" id="{301C1BA0-6682-4927-851A-7958FB8E9A8F}"/>
                </a:ext>
              </a:extLst>
            </p:cNvPr>
            <p:cNvSpPr>
              <a:spLocks/>
            </p:cNvSpPr>
            <p:nvPr/>
          </p:nvSpPr>
          <p:spPr bwMode="auto">
            <a:xfrm>
              <a:off x="2106360" y="5161292"/>
              <a:ext cx="38369" cy="75369"/>
            </a:xfrm>
            <a:custGeom>
              <a:avLst/>
              <a:gdLst>
                <a:gd name="T0" fmla="*/ 0 w 28"/>
                <a:gd name="T1" fmla="*/ 55 h 55"/>
                <a:gd name="T2" fmla="*/ 28 w 28"/>
                <a:gd name="T3" fmla="*/ 28 h 55"/>
                <a:gd name="T4" fmla="*/ 0 w 28"/>
                <a:gd name="T5" fmla="*/ 0 h 55"/>
              </a:gdLst>
              <a:ahLst/>
              <a:cxnLst>
                <a:cxn ang="0">
                  <a:pos x="T0" y="T1"/>
                </a:cxn>
                <a:cxn ang="0">
                  <a:pos x="T2" y="T3"/>
                </a:cxn>
                <a:cxn ang="0">
                  <a:pos x="T4" y="T5"/>
                </a:cxn>
              </a:cxnLst>
              <a:rect l="0" t="0" r="r" b="b"/>
              <a:pathLst>
                <a:path w="28" h="55">
                  <a:moveTo>
                    <a:pt x="0" y="55"/>
                  </a:moveTo>
                  <a:lnTo>
                    <a:pt x="28"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84BDA347-B901-42D2-81A3-C59D3C516340}"/>
              </a:ext>
            </a:extLst>
          </p:cNvPr>
          <p:cNvGrpSpPr/>
          <p:nvPr/>
        </p:nvGrpSpPr>
        <p:grpSpPr>
          <a:xfrm>
            <a:off x="4507923" y="5013600"/>
            <a:ext cx="424543" cy="424543"/>
            <a:chOff x="-8789988" y="2374900"/>
            <a:chExt cx="593726" cy="593726"/>
          </a:xfrm>
        </p:grpSpPr>
        <p:sp>
          <p:nvSpPr>
            <p:cNvPr id="200" name="Freeform 1564">
              <a:extLst>
                <a:ext uri="{FF2B5EF4-FFF2-40B4-BE49-F238E27FC236}">
                  <a16:creationId xmlns:a16="http://schemas.microsoft.com/office/drawing/2014/main" id="{A6757AE0-F514-4937-8BAD-43E3DD7B84F2}"/>
                </a:ext>
              </a:extLst>
            </p:cNvPr>
            <p:cNvSpPr>
              <a:spLocks/>
            </p:cNvSpPr>
            <p:nvPr/>
          </p:nvSpPr>
          <p:spPr bwMode="auto">
            <a:xfrm>
              <a:off x="-8521700" y="2616200"/>
              <a:ext cx="55563" cy="111125"/>
            </a:xfrm>
            <a:custGeom>
              <a:avLst/>
              <a:gdLst>
                <a:gd name="T0" fmla="*/ 0 w 24"/>
                <a:gd name="T1" fmla="*/ 36 h 48"/>
                <a:gd name="T2" fmla="*/ 12 w 24"/>
                <a:gd name="T3" fmla="*/ 48 h 48"/>
                <a:gd name="T4" fmla="*/ 24 w 24"/>
                <a:gd name="T5" fmla="*/ 36 h 48"/>
                <a:gd name="T6" fmla="*/ 12 w 24"/>
                <a:gd name="T7" fmla="*/ 24 h 48"/>
                <a:gd name="T8" fmla="*/ 0 w 24"/>
                <a:gd name="T9" fmla="*/ 12 h 48"/>
                <a:gd name="T10" fmla="*/ 12 w 24"/>
                <a:gd name="T11" fmla="*/ 0 h 48"/>
                <a:gd name="T12" fmla="*/ 24 w 24"/>
                <a:gd name="T13" fmla="*/ 12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36"/>
                  </a:moveTo>
                  <a:cubicBezTo>
                    <a:pt x="0" y="43"/>
                    <a:pt x="5" y="48"/>
                    <a:pt x="12" y="48"/>
                  </a:cubicBezTo>
                  <a:cubicBezTo>
                    <a:pt x="19" y="48"/>
                    <a:pt x="24" y="43"/>
                    <a:pt x="24" y="36"/>
                  </a:cubicBezTo>
                  <a:cubicBezTo>
                    <a:pt x="24" y="29"/>
                    <a:pt x="12" y="24"/>
                    <a:pt x="12" y="24"/>
                  </a:cubicBezTo>
                  <a:cubicBezTo>
                    <a:pt x="12" y="24"/>
                    <a:pt x="0" y="19"/>
                    <a:pt x="0" y="12"/>
                  </a:cubicBezTo>
                  <a:cubicBezTo>
                    <a:pt x="0" y="5"/>
                    <a:pt x="5" y="0"/>
                    <a:pt x="12" y="0"/>
                  </a:cubicBezTo>
                  <a:cubicBezTo>
                    <a:pt x="19" y="0"/>
                    <a:pt x="24" y="5"/>
                    <a:pt x="24" y="1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565">
              <a:extLst>
                <a:ext uri="{FF2B5EF4-FFF2-40B4-BE49-F238E27FC236}">
                  <a16:creationId xmlns:a16="http://schemas.microsoft.com/office/drawing/2014/main" id="{FFCE2E00-5665-480F-BA94-20DA9ED6C548}"/>
                </a:ext>
              </a:extLst>
            </p:cNvPr>
            <p:cNvSpPr>
              <a:spLocks noChangeShapeType="1"/>
            </p:cNvSpPr>
            <p:nvPr/>
          </p:nvSpPr>
          <p:spPr bwMode="auto">
            <a:xfrm flipV="1">
              <a:off x="-8493125" y="2587625"/>
              <a:ext cx="0" cy="2857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566">
              <a:extLst>
                <a:ext uri="{FF2B5EF4-FFF2-40B4-BE49-F238E27FC236}">
                  <a16:creationId xmlns:a16="http://schemas.microsoft.com/office/drawing/2014/main" id="{53391422-C01A-4CD6-B7B6-F1EC9A088BDF}"/>
                </a:ext>
              </a:extLst>
            </p:cNvPr>
            <p:cNvSpPr>
              <a:spLocks noChangeShapeType="1"/>
            </p:cNvSpPr>
            <p:nvPr/>
          </p:nvSpPr>
          <p:spPr bwMode="auto">
            <a:xfrm>
              <a:off x="-8493125" y="2727325"/>
              <a:ext cx="0" cy="2698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Oval 1567">
              <a:extLst>
                <a:ext uri="{FF2B5EF4-FFF2-40B4-BE49-F238E27FC236}">
                  <a16:creationId xmlns:a16="http://schemas.microsoft.com/office/drawing/2014/main" id="{6544D89F-CCFA-48FA-BA86-6374B47B4C99}"/>
                </a:ext>
              </a:extLst>
            </p:cNvPr>
            <p:cNvSpPr>
              <a:spLocks noChangeArrowheads="1"/>
            </p:cNvSpPr>
            <p:nvPr/>
          </p:nvSpPr>
          <p:spPr bwMode="auto">
            <a:xfrm>
              <a:off x="-8642350" y="2522538"/>
              <a:ext cx="296863" cy="29686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Oval 1568">
              <a:extLst>
                <a:ext uri="{FF2B5EF4-FFF2-40B4-BE49-F238E27FC236}">
                  <a16:creationId xmlns:a16="http://schemas.microsoft.com/office/drawing/2014/main" id="{52A1E418-DD60-435A-B4AC-CEF915185630}"/>
                </a:ext>
              </a:extLst>
            </p:cNvPr>
            <p:cNvSpPr>
              <a:spLocks noChangeArrowheads="1"/>
            </p:cNvSpPr>
            <p:nvPr/>
          </p:nvSpPr>
          <p:spPr bwMode="auto">
            <a:xfrm>
              <a:off x="-8678863" y="2486025"/>
              <a:ext cx="371475" cy="371475"/>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Oval 1569">
              <a:extLst>
                <a:ext uri="{FF2B5EF4-FFF2-40B4-BE49-F238E27FC236}">
                  <a16:creationId xmlns:a16="http://schemas.microsoft.com/office/drawing/2014/main" id="{B0ED2B8C-7E74-4D09-9DBA-C2A49D996CAA}"/>
                </a:ext>
              </a:extLst>
            </p:cNvPr>
            <p:cNvSpPr>
              <a:spLocks noChangeArrowheads="1"/>
            </p:cNvSpPr>
            <p:nvPr/>
          </p:nvSpPr>
          <p:spPr bwMode="auto">
            <a:xfrm>
              <a:off x="-8715375" y="2447925"/>
              <a:ext cx="444500" cy="446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Oval 1570">
              <a:extLst>
                <a:ext uri="{FF2B5EF4-FFF2-40B4-BE49-F238E27FC236}">
                  <a16:creationId xmlns:a16="http://schemas.microsoft.com/office/drawing/2014/main" id="{3670B6A2-CD99-44B7-9AF8-8026AD3E115C}"/>
                </a:ext>
              </a:extLst>
            </p:cNvPr>
            <p:cNvSpPr>
              <a:spLocks noChangeArrowheads="1"/>
            </p:cNvSpPr>
            <p:nvPr/>
          </p:nvSpPr>
          <p:spPr bwMode="auto">
            <a:xfrm>
              <a:off x="-8753475" y="2411413"/>
              <a:ext cx="519113" cy="519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1571">
              <a:extLst>
                <a:ext uri="{FF2B5EF4-FFF2-40B4-BE49-F238E27FC236}">
                  <a16:creationId xmlns:a16="http://schemas.microsoft.com/office/drawing/2014/main" id="{B8D3228F-A1CD-4F63-9D7C-156EE9818F0B}"/>
                </a:ext>
              </a:extLst>
            </p:cNvPr>
            <p:cNvSpPr>
              <a:spLocks noChangeShapeType="1"/>
            </p:cNvSpPr>
            <p:nvPr/>
          </p:nvSpPr>
          <p:spPr bwMode="auto">
            <a:xfrm flipH="1">
              <a:off x="-8391525"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1572">
              <a:extLst>
                <a:ext uri="{FF2B5EF4-FFF2-40B4-BE49-F238E27FC236}">
                  <a16:creationId xmlns:a16="http://schemas.microsoft.com/office/drawing/2014/main" id="{B5AAD45D-B466-4CF9-A5F9-BAB4F82A3398}"/>
                </a:ext>
              </a:extLst>
            </p:cNvPr>
            <p:cNvSpPr>
              <a:spLocks noChangeShapeType="1"/>
            </p:cNvSpPr>
            <p:nvPr/>
          </p:nvSpPr>
          <p:spPr bwMode="auto">
            <a:xfrm>
              <a:off x="-8493125" y="2782888"/>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1573">
              <a:extLst>
                <a:ext uri="{FF2B5EF4-FFF2-40B4-BE49-F238E27FC236}">
                  <a16:creationId xmlns:a16="http://schemas.microsoft.com/office/drawing/2014/main" id="{653C7B3F-8EA5-4BD0-B258-E6D88B0D362E}"/>
                </a:ext>
              </a:extLst>
            </p:cNvPr>
            <p:cNvSpPr>
              <a:spLocks noChangeShapeType="1"/>
            </p:cNvSpPr>
            <p:nvPr/>
          </p:nvSpPr>
          <p:spPr bwMode="auto">
            <a:xfrm flipH="1">
              <a:off x="-8789988"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1574">
              <a:extLst>
                <a:ext uri="{FF2B5EF4-FFF2-40B4-BE49-F238E27FC236}">
                  <a16:creationId xmlns:a16="http://schemas.microsoft.com/office/drawing/2014/main" id="{2CB12768-4D21-495A-81EF-5CB94A90637A}"/>
                </a:ext>
              </a:extLst>
            </p:cNvPr>
            <p:cNvSpPr>
              <a:spLocks noChangeShapeType="1"/>
            </p:cNvSpPr>
            <p:nvPr/>
          </p:nvSpPr>
          <p:spPr bwMode="auto">
            <a:xfrm flipV="1">
              <a:off x="-8493125" y="2374900"/>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1575">
              <a:extLst>
                <a:ext uri="{FF2B5EF4-FFF2-40B4-BE49-F238E27FC236}">
                  <a16:creationId xmlns:a16="http://schemas.microsoft.com/office/drawing/2014/main" id="{4021EA52-D2CB-4137-8E50-904E9125505B}"/>
                </a:ext>
              </a:extLst>
            </p:cNvPr>
            <p:cNvSpPr>
              <a:spLocks noChangeShapeType="1"/>
            </p:cNvSpPr>
            <p:nvPr/>
          </p:nvSpPr>
          <p:spPr bwMode="auto">
            <a:xfrm>
              <a:off x="-8577263" y="2671763"/>
              <a:ext cx="1905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1576">
              <a:extLst>
                <a:ext uri="{FF2B5EF4-FFF2-40B4-BE49-F238E27FC236}">
                  <a16:creationId xmlns:a16="http://schemas.microsoft.com/office/drawing/2014/main" id="{ECDA953E-FF53-4C59-A598-8D1A7D6F4EFE}"/>
                </a:ext>
              </a:extLst>
            </p:cNvPr>
            <p:cNvSpPr>
              <a:spLocks noChangeShapeType="1"/>
            </p:cNvSpPr>
            <p:nvPr/>
          </p:nvSpPr>
          <p:spPr bwMode="auto">
            <a:xfrm flipH="1">
              <a:off x="-8428038" y="2671763"/>
              <a:ext cx="174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212">
            <a:extLst>
              <a:ext uri="{FF2B5EF4-FFF2-40B4-BE49-F238E27FC236}">
                <a16:creationId xmlns:a16="http://schemas.microsoft.com/office/drawing/2014/main" id="{32EDD3A3-0EAA-4B99-AB31-11CD48E3A463}"/>
              </a:ext>
            </a:extLst>
          </p:cNvPr>
          <p:cNvGrpSpPr/>
          <p:nvPr/>
        </p:nvGrpSpPr>
        <p:grpSpPr>
          <a:xfrm>
            <a:off x="4508894" y="4269719"/>
            <a:ext cx="434861" cy="451985"/>
            <a:chOff x="1034710" y="3704361"/>
            <a:chExt cx="587375" cy="610505"/>
          </a:xfrm>
        </p:grpSpPr>
        <p:sp>
          <p:nvSpPr>
            <p:cNvPr id="214" name="Freeform 1069">
              <a:extLst>
                <a:ext uri="{FF2B5EF4-FFF2-40B4-BE49-F238E27FC236}">
                  <a16:creationId xmlns:a16="http://schemas.microsoft.com/office/drawing/2014/main" id="{09FBD222-A542-4B4C-BAF6-EBE46F155674}"/>
                </a:ext>
              </a:extLst>
            </p:cNvPr>
            <p:cNvSpPr>
              <a:spLocks/>
            </p:cNvSpPr>
            <p:nvPr/>
          </p:nvSpPr>
          <p:spPr bwMode="auto">
            <a:xfrm>
              <a:off x="1043971" y="3704361"/>
              <a:ext cx="568854" cy="387490"/>
            </a:xfrm>
            <a:custGeom>
              <a:avLst/>
              <a:gdLst>
                <a:gd name="T0" fmla="*/ 184 w 248"/>
                <a:gd name="T1" fmla="*/ 160 h 160"/>
                <a:gd name="T2" fmla="*/ 200 w 248"/>
                <a:gd name="T3" fmla="*/ 160 h 160"/>
                <a:gd name="T4" fmla="*/ 248 w 248"/>
                <a:gd name="T5" fmla="*/ 112 h 160"/>
                <a:gd name="T6" fmla="*/ 208 w 248"/>
                <a:gd name="T7" fmla="*/ 68 h 160"/>
                <a:gd name="T8" fmla="*/ 172 w 248"/>
                <a:gd name="T9" fmla="*/ 32 h 160"/>
                <a:gd name="T10" fmla="*/ 168 w 248"/>
                <a:gd name="T11" fmla="*/ 32 h 160"/>
                <a:gd name="T12" fmla="*/ 112 w 248"/>
                <a:gd name="T13" fmla="*/ 0 h 160"/>
                <a:gd name="T14" fmla="*/ 48 w 248"/>
                <a:gd name="T15" fmla="*/ 64 h 160"/>
                <a:gd name="T16" fmla="*/ 0 w 248"/>
                <a:gd name="T17" fmla="*/ 112 h 160"/>
                <a:gd name="T18" fmla="*/ 48 w 248"/>
                <a:gd name="T19" fmla="*/ 160 h 160"/>
                <a:gd name="T20" fmla="*/ 64 w 248"/>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60">
                  <a:moveTo>
                    <a:pt x="184" y="160"/>
                  </a:moveTo>
                  <a:cubicBezTo>
                    <a:pt x="200" y="160"/>
                    <a:pt x="200" y="160"/>
                    <a:pt x="200" y="160"/>
                  </a:cubicBezTo>
                  <a:cubicBezTo>
                    <a:pt x="227" y="160"/>
                    <a:pt x="248" y="139"/>
                    <a:pt x="248" y="112"/>
                  </a:cubicBezTo>
                  <a:cubicBezTo>
                    <a:pt x="248" y="88"/>
                    <a:pt x="232" y="68"/>
                    <a:pt x="208" y="68"/>
                  </a:cubicBezTo>
                  <a:cubicBezTo>
                    <a:pt x="208" y="48"/>
                    <a:pt x="196" y="32"/>
                    <a:pt x="172" y="32"/>
                  </a:cubicBezTo>
                  <a:cubicBezTo>
                    <a:pt x="168" y="32"/>
                    <a:pt x="168" y="32"/>
                    <a:pt x="168" y="32"/>
                  </a:cubicBezTo>
                  <a:cubicBezTo>
                    <a:pt x="157" y="12"/>
                    <a:pt x="136" y="0"/>
                    <a:pt x="112" y="0"/>
                  </a:cubicBezTo>
                  <a:cubicBezTo>
                    <a:pt x="77" y="0"/>
                    <a:pt x="48" y="29"/>
                    <a:pt x="48" y="64"/>
                  </a:cubicBezTo>
                  <a:cubicBezTo>
                    <a:pt x="21" y="64"/>
                    <a:pt x="0" y="85"/>
                    <a:pt x="0" y="112"/>
                  </a:cubicBezTo>
                  <a:cubicBezTo>
                    <a:pt x="0" y="139"/>
                    <a:pt x="21" y="160"/>
                    <a:pt x="48" y="160"/>
                  </a:cubicBezTo>
                  <a:cubicBezTo>
                    <a:pt x="64" y="160"/>
                    <a:pt x="64" y="160"/>
                    <a:pt x="64" y="1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070">
              <a:extLst>
                <a:ext uri="{FF2B5EF4-FFF2-40B4-BE49-F238E27FC236}">
                  <a16:creationId xmlns:a16="http://schemas.microsoft.com/office/drawing/2014/main" id="{292CCD8E-EAF7-46AB-8CDE-3415EBD35BD5}"/>
                </a:ext>
              </a:extLst>
            </p:cNvPr>
            <p:cNvSpPr>
              <a:spLocks noChangeArrowheads="1"/>
            </p:cNvSpPr>
            <p:nvPr/>
          </p:nvSpPr>
          <p:spPr bwMode="auto">
            <a:xfrm>
              <a:off x="1255637" y="3956648"/>
              <a:ext cx="146844" cy="15471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1071">
              <a:extLst>
                <a:ext uri="{FF2B5EF4-FFF2-40B4-BE49-F238E27FC236}">
                  <a16:creationId xmlns:a16="http://schemas.microsoft.com/office/drawing/2014/main" id="{26A62E80-5B52-4D09-A327-988B3E388E38}"/>
                </a:ext>
              </a:extLst>
            </p:cNvPr>
            <p:cNvSpPr>
              <a:spLocks noChangeShapeType="1"/>
            </p:cNvSpPr>
            <p:nvPr/>
          </p:nvSpPr>
          <p:spPr bwMode="auto">
            <a:xfrm flipV="1">
              <a:off x="1272835"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1072">
              <a:extLst>
                <a:ext uri="{FF2B5EF4-FFF2-40B4-BE49-F238E27FC236}">
                  <a16:creationId xmlns:a16="http://schemas.microsoft.com/office/drawing/2014/main" id="{6F621EFA-5262-43B8-A6FD-21685AFC577F}"/>
                </a:ext>
              </a:extLst>
            </p:cNvPr>
            <p:cNvSpPr>
              <a:spLocks noChangeShapeType="1"/>
            </p:cNvSpPr>
            <p:nvPr/>
          </p:nvSpPr>
          <p:spPr bwMode="auto">
            <a:xfrm flipV="1">
              <a:off x="1309876"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1073">
              <a:extLst>
                <a:ext uri="{FF2B5EF4-FFF2-40B4-BE49-F238E27FC236}">
                  <a16:creationId xmlns:a16="http://schemas.microsoft.com/office/drawing/2014/main" id="{2096A62D-CA86-4481-BDB2-EE7F27463B48}"/>
                </a:ext>
              </a:extLst>
            </p:cNvPr>
            <p:cNvSpPr>
              <a:spLocks noChangeShapeType="1"/>
            </p:cNvSpPr>
            <p:nvPr/>
          </p:nvSpPr>
          <p:spPr bwMode="auto">
            <a:xfrm flipV="1">
              <a:off x="1346918"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1074">
              <a:extLst>
                <a:ext uri="{FF2B5EF4-FFF2-40B4-BE49-F238E27FC236}">
                  <a16:creationId xmlns:a16="http://schemas.microsoft.com/office/drawing/2014/main" id="{8C1224C5-DF7A-4A7A-8E8D-4957C1BC91AC}"/>
                </a:ext>
              </a:extLst>
            </p:cNvPr>
            <p:cNvSpPr>
              <a:spLocks noChangeShapeType="1"/>
            </p:cNvSpPr>
            <p:nvPr/>
          </p:nvSpPr>
          <p:spPr bwMode="auto">
            <a:xfrm flipV="1">
              <a:off x="1383960"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1075">
              <a:extLst>
                <a:ext uri="{FF2B5EF4-FFF2-40B4-BE49-F238E27FC236}">
                  <a16:creationId xmlns:a16="http://schemas.microsoft.com/office/drawing/2014/main" id="{8B69B290-D7CD-4179-832F-077D8D0E047B}"/>
                </a:ext>
              </a:extLst>
            </p:cNvPr>
            <p:cNvSpPr>
              <a:spLocks noChangeShapeType="1"/>
            </p:cNvSpPr>
            <p:nvPr/>
          </p:nvSpPr>
          <p:spPr bwMode="auto">
            <a:xfrm flipV="1">
              <a:off x="1309876"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1076">
              <a:extLst>
                <a:ext uri="{FF2B5EF4-FFF2-40B4-BE49-F238E27FC236}">
                  <a16:creationId xmlns:a16="http://schemas.microsoft.com/office/drawing/2014/main" id="{87B6F1FA-DB62-4B80-A72E-7B9E3D5A01E3}"/>
                </a:ext>
              </a:extLst>
            </p:cNvPr>
            <p:cNvSpPr>
              <a:spLocks noChangeShapeType="1"/>
            </p:cNvSpPr>
            <p:nvPr/>
          </p:nvSpPr>
          <p:spPr bwMode="auto">
            <a:xfrm flipV="1">
              <a:off x="1346918"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1077">
              <a:extLst>
                <a:ext uri="{FF2B5EF4-FFF2-40B4-BE49-F238E27FC236}">
                  <a16:creationId xmlns:a16="http://schemas.microsoft.com/office/drawing/2014/main" id="{5771E317-CD9E-4740-8758-B87ABC0E7A7C}"/>
                </a:ext>
              </a:extLst>
            </p:cNvPr>
            <p:cNvSpPr>
              <a:spLocks noChangeShapeType="1"/>
            </p:cNvSpPr>
            <p:nvPr/>
          </p:nvSpPr>
          <p:spPr bwMode="auto">
            <a:xfrm>
              <a:off x="1402481" y="3974767"/>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1078">
              <a:extLst>
                <a:ext uri="{FF2B5EF4-FFF2-40B4-BE49-F238E27FC236}">
                  <a16:creationId xmlns:a16="http://schemas.microsoft.com/office/drawing/2014/main" id="{D782F9AC-22E8-4ECD-AF67-2A188A31D2AD}"/>
                </a:ext>
              </a:extLst>
            </p:cNvPr>
            <p:cNvSpPr>
              <a:spLocks noChangeShapeType="1"/>
            </p:cNvSpPr>
            <p:nvPr/>
          </p:nvSpPr>
          <p:spPr bwMode="auto">
            <a:xfrm>
              <a:off x="1402481" y="4013795"/>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079">
              <a:extLst>
                <a:ext uri="{FF2B5EF4-FFF2-40B4-BE49-F238E27FC236}">
                  <a16:creationId xmlns:a16="http://schemas.microsoft.com/office/drawing/2014/main" id="{EB9EFFBB-6FDD-4F30-A3C9-9661025DE0C3}"/>
                </a:ext>
              </a:extLst>
            </p:cNvPr>
            <p:cNvSpPr>
              <a:spLocks noChangeShapeType="1"/>
            </p:cNvSpPr>
            <p:nvPr/>
          </p:nvSpPr>
          <p:spPr bwMode="auto">
            <a:xfrm>
              <a:off x="1402481" y="4052823"/>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1080">
              <a:extLst>
                <a:ext uri="{FF2B5EF4-FFF2-40B4-BE49-F238E27FC236}">
                  <a16:creationId xmlns:a16="http://schemas.microsoft.com/office/drawing/2014/main" id="{186BEB5C-284C-4297-8F28-05D6E7A46EC9}"/>
                </a:ext>
              </a:extLst>
            </p:cNvPr>
            <p:cNvSpPr>
              <a:spLocks noChangeShapeType="1"/>
            </p:cNvSpPr>
            <p:nvPr/>
          </p:nvSpPr>
          <p:spPr bwMode="auto">
            <a:xfrm>
              <a:off x="1402481" y="4091851"/>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081">
              <a:extLst>
                <a:ext uri="{FF2B5EF4-FFF2-40B4-BE49-F238E27FC236}">
                  <a16:creationId xmlns:a16="http://schemas.microsoft.com/office/drawing/2014/main" id="{5386EC2A-1073-40A0-A0B6-7F1A9B2267D7}"/>
                </a:ext>
              </a:extLst>
            </p:cNvPr>
            <p:cNvSpPr>
              <a:spLocks noChangeShapeType="1"/>
            </p:cNvSpPr>
            <p:nvPr/>
          </p:nvSpPr>
          <p:spPr bwMode="auto">
            <a:xfrm>
              <a:off x="1209335" y="3974767"/>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082">
              <a:extLst>
                <a:ext uri="{FF2B5EF4-FFF2-40B4-BE49-F238E27FC236}">
                  <a16:creationId xmlns:a16="http://schemas.microsoft.com/office/drawing/2014/main" id="{99186799-E0D4-4EB4-9353-E4C981B189A4}"/>
                </a:ext>
              </a:extLst>
            </p:cNvPr>
            <p:cNvSpPr>
              <a:spLocks noChangeShapeType="1"/>
            </p:cNvSpPr>
            <p:nvPr/>
          </p:nvSpPr>
          <p:spPr bwMode="auto">
            <a:xfrm>
              <a:off x="1209335" y="4013795"/>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083">
              <a:extLst>
                <a:ext uri="{FF2B5EF4-FFF2-40B4-BE49-F238E27FC236}">
                  <a16:creationId xmlns:a16="http://schemas.microsoft.com/office/drawing/2014/main" id="{C5BEEE89-B1C6-45AC-8417-F303BEE4F920}"/>
                </a:ext>
              </a:extLst>
            </p:cNvPr>
            <p:cNvSpPr>
              <a:spLocks noChangeShapeType="1"/>
            </p:cNvSpPr>
            <p:nvPr/>
          </p:nvSpPr>
          <p:spPr bwMode="auto">
            <a:xfrm>
              <a:off x="1209335" y="4052823"/>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1084">
              <a:extLst>
                <a:ext uri="{FF2B5EF4-FFF2-40B4-BE49-F238E27FC236}">
                  <a16:creationId xmlns:a16="http://schemas.microsoft.com/office/drawing/2014/main" id="{CF8D79F6-81A2-4DFB-AFA1-AF95941D56D3}"/>
                </a:ext>
              </a:extLst>
            </p:cNvPr>
            <p:cNvSpPr>
              <a:spLocks noChangeShapeType="1"/>
            </p:cNvSpPr>
            <p:nvPr/>
          </p:nvSpPr>
          <p:spPr bwMode="auto">
            <a:xfrm>
              <a:off x="1209335" y="4091851"/>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085">
              <a:extLst>
                <a:ext uri="{FF2B5EF4-FFF2-40B4-BE49-F238E27FC236}">
                  <a16:creationId xmlns:a16="http://schemas.microsoft.com/office/drawing/2014/main" id="{F6450BCC-48A9-47CC-A20B-D645B7A43B9B}"/>
                </a:ext>
              </a:extLst>
            </p:cNvPr>
            <p:cNvSpPr>
              <a:spLocks noChangeArrowheads="1"/>
            </p:cNvSpPr>
            <p:nvPr/>
          </p:nvSpPr>
          <p:spPr bwMode="auto">
            <a:xfrm>
              <a:off x="1309876" y="4013795"/>
              <a:ext cx="37042" cy="3902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86">
              <a:extLst>
                <a:ext uri="{FF2B5EF4-FFF2-40B4-BE49-F238E27FC236}">
                  <a16:creationId xmlns:a16="http://schemas.microsoft.com/office/drawing/2014/main" id="{5B1AFFEA-FF63-4611-AE4D-B957FE4F79C0}"/>
                </a:ext>
              </a:extLst>
            </p:cNvPr>
            <p:cNvSpPr>
              <a:spLocks/>
            </p:cNvSpPr>
            <p:nvPr/>
          </p:nvSpPr>
          <p:spPr bwMode="auto">
            <a:xfrm>
              <a:off x="1034710" y="4111364"/>
              <a:ext cx="238125" cy="96176"/>
            </a:xfrm>
            <a:custGeom>
              <a:avLst/>
              <a:gdLst>
                <a:gd name="T0" fmla="*/ 180 w 180"/>
                <a:gd name="T1" fmla="*/ 0 h 69"/>
                <a:gd name="T2" fmla="*/ 180 w 180"/>
                <a:gd name="T3" fmla="*/ 69 h 69"/>
                <a:gd name="T4" fmla="*/ 0 w 180"/>
                <a:gd name="T5" fmla="*/ 69 h 69"/>
              </a:gdLst>
              <a:ahLst/>
              <a:cxnLst>
                <a:cxn ang="0">
                  <a:pos x="T0" y="T1"/>
                </a:cxn>
                <a:cxn ang="0">
                  <a:pos x="T2" y="T3"/>
                </a:cxn>
                <a:cxn ang="0">
                  <a:pos x="T4" y="T5"/>
                </a:cxn>
              </a:cxnLst>
              <a:rect l="0" t="0" r="r" b="b"/>
              <a:pathLst>
                <a:path w="180" h="69">
                  <a:moveTo>
                    <a:pt x="180" y="0"/>
                  </a:moveTo>
                  <a:lnTo>
                    <a:pt x="180" y="69"/>
                  </a:lnTo>
                  <a:lnTo>
                    <a:pt x="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1087">
              <a:extLst>
                <a:ext uri="{FF2B5EF4-FFF2-40B4-BE49-F238E27FC236}">
                  <a16:creationId xmlns:a16="http://schemas.microsoft.com/office/drawing/2014/main" id="{BDCC65FE-A272-492F-8E76-86DCF5AB5313}"/>
                </a:ext>
              </a:extLst>
            </p:cNvPr>
            <p:cNvSpPr>
              <a:spLocks/>
            </p:cNvSpPr>
            <p:nvPr/>
          </p:nvSpPr>
          <p:spPr bwMode="auto">
            <a:xfrm>
              <a:off x="1383960" y="4111364"/>
              <a:ext cx="238125" cy="96176"/>
            </a:xfrm>
            <a:custGeom>
              <a:avLst/>
              <a:gdLst>
                <a:gd name="T0" fmla="*/ 0 w 180"/>
                <a:gd name="T1" fmla="*/ 0 h 69"/>
                <a:gd name="T2" fmla="*/ 0 w 180"/>
                <a:gd name="T3" fmla="*/ 69 h 69"/>
                <a:gd name="T4" fmla="*/ 180 w 180"/>
                <a:gd name="T5" fmla="*/ 69 h 69"/>
              </a:gdLst>
              <a:ahLst/>
              <a:cxnLst>
                <a:cxn ang="0">
                  <a:pos x="T0" y="T1"/>
                </a:cxn>
                <a:cxn ang="0">
                  <a:pos x="T2" y="T3"/>
                </a:cxn>
                <a:cxn ang="0">
                  <a:pos x="T4" y="T5"/>
                </a:cxn>
              </a:cxnLst>
              <a:rect l="0" t="0" r="r" b="b"/>
              <a:pathLst>
                <a:path w="180" h="69">
                  <a:moveTo>
                    <a:pt x="0" y="0"/>
                  </a:moveTo>
                  <a:lnTo>
                    <a:pt x="0" y="69"/>
                  </a:lnTo>
                  <a:lnTo>
                    <a:pt x="18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1088">
              <a:extLst>
                <a:ext uri="{FF2B5EF4-FFF2-40B4-BE49-F238E27FC236}">
                  <a16:creationId xmlns:a16="http://schemas.microsoft.com/office/drawing/2014/main" id="{FCE95048-4F82-4E0D-9C96-6CFAFF3F76FA}"/>
                </a:ext>
              </a:extLst>
            </p:cNvPr>
            <p:cNvSpPr>
              <a:spLocks noChangeShapeType="1"/>
            </p:cNvSpPr>
            <p:nvPr/>
          </p:nvSpPr>
          <p:spPr bwMode="auto">
            <a:xfrm flipV="1">
              <a:off x="1272835"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1089">
              <a:extLst>
                <a:ext uri="{FF2B5EF4-FFF2-40B4-BE49-F238E27FC236}">
                  <a16:creationId xmlns:a16="http://schemas.microsoft.com/office/drawing/2014/main" id="{04A13245-567E-4A88-BB4F-978BE99DFFB1}"/>
                </a:ext>
              </a:extLst>
            </p:cNvPr>
            <p:cNvSpPr>
              <a:spLocks noChangeShapeType="1"/>
            </p:cNvSpPr>
            <p:nvPr/>
          </p:nvSpPr>
          <p:spPr bwMode="auto">
            <a:xfrm flipV="1">
              <a:off x="1309876"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1090">
              <a:extLst>
                <a:ext uri="{FF2B5EF4-FFF2-40B4-BE49-F238E27FC236}">
                  <a16:creationId xmlns:a16="http://schemas.microsoft.com/office/drawing/2014/main" id="{AB457C54-BE4E-459C-90D8-1A73582D11AA}"/>
                </a:ext>
              </a:extLst>
            </p:cNvPr>
            <p:cNvSpPr>
              <a:spLocks noChangeShapeType="1"/>
            </p:cNvSpPr>
            <p:nvPr/>
          </p:nvSpPr>
          <p:spPr bwMode="auto">
            <a:xfrm flipV="1">
              <a:off x="1309876"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1091">
              <a:extLst>
                <a:ext uri="{FF2B5EF4-FFF2-40B4-BE49-F238E27FC236}">
                  <a16:creationId xmlns:a16="http://schemas.microsoft.com/office/drawing/2014/main" id="{E797C425-F621-4CE3-8883-208148F5CB99}"/>
                </a:ext>
              </a:extLst>
            </p:cNvPr>
            <p:cNvSpPr>
              <a:spLocks noChangeShapeType="1"/>
            </p:cNvSpPr>
            <p:nvPr/>
          </p:nvSpPr>
          <p:spPr bwMode="auto">
            <a:xfrm flipV="1">
              <a:off x="1346918"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092">
              <a:extLst>
                <a:ext uri="{FF2B5EF4-FFF2-40B4-BE49-F238E27FC236}">
                  <a16:creationId xmlns:a16="http://schemas.microsoft.com/office/drawing/2014/main" id="{10F39D4B-F866-4D5D-A2E3-9182067F2502}"/>
                </a:ext>
              </a:extLst>
            </p:cNvPr>
            <p:cNvSpPr>
              <a:spLocks noChangeShapeType="1"/>
            </p:cNvSpPr>
            <p:nvPr/>
          </p:nvSpPr>
          <p:spPr bwMode="auto">
            <a:xfrm flipV="1">
              <a:off x="1346918"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093">
              <a:extLst>
                <a:ext uri="{FF2B5EF4-FFF2-40B4-BE49-F238E27FC236}">
                  <a16:creationId xmlns:a16="http://schemas.microsoft.com/office/drawing/2014/main" id="{AE07585A-1071-4005-9704-14D479F24A9B}"/>
                </a:ext>
              </a:extLst>
            </p:cNvPr>
            <p:cNvSpPr>
              <a:spLocks noChangeShapeType="1"/>
            </p:cNvSpPr>
            <p:nvPr/>
          </p:nvSpPr>
          <p:spPr bwMode="auto">
            <a:xfrm flipV="1">
              <a:off x="1383960"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094">
              <a:extLst>
                <a:ext uri="{FF2B5EF4-FFF2-40B4-BE49-F238E27FC236}">
                  <a16:creationId xmlns:a16="http://schemas.microsoft.com/office/drawing/2014/main" id="{C42E8D40-1B4A-414F-A3A3-EC60C5503623}"/>
                </a:ext>
              </a:extLst>
            </p:cNvPr>
            <p:cNvSpPr>
              <a:spLocks noChangeShapeType="1"/>
            </p:cNvSpPr>
            <p:nvPr/>
          </p:nvSpPr>
          <p:spPr bwMode="auto">
            <a:xfrm flipH="1">
              <a:off x="117229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095">
              <a:extLst>
                <a:ext uri="{FF2B5EF4-FFF2-40B4-BE49-F238E27FC236}">
                  <a16:creationId xmlns:a16="http://schemas.microsoft.com/office/drawing/2014/main" id="{E819D4DF-0D87-4D7E-8949-7E8A0D5AD66F}"/>
                </a:ext>
              </a:extLst>
            </p:cNvPr>
            <p:cNvSpPr>
              <a:spLocks noChangeShapeType="1"/>
            </p:cNvSpPr>
            <p:nvPr/>
          </p:nvSpPr>
          <p:spPr bwMode="auto">
            <a:xfrm flipH="1">
              <a:off x="113525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096">
              <a:extLst>
                <a:ext uri="{FF2B5EF4-FFF2-40B4-BE49-F238E27FC236}">
                  <a16:creationId xmlns:a16="http://schemas.microsoft.com/office/drawing/2014/main" id="{D25A23C5-FA53-4681-9B44-468B9C12969F}"/>
                </a:ext>
              </a:extLst>
            </p:cNvPr>
            <p:cNvSpPr>
              <a:spLocks noChangeShapeType="1"/>
            </p:cNvSpPr>
            <p:nvPr/>
          </p:nvSpPr>
          <p:spPr bwMode="auto">
            <a:xfrm flipH="1">
              <a:off x="1172293"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1097">
              <a:extLst>
                <a:ext uri="{FF2B5EF4-FFF2-40B4-BE49-F238E27FC236}">
                  <a16:creationId xmlns:a16="http://schemas.microsoft.com/office/drawing/2014/main" id="{298A384D-3983-4DF9-9BC6-6D43C774F2E4}"/>
                </a:ext>
              </a:extLst>
            </p:cNvPr>
            <p:cNvSpPr>
              <a:spLocks noChangeShapeType="1"/>
            </p:cNvSpPr>
            <p:nvPr/>
          </p:nvSpPr>
          <p:spPr bwMode="auto">
            <a:xfrm flipH="1">
              <a:off x="113525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098">
              <a:extLst>
                <a:ext uri="{FF2B5EF4-FFF2-40B4-BE49-F238E27FC236}">
                  <a16:creationId xmlns:a16="http://schemas.microsoft.com/office/drawing/2014/main" id="{A586F456-7C1B-4334-9EC7-1A46E1E131C0}"/>
                </a:ext>
              </a:extLst>
            </p:cNvPr>
            <p:cNvSpPr>
              <a:spLocks noChangeShapeType="1"/>
            </p:cNvSpPr>
            <p:nvPr/>
          </p:nvSpPr>
          <p:spPr bwMode="auto">
            <a:xfrm flipH="1">
              <a:off x="1172293"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1099">
              <a:extLst>
                <a:ext uri="{FF2B5EF4-FFF2-40B4-BE49-F238E27FC236}">
                  <a16:creationId xmlns:a16="http://schemas.microsoft.com/office/drawing/2014/main" id="{1DA93C17-1D20-48D2-ABD5-288EBCAB8AF7}"/>
                </a:ext>
              </a:extLst>
            </p:cNvPr>
            <p:cNvSpPr>
              <a:spLocks noChangeShapeType="1"/>
            </p:cNvSpPr>
            <p:nvPr/>
          </p:nvSpPr>
          <p:spPr bwMode="auto">
            <a:xfrm flipH="1">
              <a:off x="109953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1100">
              <a:extLst>
                <a:ext uri="{FF2B5EF4-FFF2-40B4-BE49-F238E27FC236}">
                  <a16:creationId xmlns:a16="http://schemas.microsoft.com/office/drawing/2014/main" id="{B0ECEBD9-3975-4F74-B822-372D4D24B09F}"/>
                </a:ext>
              </a:extLst>
            </p:cNvPr>
            <p:cNvSpPr>
              <a:spLocks noChangeShapeType="1"/>
            </p:cNvSpPr>
            <p:nvPr/>
          </p:nvSpPr>
          <p:spPr bwMode="auto">
            <a:xfrm>
              <a:off x="146598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101">
              <a:extLst>
                <a:ext uri="{FF2B5EF4-FFF2-40B4-BE49-F238E27FC236}">
                  <a16:creationId xmlns:a16="http://schemas.microsoft.com/office/drawing/2014/main" id="{E749C51C-820F-42F9-B0D9-C185C5BF2298}"/>
                </a:ext>
              </a:extLst>
            </p:cNvPr>
            <p:cNvSpPr>
              <a:spLocks noChangeShapeType="1"/>
            </p:cNvSpPr>
            <p:nvPr/>
          </p:nvSpPr>
          <p:spPr bwMode="auto">
            <a:xfrm>
              <a:off x="1503022"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102">
              <a:extLst>
                <a:ext uri="{FF2B5EF4-FFF2-40B4-BE49-F238E27FC236}">
                  <a16:creationId xmlns:a16="http://schemas.microsoft.com/office/drawing/2014/main" id="{B0746315-141F-4E6B-ACC6-A4A994780D9C}"/>
                </a:ext>
              </a:extLst>
            </p:cNvPr>
            <p:cNvSpPr>
              <a:spLocks noChangeShapeType="1"/>
            </p:cNvSpPr>
            <p:nvPr/>
          </p:nvSpPr>
          <p:spPr bwMode="auto">
            <a:xfrm>
              <a:off x="146598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1103">
              <a:extLst>
                <a:ext uri="{FF2B5EF4-FFF2-40B4-BE49-F238E27FC236}">
                  <a16:creationId xmlns:a16="http://schemas.microsoft.com/office/drawing/2014/main" id="{6EBE6641-CFA8-4D95-B96F-5170D3B4837F}"/>
                </a:ext>
              </a:extLst>
            </p:cNvPr>
            <p:cNvSpPr>
              <a:spLocks noChangeShapeType="1"/>
            </p:cNvSpPr>
            <p:nvPr/>
          </p:nvSpPr>
          <p:spPr bwMode="auto">
            <a:xfrm>
              <a:off x="1503022"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1104">
              <a:extLst>
                <a:ext uri="{FF2B5EF4-FFF2-40B4-BE49-F238E27FC236}">
                  <a16:creationId xmlns:a16="http://schemas.microsoft.com/office/drawing/2014/main" id="{5E7B34BE-D432-492D-B475-EB68AE451FD6}"/>
                </a:ext>
              </a:extLst>
            </p:cNvPr>
            <p:cNvSpPr>
              <a:spLocks noChangeShapeType="1"/>
            </p:cNvSpPr>
            <p:nvPr/>
          </p:nvSpPr>
          <p:spPr bwMode="auto">
            <a:xfrm>
              <a:off x="1465981"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1105">
              <a:extLst>
                <a:ext uri="{FF2B5EF4-FFF2-40B4-BE49-F238E27FC236}">
                  <a16:creationId xmlns:a16="http://schemas.microsoft.com/office/drawing/2014/main" id="{D0A42543-607E-4CCB-9AA8-2D7B5774A65C}"/>
                </a:ext>
              </a:extLst>
            </p:cNvPr>
            <p:cNvSpPr>
              <a:spLocks noChangeShapeType="1"/>
            </p:cNvSpPr>
            <p:nvPr/>
          </p:nvSpPr>
          <p:spPr bwMode="auto">
            <a:xfrm>
              <a:off x="1540064"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a:extLst>
              <a:ext uri="{FF2B5EF4-FFF2-40B4-BE49-F238E27FC236}">
                <a16:creationId xmlns:a16="http://schemas.microsoft.com/office/drawing/2014/main" id="{DD065DEB-A46A-48CA-B5A0-2061ADC4C1AE}"/>
              </a:ext>
            </a:extLst>
          </p:cNvPr>
          <p:cNvGrpSpPr/>
          <p:nvPr/>
        </p:nvGrpSpPr>
        <p:grpSpPr>
          <a:xfrm>
            <a:off x="4483908" y="3571871"/>
            <a:ext cx="356836" cy="420614"/>
            <a:chOff x="1971675" y="2526774"/>
            <a:chExt cx="573088" cy="574676"/>
          </a:xfrm>
        </p:grpSpPr>
        <p:sp>
          <p:nvSpPr>
            <p:cNvPr id="252" name="Freeform 135">
              <a:extLst>
                <a:ext uri="{FF2B5EF4-FFF2-40B4-BE49-F238E27FC236}">
                  <a16:creationId xmlns:a16="http://schemas.microsoft.com/office/drawing/2014/main" id="{53C367F1-4140-4943-8170-CC9C1E91B29C}"/>
                </a:ext>
              </a:extLst>
            </p:cNvPr>
            <p:cNvSpPr>
              <a:spLocks/>
            </p:cNvSpPr>
            <p:nvPr/>
          </p:nvSpPr>
          <p:spPr bwMode="auto">
            <a:xfrm>
              <a:off x="2055813" y="2526774"/>
              <a:ext cx="406400" cy="241300"/>
            </a:xfrm>
            <a:custGeom>
              <a:avLst/>
              <a:gdLst>
                <a:gd name="T0" fmla="*/ 176 w 176"/>
                <a:gd name="T1" fmla="*/ 88 h 104"/>
                <a:gd name="T2" fmla="*/ 160 w 176"/>
                <a:gd name="T3" fmla="*/ 104 h 104"/>
                <a:gd name="T4" fmla="*/ 16 w 176"/>
                <a:gd name="T5" fmla="*/ 104 h 104"/>
                <a:gd name="T6" fmla="*/ 0 w 176"/>
                <a:gd name="T7" fmla="*/ 88 h 104"/>
                <a:gd name="T8" fmla="*/ 0 w 176"/>
                <a:gd name="T9" fmla="*/ 16 h 104"/>
                <a:gd name="T10" fmla="*/ 16 w 176"/>
                <a:gd name="T11" fmla="*/ 0 h 104"/>
                <a:gd name="T12" fmla="*/ 160 w 176"/>
                <a:gd name="T13" fmla="*/ 0 h 104"/>
                <a:gd name="T14" fmla="*/ 176 w 176"/>
                <a:gd name="T15" fmla="*/ 16 h 104"/>
                <a:gd name="T16" fmla="*/ 176 w 176"/>
                <a:gd name="T17"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04">
                  <a:moveTo>
                    <a:pt x="176" y="88"/>
                  </a:moveTo>
                  <a:cubicBezTo>
                    <a:pt x="176" y="97"/>
                    <a:pt x="169" y="104"/>
                    <a:pt x="160" y="104"/>
                  </a:cubicBezTo>
                  <a:cubicBezTo>
                    <a:pt x="16" y="104"/>
                    <a:pt x="16" y="104"/>
                    <a:pt x="16" y="104"/>
                  </a:cubicBezTo>
                  <a:cubicBezTo>
                    <a:pt x="7" y="104"/>
                    <a:pt x="0" y="97"/>
                    <a:pt x="0" y="88"/>
                  </a:cubicBezTo>
                  <a:cubicBezTo>
                    <a:pt x="0" y="16"/>
                    <a:pt x="0" y="16"/>
                    <a:pt x="0" y="16"/>
                  </a:cubicBezTo>
                  <a:cubicBezTo>
                    <a:pt x="0" y="7"/>
                    <a:pt x="7" y="0"/>
                    <a:pt x="16" y="0"/>
                  </a:cubicBezTo>
                  <a:cubicBezTo>
                    <a:pt x="160" y="0"/>
                    <a:pt x="160" y="0"/>
                    <a:pt x="160" y="0"/>
                  </a:cubicBezTo>
                  <a:cubicBezTo>
                    <a:pt x="169" y="0"/>
                    <a:pt x="176" y="7"/>
                    <a:pt x="176" y="16"/>
                  </a:cubicBezTo>
                  <a:lnTo>
                    <a:pt x="176" y="88"/>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136">
              <a:extLst>
                <a:ext uri="{FF2B5EF4-FFF2-40B4-BE49-F238E27FC236}">
                  <a16:creationId xmlns:a16="http://schemas.microsoft.com/office/drawing/2014/main" id="{A3567106-09A9-476A-936F-82E12753DC38}"/>
                </a:ext>
              </a:extLst>
            </p:cNvPr>
            <p:cNvSpPr>
              <a:spLocks noChangeShapeType="1"/>
            </p:cNvSpPr>
            <p:nvPr/>
          </p:nvSpPr>
          <p:spPr bwMode="auto">
            <a:xfrm>
              <a:off x="2259013" y="2795062"/>
              <a:ext cx="0" cy="1111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37">
              <a:extLst>
                <a:ext uri="{FF2B5EF4-FFF2-40B4-BE49-F238E27FC236}">
                  <a16:creationId xmlns:a16="http://schemas.microsoft.com/office/drawing/2014/main" id="{E68EF582-DE5A-4A2D-983A-207AD5696458}"/>
                </a:ext>
              </a:extLst>
            </p:cNvPr>
            <p:cNvSpPr>
              <a:spLocks/>
            </p:cNvSpPr>
            <p:nvPr/>
          </p:nvSpPr>
          <p:spPr bwMode="auto">
            <a:xfrm>
              <a:off x="2055813" y="2850624"/>
              <a:ext cx="406400" cy="55563"/>
            </a:xfrm>
            <a:custGeom>
              <a:avLst/>
              <a:gdLst>
                <a:gd name="T0" fmla="*/ 256 w 256"/>
                <a:gd name="T1" fmla="*/ 35 h 35"/>
                <a:gd name="T2" fmla="*/ 256 w 256"/>
                <a:gd name="T3" fmla="*/ 0 h 35"/>
                <a:gd name="T4" fmla="*/ 0 w 256"/>
                <a:gd name="T5" fmla="*/ 0 h 35"/>
                <a:gd name="T6" fmla="*/ 0 w 256"/>
                <a:gd name="T7" fmla="*/ 35 h 35"/>
              </a:gdLst>
              <a:ahLst/>
              <a:cxnLst>
                <a:cxn ang="0">
                  <a:pos x="T0" y="T1"/>
                </a:cxn>
                <a:cxn ang="0">
                  <a:pos x="T2" y="T3"/>
                </a:cxn>
                <a:cxn ang="0">
                  <a:pos x="T4" y="T5"/>
                </a:cxn>
                <a:cxn ang="0">
                  <a:pos x="T6" y="T7"/>
                </a:cxn>
              </a:cxnLst>
              <a:rect l="0" t="0" r="r" b="b"/>
              <a:pathLst>
                <a:path w="256" h="35">
                  <a:moveTo>
                    <a:pt x="256" y="35"/>
                  </a:moveTo>
                  <a:lnTo>
                    <a:pt x="256" y="0"/>
                  </a:lnTo>
                  <a:lnTo>
                    <a:pt x="0" y="0"/>
                  </a:lnTo>
                  <a:lnTo>
                    <a:pt x="0" y="35"/>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138">
              <a:extLst>
                <a:ext uri="{FF2B5EF4-FFF2-40B4-BE49-F238E27FC236}">
                  <a16:creationId xmlns:a16="http://schemas.microsoft.com/office/drawing/2014/main" id="{6D569886-7C87-4FE7-8595-3E058791EFAB}"/>
                </a:ext>
              </a:extLst>
            </p:cNvPr>
            <p:cNvSpPr>
              <a:spLocks noChangeShapeType="1"/>
            </p:cNvSpPr>
            <p:nvPr/>
          </p:nvSpPr>
          <p:spPr bwMode="auto">
            <a:xfrm>
              <a:off x="2249488"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39">
              <a:extLst>
                <a:ext uri="{FF2B5EF4-FFF2-40B4-BE49-F238E27FC236}">
                  <a16:creationId xmlns:a16="http://schemas.microsoft.com/office/drawing/2014/main" id="{9EB708AE-8432-4B3C-90A9-F04C62F9AE14}"/>
                </a:ext>
              </a:extLst>
            </p:cNvPr>
            <p:cNvSpPr>
              <a:spLocks noChangeShapeType="1"/>
            </p:cNvSpPr>
            <p:nvPr/>
          </p:nvSpPr>
          <p:spPr bwMode="auto">
            <a:xfrm>
              <a:off x="2286000"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140">
              <a:extLst>
                <a:ext uri="{FF2B5EF4-FFF2-40B4-BE49-F238E27FC236}">
                  <a16:creationId xmlns:a16="http://schemas.microsoft.com/office/drawing/2014/main" id="{6E61D60B-88BB-465B-9AFB-AD55D4460181}"/>
                </a:ext>
              </a:extLst>
            </p:cNvPr>
            <p:cNvSpPr>
              <a:spLocks noChangeShapeType="1"/>
            </p:cNvSpPr>
            <p:nvPr/>
          </p:nvSpPr>
          <p:spPr bwMode="auto">
            <a:xfrm>
              <a:off x="2212975" y="2647424"/>
              <a:ext cx="17463"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Oval 141">
              <a:extLst>
                <a:ext uri="{FF2B5EF4-FFF2-40B4-BE49-F238E27FC236}">
                  <a16:creationId xmlns:a16="http://schemas.microsoft.com/office/drawing/2014/main" id="{88051317-FDB5-45D5-85EB-C9FE16D8B314}"/>
                </a:ext>
              </a:extLst>
            </p:cNvPr>
            <p:cNvSpPr>
              <a:spLocks noChangeArrowheads="1"/>
            </p:cNvSpPr>
            <p:nvPr/>
          </p:nvSpPr>
          <p:spPr bwMode="auto">
            <a:xfrm>
              <a:off x="21748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Oval 142">
              <a:extLst>
                <a:ext uri="{FF2B5EF4-FFF2-40B4-BE49-F238E27FC236}">
                  <a16:creationId xmlns:a16="http://schemas.microsoft.com/office/drawing/2014/main" id="{18690587-1626-4C72-949E-B2F0738E313A}"/>
                </a:ext>
              </a:extLst>
            </p:cNvPr>
            <p:cNvSpPr>
              <a:spLocks noChangeArrowheads="1"/>
            </p:cNvSpPr>
            <p:nvPr/>
          </p:nvSpPr>
          <p:spPr bwMode="auto">
            <a:xfrm>
              <a:off x="19716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Oval 143">
              <a:extLst>
                <a:ext uri="{FF2B5EF4-FFF2-40B4-BE49-F238E27FC236}">
                  <a16:creationId xmlns:a16="http://schemas.microsoft.com/office/drawing/2014/main" id="{AD409AD5-9568-4B39-AB10-4E87A1D37BCC}"/>
                </a:ext>
              </a:extLst>
            </p:cNvPr>
            <p:cNvSpPr>
              <a:spLocks noChangeArrowheads="1"/>
            </p:cNvSpPr>
            <p:nvPr/>
          </p:nvSpPr>
          <p:spPr bwMode="auto">
            <a:xfrm>
              <a:off x="2379663" y="2934762"/>
              <a:ext cx="165100"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Rectangle 144">
              <a:extLst>
                <a:ext uri="{FF2B5EF4-FFF2-40B4-BE49-F238E27FC236}">
                  <a16:creationId xmlns:a16="http://schemas.microsoft.com/office/drawing/2014/main" id="{CA42992E-7A8D-4DC2-879E-DE4B4C18D114}"/>
                </a:ext>
              </a:extLst>
            </p:cNvPr>
            <p:cNvSpPr>
              <a:spLocks noChangeArrowheads="1"/>
            </p:cNvSpPr>
            <p:nvPr/>
          </p:nvSpPr>
          <p:spPr bwMode="auto">
            <a:xfrm>
              <a:off x="2092325" y="2564874"/>
              <a:ext cx="333375" cy="16510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Oval 145">
              <a:extLst>
                <a:ext uri="{FF2B5EF4-FFF2-40B4-BE49-F238E27FC236}">
                  <a16:creationId xmlns:a16="http://schemas.microsoft.com/office/drawing/2014/main" id="{5A36A2E1-12F5-443B-B589-43B1638671E1}"/>
                </a:ext>
              </a:extLst>
            </p:cNvPr>
            <p:cNvSpPr>
              <a:spLocks noChangeArrowheads="1"/>
            </p:cNvSpPr>
            <p:nvPr/>
          </p:nvSpPr>
          <p:spPr bwMode="auto">
            <a:xfrm>
              <a:off x="20097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Oval 146">
              <a:extLst>
                <a:ext uri="{FF2B5EF4-FFF2-40B4-BE49-F238E27FC236}">
                  <a16:creationId xmlns:a16="http://schemas.microsoft.com/office/drawing/2014/main" id="{BF47D923-413F-4B0B-A4A6-3DC5BA27D7FC}"/>
                </a:ext>
              </a:extLst>
            </p:cNvPr>
            <p:cNvSpPr>
              <a:spLocks noChangeArrowheads="1"/>
            </p:cNvSpPr>
            <p:nvPr/>
          </p:nvSpPr>
          <p:spPr bwMode="auto">
            <a:xfrm>
              <a:off x="22129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147">
              <a:extLst>
                <a:ext uri="{FF2B5EF4-FFF2-40B4-BE49-F238E27FC236}">
                  <a16:creationId xmlns:a16="http://schemas.microsoft.com/office/drawing/2014/main" id="{76AD1F96-03CC-4F69-9C1C-3D3F18029A42}"/>
                </a:ext>
              </a:extLst>
            </p:cNvPr>
            <p:cNvSpPr>
              <a:spLocks noChangeArrowheads="1"/>
            </p:cNvSpPr>
            <p:nvPr/>
          </p:nvSpPr>
          <p:spPr bwMode="auto">
            <a:xfrm>
              <a:off x="24161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5" name="Group 29">
            <a:extLst>
              <a:ext uri="{FF2B5EF4-FFF2-40B4-BE49-F238E27FC236}">
                <a16:creationId xmlns:a16="http://schemas.microsoft.com/office/drawing/2014/main" id="{500A74D0-219E-41E6-B8D5-E9C4ABC54F08}"/>
              </a:ext>
            </a:extLst>
          </p:cNvPr>
          <p:cNvGrpSpPr>
            <a:grpSpLocks noChangeAspect="1"/>
          </p:cNvGrpSpPr>
          <p:nvPr/>
        </p:nvGrpSpPr>
        <p:grpSpPr bwMode="auto">
          <a:xfrm>
            <a:off x="4508107" y="2862827"/>
            <a:ext cx="390330" cy="362013"/>
            <a:chOff x="6169" y="-592"/>
            <a:chExt cx="2109" cy="1956"/>
          </a:xfrm>
          <a:solidFill>
            <a:schemeClr val="bg1"/>
          </a:solidFill>
        </p:grpSpPr>
        <p:sp>
          <p:nvSpPr>
            <p:cNvPr id="266" name="Freeform 30">
              <a:extLst>
                <a:ext uri="{FF2B5EF4-FFF2-40B4-BE49-F238E27FC236}">
                  <a16:creationId xmlns:a16="http://schemas.microsoft.com/office/drawing/2014/main" id="{458EAC2A-3ACF-4639-BA26-9F792B38B250}"/>
                </a:ext>
              </a:extLst>
            </p:cNvPr>
            <p:cNvSpPr>
              <a:spLocks noEditPoints="1"/>
            </p:cNvSpPr>
            <p:nvPr/>
          </p:nvSpPr>
          <p:spPr bwMode="auto">
            <a:xfrm>
              <a:off x="7125" y="1"/>
              <a:ext cx="1153" cy="1132"/>
            </a:xfrm>
            <a:custGeom>
              <a:avLst/>
              <a:gdLst/>
              <a:ahLst/>
              <a:cxnLst>
                <a:cxn ang="0">
                  <a:pos x="244" y="34"/>
                </a:cxn>
                <a:cxn ang="0">
                  <a:pos x="453" y="239"/>
                </a:cxn>
                <a:cxn ang="0">
                  <a:pos x="244" y="445"/>
                </a:cxn>
                <a:cxn ang="0">
                  <a:pos x="35" y="239"/>
                </a:cxn>
                <a:cxn ang="0">
                  <a:pos x="244" y="34"/>
                </a:cxn>
                <a:cxn ang="0">
                  <a:pos x="244" y="0"/>
                </a:cxn>
                <a:cxn ang="0">
                  <a:pos x="0" y="239"/>
                </a:cxn>
                <a:cxn ang="0">
                  <a:pos x="244" y="479"/>
                </a:cxn>
                <a:cxn ang="0">
                  <a:pos x="488" y="239"/>
                </a:cxn>
                <a:cxn ang="0">
                  <a:pos x="244" y="0"/>
                </a:cxn>
              </a:cxnLst>
              <a:rect l="0" t="0" r="r" b="b"/>
              <a:pathLst>
                <a:path w="488" h="479">
                  <a:moveTo>
                    <a:pt x="244" y="34"/>
                  </a:moveTo>
                  <a:cubicBezTo>
                    <a:pt x="359" y="34"/>
                    <a:pt x="453" y="126"/>
                    <a:pt x="453" y="239"/>
                  </a:cubicBezTo>
                  <a:cubicBezTo>
                    <a:pt x="453" y="353"/>
                    <a:pt x="359" y="445"/>
                    <a:pt x="244" y="445"/>
                  </a:cubicBezTo>
                  <a:cubicBezTo>
                    <a:pt x="129" y="445"/>
                    <a:pt x="35" y="353"/>
                    <a:pt x="35" y="239"/>
                  </a:cubicBezTo>
                  <a:cubicBezTo>
                    <a:pt x="35" y="126"/>
                    <a:pt x="129" y="34"/>
                    <a:pt x="244" y="34"/>
                  </a:cubicBezTo>
                  <a:moveTo>
                    <a:pt x="244" y="0"/>
                  </a:moveTo>
                  <a:cubicBezTo>
                    <a:pt x="109" y="0"/>
                    <a:pt x="0" y="107"/>
                    <a:pt x="0" y="239"/>
                  </a:cubicBezTo>
                  <a:cubicBezTo>
                    <a:pt x="0" y="372"/>
                    <a:pt x="109" y="479"/>
                    <a:pt x="244" y="479"/>
                  </a:cubicBezTo>
                  <a:cubicBezTo>
                    <a:pt x="378" y="479"/>
                    <a:pt x="488" y="372"/>
                    <a:pt x="488" y="239"/>
                  </a:cubicBezTo>
                  <a:cubicBezTo>
                    <a:pt x="488" y="107"/>
                    <a:pt x="378" y="0"/>
                    <a:pt x="24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31">
              <a:extLst>
                <a:ext uri="{FF2B5EF4-FFF2-40B4-BE49-F238E27FC236}">
                  <a16:creationId xmlns:a16="http://schemas.microsoft.com/office/drawing/2014/main" id="{54CFC273-1768-4277-BF3D-22696446C35F}"/>
                </a:ext>
              </a:extLst>
            </p:cNvPr>
            <p:cNvSpPr>
              <a:spLocks/>
            </p:cNvSpPr>
            <p:nvPr/>
          </p:nvSpPr>
          <p:spPr bwMode="auto">
            <a:xfrm>
              <a:off x="6469" y="-233"/>
              <a:ext cx="217" cy="265"/>
            </a:xfrm>
            <a:custGeom>
              <a:avLst/>
              <a:gdLst/>
              <a:ahLst/>
              <a:cxnLst>
                <a:cxn ang="0">
                  <a:pos x="80" y="43"/>
                </a:cxn>
                <a:cxn ang="0">
                  <a:pos x="0" y="43"/>
                </a:cxn>
                <a:cxn ang="0">
                  <a:pos x="0" y="0"/>
                </a:cxn>
                <a:cxn ang="0">
                  <a:pos x="217" y="0"/>
                </a:cxn>
                <a:cxn ang="0">
                  <a:pos x="217" y="43"/>
                </a:cxn>
                <a:cxn ang="0">
                  <a:pos x="137" y="43"/>
                </a:cxn>
                <a:cxn ang="0">
                  <a:pos x="137" y="265"/>
                </a:cxn>
                <a:cxn ang="0">
                  <a:pos x="80" y="265"/>
                </a:cxn>
                <a:cxn ang="0">
                  <a:pos x="80" y="43"/>
                </a:cxn>
              </a:cxnLst>
              <a:rect l="0" t="0" r="r" b="b"/>
              <a:pathLst>
                <a:path w="217" h="265">
                  <a:moveTo>
                    <a:pt x="80" y="43"/>
                  </a:moveTo>
                  <a:lnTo>
                    <a:pt x="0" y="43"/>
                  </a:lnTo>
                  <a:lnTo>
                    <a:pt x="0" y="0"/>
                  </a:lnTo>
                  <a:lnTo>
                    <a:pt x="217" y="0"/>
                  </a:lnTo>
                  <a:lnTo>
                    <a:pt x="217" y="43"/>
                  </a:lnTo>
                  <a:lnTo>
                    <a:pt x="137" y="43"/>
                  </a:lnTo>
                  <a:lnTo>
                    <a:pt x="137" y="265"/>
                  </a:lnTo>
                  <a:lnTo>
                    <a:pt x="80" y="265"/>
                  </a:lnTo>
                  <a:lnTo>
                    <a:pt x="8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2">
              <a:extLst>
                <a:ext uri="{FF2B5EF4-FFF2-40B4-BE49-F238E27FC236}">
                  <a16:creationId xmlns:a16="http://schemas.microsoft.com/office/drawing/2014/main" id="{21E632DB-F5C3-4860-906F-053E2428FB10}"/>
                </a:ext>
              </a:extLst>
            </p:cNvPr>
            <p:cNvSpPr>
              <a:spLocks noEditPoints="1"/>
            </p:cNvSpPr>
            <p:nvPr/>
          </p:nvSpPr>
          <p:spPr bwMode="auto">
            <a:xfrm>
              <a:off x="6658" y="-233"/>
              <a:ext cx="257" cy="265"/>
            </a:xfrm>
            <a:custGeom>
              <a:avLst/>
              <a:gdLst/>
              <a:ahLst/>
              <a:cxnLst>
                <a:cxn ang="0">
                  <a:pos x="165" y="0"/>
                </a:cxn>
                <a:cxn ang="0">
                  <a:pos x="257" y="265"/>
                </a:cxn>
                <a:cxn ang="0">
                  <a:pos x="201" y="265"/>
                </a:cxn>
                <a:cxn ang="0">
                  <a:pos x="182" y="206"/>
                </a:cxn>
                <a:cxn ang="0">
                  <a:pos x="75" y="206"/>
                </a:cxn>
                <a:cxn ang="0">
                  <a:pos x="54" y="265"/>
                </a:cxn>
                <a:cxn ang="0">
                  <a:pos x="0" y="265"/>
                </a:cxn>
                <a:cxn ang="0">
                  <a:pos x="97" y="0"/>
                </a:cxn>
                <a:cxn ang="0">
                  <a:pos x="165" y="0"/>
                </a:cxn>
                <a:cxn ang="0">
                  <a:pos x="165" y="163"/>
                </a:cxn>
                <a:cxn ang="0">
                  <a:pos x="130" y="52"/>
                </a:cxn>
                <a:cxn ang="0">
                  <a:pos x="89" y="163"/>
                </a:cxn>
                <a:cxn ang="0">
                  <a:pos x="165" y="163"/>
                </a:cxn>
              </a:cxnLst>
              <a:rect l="0" t="0" r="r" b="b"/>
              <a:pathLst>
                <a:path w="257" h="265">
                  <a:moveTo>
                    <a:pt x="165" y="0"/>
                  </a:moveTo>
                  <a:lnTo>
                    <a:pt x="257" y="265"/>
                  </a:lnTo>
                  <a:lnTo>
                    <a:pt x="201" y="265"/>
                  </a:lnTo>
                  <a:lnTo>
                    <a:pt x="182" y="206"/>
                  </a:lnTo>
                  <a:lnTo>
                    <a:pt x="75" y="206"/>
                  </a:lnTo>
                  <a:lnTo>
                    <a:pt x="54" y="265"/>
                  </a:lnTo>
                  <a:lnTo>
                    <a:pt x="0" y="265"/>
                  </a:lnTo>
                  <a:lnTo>
                    <a:pt x="97" y="0"/>
                  </a:lnTo>
                  <a:lnTo>
                    <a:pt x="165" y="0"/>
                  </a:lnTo>
                  <a:close/>
                  <a:moveTo>
                    <a:pt x="165" y="163"/>
                  </a:moveTo>
                  <a:lnTo>
                    <a:pt x="130" y="52"/>
                  </a:lnTo>
                  <a:lnTo>
                    <a:pt x="89" y="163"/>
                  </a:lnTo>
                  <a:lnTo>
                    <a:pt x="165"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33">
              <a:extLst>
                <a:ext uri="{FF2B5EF4-FFF2-40B4-BE49-F238E27FC236}">
                  <a16:creationId xmlns:a16="http://schemas.microsoft.com/office/drawing/2014/main" id="{A40A1A34-69B1-469B-888D-8E38976D938E}"/>
                </a:ext>
              </a:extLst>
            </p:cNvPr>
            <p:cNvSpPr>
              <a:spLocks/>
            </p:cNvSpPr>
            <p:nvPr/>
          </p:nvSpPr>
          <p:spPr bwMode="auto">
            <a:xfrm>
              <a:off x="6929" y="-233"/>
              <a:ext cx="256" cy="265"/>
            </a:xfrm>
            <a:custGeom>
              <a:avLst/>
              <a:gdLst/>
              <a:ahLst/>
              <a:cxnLst>
                <a:cxn ang="0">
                  <a:pos x="76" y="0"/>
                </a:cxn>
                <a:cxn ang="0">
                  <a:pos x="130" y="90"/>
                </a:cxn>
                <a:cxn ang="0">
                  <a:pos x="189" y="0"/>
                </a:cxn>
                <a:cxn ang="0">
                  <a:pos x="251" y="0"/>
                </a:cxn>
                <a:cxn ang="0">
                  <a:pos x="163" y="126"/>
                </a:cxn>
                <a:cxn ang="0">
                  <a:pos x="256" y="265"/>
                </a:cxn>
                <a:cxn ang="0">
                  <a:pos x="185" y="265"/>
                </a:cxn>
                <a:cxn ang="0">
                  <a:pos x="126" y="163"/>
                </a:cxn>
                <a:cxn ang="0">
                  <a:pos x="62" y="265"/>
                </a:cxn>
                <a:cxn ang="0">
                  <a:pos x="0" y="265"/>
                </a:cxn>
                <a:cxn ang="0">
                  <a:pos x="95" y="128"/>
                </a:cxn>
                <a:cxn ang="0">
                  <a:pos x="5" y="0"/>
                </a:cxn>
                <a:cxn ang="0">
                  <a:pos x="76" y="0"/>
                </a:cxn>
              </a:cxnLst>
              <a:rect l="0" t="0" r="r" b="b"/>
              <a:pathLst>
                <a:path w="256" h="265">
                  <a:moveTo>
                    <a:pt x="76" y="0"/>
                  </a:moveTo>
                  <a:lnTo>
                    <a:pt x="130" y="90"/>
                  </a:lnTo>
                  <a:lnTo>
                    <a:pt x="189" y="0"/>
                  </a:lnTo>
                  <a:lnTo>
                    <a:pt x="251" y="0"/>
                  </a:lnTo>
                  <a:lnTo>
                    <a:pt x="163" y="126"/>
                  </a:lnTo>
                  <a:lnTo>
                    <a:pt x="256" y="265"/>
                  </a:lnTo>
                  <a:lnTo>
                    <a:pt x="185" y="265"/>
                  </a:lnTo>
                  <a:lnTo>
                    <a:pt x="126" y="163"/>
                  </a:lnTo>
                  <a:lnTo>
                    <a:pt x="62" y="265"/>
                  </a:lnTo>
                  <a:lnTo>
                    <a:pt x="0" y="265"/>
                  </a:lnTo>
                  <a:lnTo>
                    <a:pt x="95" y="128"/>
                  </a:lnTo>
                  <a:lnTo>
                    <a:pt x="5" y="0"/>
                  </a:lnTo>
                  <a:lnTo>
                    <a:pt x="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4">
              <a:extLst>
                <a:ext uri="{FF2B5EF4-FFF2-40B4-BE49-F238E27FC236}">
                  <a16:creationId xmlns:a16="http://schemas.microsoft.com/office/drawing/2014/main" id="{8490AAA8-EC1C-4447-90CB-5FD39A1EF1C4}"/>
                </a:ext>
              </a:extLst>
            </p:cNvPr>
            <p:cNvSpPr>
              <a:spLocks noEditPoints="1"/>
            </p:cNvSpPr>
            <p:nvPr/>
          </p:nvSpPr>
          <p:spPr bwMode="auto">
            <a:xfrm>
              <a:off x="6169" y="-592"/>
              <a:ext cx="1549" cy="1956"/>
            </a:xfrm>
            <a:custGeom>
              <a:avLst/>
              <a:gdLst/>
              <a:ahLst/>
              <a:cxnLst>
                <a:cxn ang="0">
                  <a:pos x="649" y="757"/>
                </a:cxn>
                <a:cxn ang="0">
                  <a:pos x="621" y="756"/>
                </a:cxn>
                <a:cxn ang="0">
                  <a:pos x="621" y="760"/>
                </a:cxn>
                <a:cxn ang="0">
                  <a:pos x="588" y="794"/>
                </a:cxn>
                <a:cxn ang="0">
                  <a:pos x="68" y="794"/>
                </a:cxn>
                <a:cxn ang="0">
                  <a:pos x="35" y="760"/>
                </a:cxn>
                <a:cxn ang="0">
                  <a:pos x="35" y="67"/>
                </a:cxn>
                <a:cxn ang="0">
                  <a:pos x="68" y="34"/>
                </a:cxn>
                <a:cxn ang="0">
                  <a:pos x="466" y="34"/>
                </a:cxn>
                <a:cxn ang="0">
                  <a:pos x="466" y="136"/>
                </a:cxn>
                <a:cxn ang="0">
                  <a:pos x="516" y="186"/>
                </a:cxn>
                <a:cxn ang="0">
                  <a:pos x="621" y="186"/>
                </a:cxn>
                <a:cxn ang="0">
                  <a:pos x="621" y="225"/>
                </a:cxn>
                <a:cxn ang="0">
                  <a:pos x="649" y="224"/>
                </a:cxn>
                <a:cxn ang="0">
                  <a:pos x="656" y="224"/>
                </a:cxn>
                <a:cxn ang="0">
                  <a:pos x="656" y="151"/>
                </a:cxn>
                <a:cxn ang="0">
                  <a:pos x="501" y="0"/>
                </a:cxn>
                <a:cxn ang="0">
                  <a:pos x="68" y="0"/>
                </a:cxn>
                <a:cxn ang="0">
                  <a:pos x="0" y="67"/>
                </a:cxn>
                <a:cxn ang="0">
                  <a:pos x="0" y="760"/>
                </a:cxn>
                <a:cxn ang="0">
                  <a:pos x="68" y="828"/>
                </a:cxn>
                <a:cxn ang="0">
                  <a:pos x="588" y="828"/>
                </a:cxn>
                <a:cxn ang="0">
                  <a:pos x="656" y="760"/>
                </a:cxn>
                <a:cxn ang="0">
                  <a:pos x="656" y="757"/>
                </a:cxn>
                <a:cxn ang="0">
                  <a:pos x="649" y="757"/>
                </a:cxn>
                <a:cxn ang="0">
                  <a:pos x="501" y="48"/>
                </a:cxn>
                <a:cxn ang="0">
                  <a:pos x="607" y="151"/>
                </a:cxn>
                <a:cxn ang="0">
                  <a:pos x="516" y="151"/>
                </a:cxn>
                <a:cxn ang="0">
                  <a:pos x="501" y="136"/>
                </a:cxn>
                <a:cxn ang="0">
                  <a:pos x="501" y="48"/>
                </a:cxn>
              </a:cxnLst>
              <a:rect l="0" t="0" r="r" b="b"/>
              <a:pathLst>
                <a:path w="656" h="828">
                  <a:moveTo>
                    <a:pt x="649" y="757"/>
                  </a:moveTo>
                  <a:cubicBezTo>
                    <a:pt x="640" y="757"/>
                    <a:pt x="630" y="757"/>
                    <a:pt x="621" y="756"/>
                  </a:cubicBezTo>
                  <a:cubicBezTo>
                    <a:pt x="621" y="760"/>
                    <a:pt x="621" y="760"/>
                    <a:pt x="621" y="760"/>
                  </a:cubicBezTo>
                  <a:cubicBezTo>
                    <a:pt x="621" y="779"/>
                    <a:pt x="606" y="794"/>
                    <a:pt x="588" y="794"/>
                  </a:cubicBezTo>
                  <a:cubicBezTo>
                    <a:pt x="68" y="794"/>
                    <a:pt x="68" y="794"/>
                    <a:pt x="68" y="794"/>
                  </a:cubicBezTo>
                  <a:cubicBezTo>
                    <a:pt x="50" y="794"/>
                    <a:pt x="35" y="779"/>
                    <a:pt x="35" y="760"/>
                  </a:cubicBezTo>
                  <a:cubicBezTo>
                    <a:pt x="35" y="67"/>
                    <a:pt x="35" y="67"/>
                    <a:pt x="35" y="67"/>
                  </a:cubicBezTo>
                  <a:cubicBezTo>
                    <a:pt x="35" y="49"/>
                    <a:pt x="50" y="34"/>
                    <a:pt x="68" y="34"/>
                  </a:cubicBezTo>
                  <a:cubicBezTo>
                    <a:pt x="466" y="34"/>
                    <a:pt x="466" y="34"/>
                    <a:pt x="466" y="34"/>
                  </a:cubicBezTo>
                  <a:cubicBezTo>
                    <a:pt x="466" y="136"/>
                    <a:pt x="466" y="136"/>
                    <a:pt x="466" y="136"/>
                  </a:cubicBezTo>
                  <a:cubicBezTo>
                    <a:pt x="466" y="163"/>
                    <a:pt x="488" y="186"/>
                    <a:pt x="516" y="186"/>
                  </a:cubicBezTo>
                  <a:cubicBezTo>
                    <a:pt x="621" y="186"/>
                    <a:pt x="621" y="186"/>
                    <a:pt x="621" y="186"/>
                  </a:cubicBezTo>
                  <a:cubicBezTo>
                    <a:pt x="621" y="225"/>
                    <a:pt x="621" y="225"/>
                    <a:pt x="621" y="225"/>
                  </a:cubicBezTo>
                  <a:cubicBezTo>
                    <a:pt x="630" y="224"/>
                    <a:pt x="640" y="224"/>
                    <a:pt x="649" y="224"/>
                  </a:cubicBezTo>
                  <a:cubicBezTo>
                    <a:pt x="651" y="224"/>
                    <a:pt x="654" y="224"/>
                    <a:pt x="656" y="224"/>
                  </a:cubicBezTo>
                  <a:cubicBezTo>
                    <a:pt x="656" y="151"/>
                    <a:pt x="656" y="151"/>
                    <a:pt x="656" y="151"/>
                  </a:cubicBezTo>
                  <a:cubicBezTo>
                    <a:pt x="501" y="0"/>
                    <a:pt x="501" y="0"/>
                    <a:pt x="501" y="0"/>
                  </a:cubicBezTo>
                  <a:cubicBezTo>
                    <a:pt x="68" y="0"/>
                    <a:pt x="68" y="0"/>
                    <a:pt x="68" y="0"/>
                  </a:cubicBezTo>
                  <a:cubicBezTo>
                    <a:pt x="31" y="0"/>
                    <a:pt x="0" y="30"/>
                    <a:pt x="0" y="67"/>
                  </a:cubicBezTo>
                  <a:cubicBezTo>
                    <a:pt x="0" y="760"/>
                    <a:pt x="0" y="760"/>
                    <a:pt x="0" y="760"/>
                  </a:cubicBezTo>
                  <a:cubicBezTo>
                    <a:pt x="0" y="798"/>
                    <a:pt x="31" y="828"/>
                    <a:pt x="68" y="828"/>
                  </a:cubicBezTo>
                  <a:cubicBezTo>
                    <a:pt x="588" y="828"/>
                    <a:pt x="588" y="828"/>
                    <a:pt x="588" y="828"/>
                  </a:cubicBezTo>
                  <a:cubicBezTo>
                    <a:pt x="625" y="828"/>
                    <a:pt x="656" y="798"/>
                    <a:pt x="656" y="760"/>
                  </a:cubicBezTo>
                  <a:cubicBezTo>
                    <a:pt x="656" y="757"/>
                    <a:pt x="656" y="757"/>
                    <a:pt x="656" y="757"/>
                  </a:cubicBezTo>
                  <a:cubicBezTo>
                    <a:pt x="654" y="757"/>
                    <a:pt x="651" y="757"/>
                    <a:pt x="649" y="757"/>
                  </a:cubicBezTo>
                  <a:moveTo>
                    <a:pt x="501" y="48"/>
                  </a:moveTo>
                  <a:cubicBezTo>
                    <a:pt x="607" y="151"/>
                    <a:pt x="607" y="151"/>
                    <a:pt x="607" y="151"/>
                  </a:cubicBezTo>
                  <a:cubicBezTo>
                    <a:pt x="516" y="151"/>
                    <a:pt x="516" y="151"/>
                    <a:pt x="516" y="151"/>
                  </a:cubicBezTo>
                  <a:cubicBezTo>
                    <a:pt x="507" y="151"/>
                    <a:pt x="501" y="145"/>
                    <a:pt x="501" y="136"/>
                  </a:cubicBezTo>
                  <a:lnTo>
                    <a:pt x="501"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35">
              <a:extLst>
                <a:ext uri="{FF2B5EF4-FFF2-40B4-BE49-F238E27FC236}">
                  <a16:creationId xmlns:a16="http://schemas.microsoft.com/office/drawing/2014/main" id="{9D3D7F84-C843-44A8-BE52-B82A9CD149EB}"/>
                </a:ext>
              </a:extLst>
            </p:cNvPr>
            <p:cNvSpPr>
              <a:spLocks/>
            </p:cNvSpPr>
            <p:nvPr/>
          </p:nvSpPr>
          <p:spPr bwMode="auto">
            <a:xfrm>
              <a:off x="6804" y="325"/>
              <a:ext cx="305" cy="94"/>
            </a:xfrm>
            <a:custGeom>
              <a:avLst/>
              <a:gdLst/>
              <a:ahLst/>
              <a:cxnLst>
                <a:cxn ang="0">
                  <a:pos x="0" y="40"/>
                </a:cxn>
                <a:cxn ang="0">
                  <a:pos x="116" y="40"/>
                </a:cxn>
                <a:cxn ang="0">
                  <a:pos x="129" y="0"/>
                </a:cxn>
                <a:cxn ang="0">
                  <a:pos x="0" y="0"/>
                </a:cxn>
                <a:cxn ang="0">
                  <a:pos x="0" y="40"/>
                </a:cxn>
              </a:cxnLst>
              <a:rect l="0" t="0" r="r" b="b"/>
              <a:pathLst>
                <a:path w="129" h="40">
                  <a:moveTo>
                    <a:pt x="0" y="40"/>
                  </a:moveTo>
                  <a:cubicBezTo>
                    <a:pt x="116" y="40"/>
                    <a:pt x="116" y="40"/>
                    <a:pt x="116" y="40"/>
                  </a:cubicBezTo>
                  <a:cubicBezTo>
                    <a:pt x="119" y="26"/>
                    <a:pt x="124" y="13"/>
                    <a:pt x="129" y="0"/>
                  </a:cubicBezTo>
                  <a:cubicBezTo>
                    <a:pt x="0" y="0"/>
                    <a:pt x="0" y="0"/>
                    <a:pt x="0" y="0"/>
                  </a:cubicBezTo>
                  <a:lnTo>
                    <a:pt x="0"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36">
              <a:extLst>
                <a:ext uri="{FF2B5EF4-FFF2-40B4-BE49-F238E27FC236}">
                  <a16:creationId xmlns:a16="http://schemas.microsoft.com/office/drawing/2014/main" id="{59F4C5EC-C85A-40AD-A1F3-02C73AE3B4E3}"/>
                </a:ext>
              </a:extLst>
            </p:cNvPr>
            <p:cNvSpPr>
              <a:spLocks/>
            </p:cNvSpPr>
            <p:nvPr/>
          </p:nvSpPr>
          <p:spPr bwMode="auto">
            <a:xfrm>
              <a:off x="6804" y="712"/>
              <a:ext cx="305" cy="97"/>
            </a:xfrm>
            <a:custGeom>
              <a:avLst/>
              <a:gdLst/>
              <a:ahLst/>
              <a:cxnLst>
                <a:cxn ang="0">
                  <a:pos x="0" y="41"/>
                </a:cxn>
                <a:cxn ang="0">
                  <a:pos x="129" y="41"/>
                </a:cxn>
                <a:cxn ang="0">
                  <a:pos x="116" y="0"/>
                </a:cxn>
                <a:cxn ang="0">
                  <a:pos x="0" y="0"/>
                </a:cxn>
                <a:cxn ang="0">
                  <a:pos x="0" y="41"/>
                </a:cxn>
              </a:cxnLst>
              <a:rect l="0" t="0" r="r" b="b"/>
              <a:pathLst>
                <a:path w="129" h="41">
                  <a:moveTo>
                    <a:pt x="0" y="41"/>
                  </a:moveTo>
                  <a:cubicBezTo>
                    <a:pt x="129" y="41"/>
                    <a:pt x="129" y="41"/>
                    <a:pt x="129" y="41"/>
                  </a:cubicBezTo>
                  <a:cubicBezTo>
                    <a:pt x="124" y="28"/>
                    <a:pt x="119" y="15"/>
                    <a:pt x="116" y="0"/>
                  </a:cubicBezTo>
                  <a:cubicBezTo>
                    <a:pt x="0" y="0"/>
                    <a:pt x="0" y="0"/>
                    <a:pt x="0" y="0"/>
                  </a:cubicBezTo>
                  <a:lnTo>
                    <a:pt x="0"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37">
              <a:extLst>
                <a:ext uri="{FF2B5EF4-FFF2-40B4-BE49-F238E27FC236}">
                  <a16:creationId xmlns:a16="http://schemas.microsoft.com/office/drawing/2014/main" id="{0540602C-389E-493F-B5DA-31705FB1E54A}"/>
                </a:ext>
              </a:extLst>
            </p:cNvPr>
            <p:cNvSpPr>
              <a:spLocks/>
            </p:cNvSpPr>
            <p:nvPr/>
          </p:nvSpPr>
          <p:spPr bwMode="auto">
            <a:xfrm>
              <a:off x="6469" y="129"/>
              <a:ext cx="772" cy="97"/>
            </a:xfrm>
            <a:custGeom>
              <a:avLst/>
              <a:gdLst/>
              <a:ahLst/>
              <a:cxnLst>
                <a:cxn ang="0">
                  <a:pos x="327" y="0"/>
                </a:cxn>
                <a:cxn ang="0">
                  <a:pos x="0" y="0"/>
                </a:cxn>
                <a:cxn ang="0">
                  <a:pos x="0" y="41"/>
                </a:cxn>
                <a:cxn ang="0">
                  <a:pos x="294" y="41"/>
                </a:cxn>
                <a:cxn ang="0">
                  <a:pos x="327" y="0"/>
                </a:cxn>
              </a:cxnLst>
              <a:rect l="0" t="0" r="r" b="b"/>
              <a:pathLst>
                <a:path w="327" h="41">
                  <a:moveTo>
                    <a:pt x="327" y="0"/>
                  </a:moveTo>
                  <a:cubicBezTo>
                    <a:pt x="0" y="0"/>
                    <a:pt x="0" y="0"/>
                    <a:pt x="0" y="0"/>
                  </a:cubicBezTo>
                  <a:cubicBezTo>
                    <a:pt x="0" y="41"/>
                    <a:pt x="0" y="41"/>
                    <a:pt x="0" y="41"/>
                  </a:cubicBezTo>
                  <a:cubicBezTo>
                    <a:pt x="294" y="41"/>
                    <a:pt x="294" y="41"/>
                    <a:pt x="294" y="41"/>
                  </a:cubicBezTo>
                  <a:cubicBezTo>
                    <a:pt x="304" y="26"/>
                    <a:pt x="315" y="13"/>
                    <a:pt x="32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38">
              <a:extLst>
                <a:ext uri="{FF2B5EF4-FFF2-40B4-BE49-F238E27FC236}">
                  <a16:creationId xmlns:a16="http://schemas.microsoft.com/office/drawing/2014/main" id="{750A191F-867D-4225-9D2A-8324EBF9EC8A}"/>
                </a:ext>
              </a:extLst>
            </p:cNvPr>
            <p:cNvSpPr>
              <a:spLocks/>
            </p:cNvSpPr>
            <p:nvPr/>
          </p:nvSpPr>
          <p:spPr bwMode="auto">
            <a:xfrm>
              <a:off x="6804" y="519"/>
              <a:ext cx="258" cy="96"/>
            </a:xfrm>
            <a:custGeom>
              <a:avLst/>
              <a:gdLst/>
              <a:ahLst/>
              <a:cxnLst>
                <a:cxn ang="0">
                  <a:pos x="0" y="0"/>
                </a:cxn>
                <a:cxn ang="0">
                  <a:pos x="0" y="41"/>
                </a:cxn>
                <a:cxn ang="0">
                  <a:pos x="109" y="41"/>
                </a:cxn>
                <a:cxn ang="0">
                  <a:pos x="108" y="20"/>
                </a:cxn>
                <a:cxn ang="0">
                  <a:pos x="109" y="0"/>
                </a:cxn>
                <a:cxn ang="0">
                  <a:pos x="0" y="0"/>
                </a:cxn>
              </a:cxnLst>
              <a:rect l="0" t="0" r="r" b="b"/>
              <a:pathLst>
                <a:path w="109" h="41">
                  <a:moveTo>
                    <a:pt x="0" y="0"/>
                  </a:moveTo>
                  <a:cubicBezTo>
                    <a:pt x="0" y="41"/>
                    <a:pt x="0" y="41"/>
                    <a:pt x="0" y="41"/>
                  </a:cubicBezTo>
                  <a:cubicBezTo>
                    <a:pt x="109" y="41"/>
                    <a:pt x="109" y="41"/>
                    <a:pt x="109" y="41"/>
                  </a:cubicBezTo>
                  <a:cubicBezTo>
                    <a:pt x="109" y="34"/>
                    <a:pt x="108" y="27"/>
                    <a:pt x="108" y="20"/>
                  </a:cubicBezTo>
                  <a:cubicBezTo>
                    <a:pt x="108" y="14"/>
                    <a:pt x="109" y="7"/>
                    <a:pt x="109"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39">
              <a:extLst>
                <a:ext uri="{FF2B5EF4-FFF2-40B4-BE49-F238E27FC236}">
                  <a16:creationId xmlns:a16="http://schemas.microsoft.com/office/drawing/2014/main" id="{33BFEF5F-6A42-47A0-B3DC-F1FB2DD14697}"/>
                </a:ext>
              </a:extLst>
            </p:cNvPr>
            <p:cNvSpPr>
              <a:spLocks noChangeArrowheads="1"/>
            </p:cNvSpPr>
            <p:nvPr/>
          </p:nvSpPr>
          <p:spPr bwMode="auto">
            <a:xfrm>
              <a:off x="6469" y="908"/>
              <a:ext cx="682"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0">
              <a:extLst>
                <a:ext uri="{FF2B5EF4-FFF2-40B4-BE49-F238E27FC236}">
                  <a16:creationId xmlns:a16="http://schemas.microsoft.com/office/drawing/2014/main" id="{7071ACF9-A65A-4691-BFC3-01CD609DECAB}"/>
                </a:ext>
              </a:extLst>
            </p:cNvPr>
            <p:cNvSpPr>
              <a:spLocks noChangeArrowheads="1"/>
            </p:cNvSpPr>
            <p:nvPr/>
          </p:nvSpPr>
          <p:spPr bwMode="auto">
            <a:xfrm>
              <a:off x="6469" y="325"/>
              <a:ext cx="276" cy="9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1">
              <a:extLst>
                <a:ext uri="{FF2B5EF4-FFF2-40B4-BE49-F238E27FC236}">
                  <a16:creationId xmlns:a16="http://schemas.microsoft.com/office/drawing/2014/main" id="{D422C183-965D-49A8-A0F3-71EA9419C73B}"/>
                </a:ext>
              </a:extLst>
            </p:cNvPr>
            <p:cNvSpPr>
              <a:spLocks noChangeArrowheads="1"/>
            </p:cNvSpPr>
            <p:nvPr/>
          </p:nvSpPr>
          <p:spPr bwMode="auto">
            <a:xfrm>
              <a:off x="6469" y="712"/>
              <a:ext cx="276"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2">
              <a:extLst>
                <a:ext uri="{FF2B5EF4-FFF2-40B4-BE49-F238E27FC236}">
                  <a16:creationId xmlns:a16="http://schemas.microsoft.com/office/drawing/2014/main" id="{AF140053-8980-4DBC-A60A-C364F71AA15C}"/>
                </a:ext>
              </a:extLst>
            </p:cNvPr>
            <p:cNvSpPr>
              <a:spLocks noChangeArrowheads="1"/>
            </p:cNvSpPr>
            <p:nvPr/>
          </p:nvSpPr>
          <p:spPr bwMode="auto">
            <a:xfrm>
              <a:off x="6469" y="519"/>
              <a:ext cx="276" cy="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43">
              <a:extLst>
                <a:ext uri="{FF2B5EF4-FFF2-40B4-BE49-F238E27FC236}">
                  <a16:creationId xmlns:a16="http://schemas.microsoft.com/office/drawing/2014/main" id="{0E88A1AE-43F4-4B1B-8C0D-5795041853B7}"/>
                </a:ext>
              </a:extLst>
            </p:cNvPr>
            <p:cNvSpPr>
              <a:spLocks/>
            </p:cNvSpPr>
            <p:nvPr/>
          </p:nvSpPr>
          <p:spPr bwMode="auto">
            <a:xfrm>
              <a:off x="7688" y="252"/>
              <a:ext cx="368" cy="630"/>
            </a:xfrm>
            <a:custGeom>
              <a:avLst/>
              <a:gdLst/>
              <a:ahLst/>
              <a:cxnLst>
                <a:cxn ang="0">
                  <a:pos x="0" y="30"/>
                </a:cxn>
                <a:cxn ang="0">
                  <a:pos x="6" y="30"/>
                </a:cxn>
                <a:cxn ang="0">
                  <a:pos x="97" y="82"/>
                </a:cxn>
                <a:cxn ang="0">
                  <a:pos x="82" y="206"/>
                </a:cxn>
                <a:cxn ang="0">
                  <a:pos x="70" y="186"/>
                </a:cxn>
                <a:cxn ang="0">
                  <a:pos x="27" y="267"/>
                </a:cxn>
                <a:cxn ang="0">
                  <a:pos x="111" y="255"/>
                </a:cxn>
                <a:cxn ang="0">
                  <a:pos x="97" y="233"/>
                </a:cxn>
                <a:cxn ang="0">
                  <a:pos x="124" y="67"/>
                </a:cxn>
                <a:cxn ang="0">
                  <a:pos x="15" y="0"/>
                </a:cxn>
                <a:cxn ang="0">
                  <a:pos x="0" y="30"/>
                </a:cxn>
              </a:cxnLst>
              <a:rect l="0" t="0" r="r" b="b"/>
              <a:pathLst>
                <a:path w="156" h="267">
                  <a:moveTo>
                    <a:pt x="0" y="30"/>
                  </a:moveTo>
                  <a:cubicBezTo>
                    <a:pt x="2" y="30"/>
                    <a:pt x="4" y="30"/>
                    <a:pt x="6" y="30"/>
                  </a:cubicBezTo>
                  <a:cubicBezTo>
                    <a:pt x="43" y="30"/>
                    <a:pt x="78" y="49"/>
                    <a:pt x="97" y="82"/>
                  </a:cubicBezTo>
                  <a:cubicBezTo>
                    <a:pt x="121" y="122"/>
                    <a:pt x="114" y="173"/>
                    <a:pt x="82" y="206"/>
                  </a:cubicBezTo>
                  <a:cubicBezTo>
                    <a:pt x="70" y="186"/>
                    <a:pt x="70" y="186"/>
                    <a:pt x="70" y="186"/>
                  </a:cubicBezTo>
                  <a:cubicBezTo>
                    <a:pt x="27" y="267"/>
                    <a:pt x="27" y="267"/>
                    <a:pt x="27" y="267"/>
                  </a:cubicBezTo>
                  <a:cubicBezTo>
                    <a:pt x="111" y="255"/>
                    <a:pt x="111" y="255"/>
                    <a:pt x="111" y="255"/>
                  </a:cubicBezTo>
                  <a:cubicBezTo>
                    <a:pt x="97" y="233"/>
                    <a:pt x="97" y="233"/>
                    <a:pt x="97" y="233"/>
                  </a:cubicBezTo>
                  <a:cubicBezTo>
                    <a:pt x="145" y="190"/>
                    <a:pt x="156" y="121"/>
                    <a:pt x="124" y="67"/>
                  </a:cubicBezTo>
                  <a:cubicBezTo>
                    <a:pt x="101" y="28"/>
                    <a:pt x="60" y="3"/>
                    <a:pt x="15" y="0"/>
                  </a:cubicBezTo>
                  <a:cubicBezTo>
                    <a:pt x="0" y="30"/>
                    <a:pt x="0" y="30"/>
                    <a:pt x="0"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44">
              <a:extLst>
                <a:ext uri="{FF2B5EF4-FFF2-40B4-BE49-F238E27FC236}">
                  <a16:creationId xmlns:a16="http://schemas.microsoft.com/office/drawing/2014/main" id="{4B481C5F-DFEB-4035-8817-72B5BD7BA7D3}"/>
                </a:ext>
              </a:extLst>
            </p:cNvPr>
            <p:cNvSpPr>
              <a:spLocks/>
            </p:cNvSpPr>
            <p:nvPr/>
          </p:nvSpPr>
          <p:spPr bwMode="auto">
            <a:xfrm>
              <a:off x="7350" y="254"/>
              <a:ext cx="345" cy="626"/>
            </a:xfrm>
            <a:custGeom>
              <a:avLst/>
              <a:gdLst/>
              <a:ahLst/>
              <a:cxnLst>
                <a:cxn ang="0">
                  <a:pos x="126" y="0"/>
                </a:cxn>
                <a:cxn ang="0">
                  <a:pos x="40" y="16"/>
                </a:cxn>
                <a:cxn ang="0">
                  <a:pos x="53" y="38"/>
                </a:cxn>
                <a:cxn ang="0">
                  <a:pos x="31" y="200"/>
                </a:cxn>
                <a:cxn ang="0">
                  <a:pos x="132" y="265"/>
                </a:cxn>
                <a:cxn ang="0">
                  <a:pos x="146" y="236"/>
                </a:cxn>
                <a:cxn ang="0">
                  <a:pos x="57" y="185"/>
                </a:cxn>
                <a:cxn ang="0">
                  <a:pos x="69" y="65"/>
                </a:cxn>
                <a:cxn ang="0">
                  <a:pos x="80" y="85"/>
                </a:cxn>
                <a:cxn ang="0">
                  <a:pos x="126" y="0"/>
                </a:cxn>
              </a:cxnLst>
              <a:rect l="0" t="0" r="r" b="b"/>
              <a:pathLst>
                <a:path w="146" h="265">
                  <a:moveTo>
                    <a:pt x="126" y="0"/>
                  </a:moveTo>
                  <a:cubicBezTo>
                    <a:pt x="40" y="16"/>
                    <a:pt x="40" y="16"/>
                    <a:pt x="40" y="16"/>
                  </a:cubicBezTo>
                  <a:cubicBezTo>
                    <a:pt x="53" y="38"/>
                    <a:pt x="53" y="38"/>
                    <a:pt x="53" y="38"/>
                  </a:cubicBezTo>
                  <a:cubicBezTo>
                    <a:pt x="9" y="80"/>
                    <a:pt x="0" y="147"/>
                    <a:pt x="31" y="200"/>
                  </a:cubicBezTo>
                  <a:cubicBezTo>
                    <a:pt x="53" y="236"/>
                    <a:pt x="90" y="260"/>
                    <a:pt x="132" y="265"/>
                  </a:cubicBezTo>
                  <a:cubicBezTo>
                    <a:pt x="146" y="236"/>
                    <a:pt x="146" y="236"/>
                    <a:pt x="146" y="236"/>
                  </a:cubicBezTo>
                  <a:cubicBezTo>
                    <a:pt x="110" y="235"/>
                    <a:pt x="76" y="216"/>
                    <a:pt x="57" y="185"/>
                  </a:cubicBezTo>
                  <a:cubicBezTo>
                    <a:pt x="35" y="146"/>
                    <a:pt x="40" y="98"/>
                    <a:pt x="69" y="65"/>
                  </a:cubicBezTo>
                  <a:cubicBezTo>
                    <a:pt x="80" y="85"/>
                    <a:pt x="80" y="85"/>
                    <a:pt x="80" y="85"/>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1" name="Arrow: Right 280">
            <a:extLst>
              <a:ext uri="{FF2B5EF4-FFF2-40B4-BE49-F238E27FC236}">
                <a16:creationId xmlns:a16="http://schemas.microsoft.com/office/drawing/2014/main" id="{25E69600-294D-4943-9A5D-6C43D30682F7}"/>
              </a:ext>
            </a:extLst>
          </p:cNvPr>
          <p:cNvSpPr/>
          <p:nvPr/>
        </p:nvSpPr>
        <p:spPr>
          <a:xfrm>
            <a:off x="5931004" y="3533519"/>
            <a:ext cx="237067" cy="462844"/>
          </a:xfrm>
          <a:prstGeom prst="rightArrow">
            <a:avLst>
              <a:gd name="adj1" fmla="val 80869"/>
              <a:gd name="adj2" fmla="val 54018"/>
            </a:avLst>
          </a:prstGeom>
          <a:solidFill>
            <a:schemeClr val="accent1">
              <a:lumMod val="90000"/>
              <a:lumOff val="10000"/>
            </a:schemeClr>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grpSp>
        <p:nvGrpSpPr>
          <p:cNvPr id="282" name="Group 281">
            <a:extLst>
              <a:ext uri="{FF2B5EF4-FFF2-40B4-BE49-F238E27FC236}">
                <a16:creationId xmlns:a16="http://schemas.microsoft.com/office/drawing/2014/main" id="{515972A6-AF88-4A34-9D47-C49F35D0C61D}"/>
              </a:ext>
            </a:extLst>
          </p:cNvPr>
          <p:cNvGrpSpPr/>
          <p:nvPr/>
        </p:nvGrpSpPr>
        <p:grpSpPr>
          <a:xfrm>
            <a:off x="4482032" y="2179344"/>
            <a:ext cx="381292" cy="381292"/>
            <a:chOff x="4977063" y="3745706"/>
            <a:chExt cx="573088" cy="573088"/>
          </a:xfrm>
        </p:grpSpPr>
        <p:sp>
          <p:nvSpPr>
            <p:cNvPr id="283" name="Oval 1810">
              <a:extLst>
                <a:ext uri="{FF2B5EF4-FFF2-40B4-BE49-F238E27FC236}">
                  <a16:creationId xmlns:a16="http://schemas.microsoft.com/office/drawing/2014/main" id="{3DAF560B-BD5E-446D-8F02-D6B1C0E74419}"/>
                </a:ext>
              </a:extLst>
            </p:cNvPr>
            <p:cNvSpPr>
              <a:spLocks noChangeArrowheads="1"/>
            </p:cNvSpPr>
            <p:nvPr/>
          </p:nvSpPr>
          <p:spPr bwMode="auto">
            <a:xfrm>
              <a:off x="5051676" y="3818731"/>
              <a:ext cx="423863" cy="42545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Oval 1811">
              <a:extLst>
                <a:ext uri="{FF2B5EF4-FFF2-40B4-BE49-F238E27FC236}">
                  <a16:creationId xmlns:a16="http://schemas.microsoft.com/office/drawing/2014/main" id="{81B491C1-A67E-4086-9CA4-C936E0DB3284}"/>
                </a:ext>
              </a:extLst>
            </p:cNvPr>
            <p:cNvSpPr>
              <a:spLocks noChangeArrowheads="1"/>
            </p:cNvSpPr>
            <p:nvPr/>
          </p:nvSpPr>
          <p:spPr bwMode="auto">
            <a:xfrm>
              <a:off x="4977063" y="3745706"/>
              <a:ext cx="573088" cy="573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1812">
              <a:extLst>
                <a:ext uri="{FF2B5EF4-FFF2-40B4-BE49-F238E27FC236}">
                  <a16:creationId xmlns:a16="http://schemas.microsoft.com/office/drawing/2014/main" id="{57246DF1-DFB2-435C-BDB7-82F05DB01B80}"/>
                </a:ext>
              </a:extLst>
            </p:cNvPr>
            <p:cNvSpPr>
              <a:spLocks noChangeShapeType="1"/>
            </p:cNvSpPr>
            <p:nvPr/>
          </p:nvSpPr>
          <p:spPr bwMode="auto">
            <a:xfrm>
              <a:off x="5264401" y="3745706"/>
              <a:ext cx="0" cy="7302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1813">
              <a:extLst>
                <a:ext uri="{FF2B5EF4-FFF2-40B4-BE49-F238E27FC236}">
                  <a16:creationId xmlns:a16="http://schemas.microsoft.com/office/drawing/2014/main" id="{924D892E-E5AA-4D03-BDD0-C01E883A0E16}"/>
                </a:ext>
              </a:extLst>
            </p:cNvPr>
            <p:cNvSpPr>
              <a:spLocks noChangeShapeType="1"/>
            </p:cNvSpPr>
            <p:nvPr/>
          </p:nvSpPr>
          <p:spPr bwMode="auto">
            <a:xfrm flipH="1">
              <a:off x="5061201" y="4179093"/>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1814">
              <a:extLst>
                <a:ext uri="{FF2B5EF4-FFF2-40B4-BE49-F238E27FC236}">
                  <a16:creationId xmlns:a16="http://schemas.microsoft.com/office/drawing/2014/main" id="{F3607548-E5D7-493C-8762-99E20836E993}"/>
                </a:ext>
              </a:extLst>
            </p:cNvPr>
            <p:cNvSpPr>
              <a:spLocks noChangeShapeType="1"/>
            </p:cNvSpPr>
            <p:nvPr/>
          </p:nvSpPr>
          <p:spPr bwMode="auto">
            <a:xfrm>
              <a:off x="5061201" y="3828256"/>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1824">
              <a:extLst>
                <a:ext uri="{FF2B5EF4-FFF2-40B4-BE49-F238E27FC236}">
                  <a16:creationId xmlns:a16="http://schemas.microsoft.com/office/drawing/2014/main" id="{9E53C143-DFF8-431C-B7DD-C53AAEA245AC}"/>
                </a:ext>
              </a:extLst>
            </p:cNvPr>
            <p:cNvSpPr>
              <a:spLocks noChangeShapeType="1"/>
            </p:cNvSpPr>
            <p:nvPr/>
          </p:nvSpPr>
          <p:spPr bwMode="auto">
            <a:xfrm>
              <a:off x="5475538" y="4031456"/>
              <a:ext cx="7461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1825">
              <a:extLst>
                <a:ext uri="{FF2B5EF4-FFF2-40B4-BE49-F238E27FC236}">
                  <a16:creationId xmlns:a16="http://schemas.microsoft.com/office/drawing/2014/main" id="{B0727388-718C-42D6-A094-D81323552D90}"/>
                </a:ext>
              </a:extLst>
            </p:cNvPr>
            <p:cNvSpPr>
              <a:spLocks noChangeShapeType="1"/>
            </p:cNvSpPr>
            <p:nvPr/>
          </p:nvSpPr>
          <p:spPr bwMode="auto">
            <a:xfrm>
              <a:off x="5412038" y="4179093"/>
              <a:ext cx="55563"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Oval 1826">
              <a:extLst>
                <a:ext uri="{FF2B5EF4-FFF2-40B4-BE49-F238E27FC236}">
                  <a16:creationId xmlns:a16="http://schemas.microsoft.com/office/drawing/2014/main" id="{FFE68176-A291-413B-BE2A-644C1CFE830F}"/>
                </a:ext>
              </a:extLst>
            </p:cNvPr>
            <p:cNvSpPr>
              <a:spLocks noChangeArrowheads="1"/>
            </p:cNvSpPr>
            <p:nvPr/>
          </p:nvSpPr>
          <p:spPr bwMode="auto">
            <a:xfrm>
              <a:off x="5180263" y="3948906"/>
              <a:ext cx="166688" cy="16510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1827">
              <a:extLst>
                <a:ext uri="{FF2B5EF4-FFF2-40B4-BE49-F238E27FC236}">
                  <a16:creationId xmlns:a16="http://schemas.microsoft.com/office/drawing/2014/main" id="{33B9C14A-984E-4D94-B1C1-77D171C9320A}"/>
                </a:ext>
              </a:extLst>
            </p:cNvPr>
            <p:cNvSpPr>
              <a:spLocks/>
            </p:cNvSpPr>
            <p:nvPr/>
          </p:nvSpPr>
          <p:spPr bwMode="auto">
            <a:xfrm>
              <a:off x="5108826" y="3874293"/>
              <a:ext cx="309563" cy="314325"/>
            </a:xfrm>
            <a:custGeom>
              <a:avLst/>
              <a:gdLst>
                <a:gd name="T0" fmla="*/ 127 w 134"/>
                <a:gd name="T1" fmla="*/ 68 h 136"/>
                <a:gd name="T2" fmla="*/ 127 w 134"/>
                <a:gd name="T3" fmla="*/ 61 h 136"/>
                <a:gd name="T4" fmla="*/ 134 w 134"/>
                <a:gd name="T5" fmla="*/ 56 h 136"/>
                <a:gd name="T6" fmla="*/ 128 w 134"/>
                <a:gd name="T7" fmla="*/ 38 h 136"/>
                <a:gd name="T8" fmla="*/ 119 w 134"/>
                <a:gd name="T9" fmla="*/ 39 h 136"/>
                <a:gd name="T10" fmla="*/ 111 w 134"/>
                <a:gd name="T11" fmla="*/ 27 h 136"/>
                <a:gd name="T12" fmla="*/ 114 w 134"/>
                <a:gd name="T13" fmla="*/ 19 h 136"/>
                <a:gd name="T14" fmla="*/ 99 w 134"/>
                <a:gd name="T15" fmla="*/ 8 h 136"/>
                <a:gd name="T16" fmla="*/ 92 w 134"/>
                <a:gd name="T17" fmla="*/ 14 h 136"/>
                <a:gd name="T18" fmla="*/ 79 w 134"/>
                <a:gd name="T19" fmla="*/ 9 h 136"/>
                <a:gd name="T20" fmla="*/ 76 w 134"/>
                <a:gd name="T21" fmla="*/ 1 h 136"/>
                <a:gd name="T22" fmla="*/ 67 w 134"/>
                <a:gd name="T23" fmla="*/ 0 h 136"/>
                <a:gd name="T24" fmla="*/ 58 w 134"/>
                <a:gd name="T25" fmla="*/ 1 h 136"/>
                <a:gd name="T26" fmla="*/ 55 w 134"/>
                <a:gd name="T27" fmla="*/ 9 h 136"/>
                <a:gd name="T28" fmla="*/ 42 w 134"/>
                <a:gd name="T29" fmla="*/ 14 h 136"/>
                <a:gd name="T30" fmla="*/ 35 w 134"/>
                <a:gd name="T31" fmla="*/ 8 h 136"/>
                <a:gd name="T32" fmla="*/ 20 w 134"/>
                <a:gd name="T33" fmla="*/ 19 h 136"/>
                <a:gd name="T34" fmla="*/ 23 w 134"/>
                <a:gd name="T35" fmla="*/ 27 h 136"/>
                <a:gd name="T36" fmla="*/ 15 w 134"/>
                <a:gd name="T37" fmla="*/ 39 h 136"/>
                <a:gd name="T38" fmla="*/ 6 w 134"/>
                <a:gd name="T39" fmla="*/ 38 h 136"/>
                <a:gd name="T40" fmla="*/ 0 w 134"/>
                <a:gd name="T41" fmla="*/ 56 h 136"/>
                <a:gd name="T42" fmla="*/ 7 w 134"/>
                <a:gd name="T43" fmla="*/ 61 h 136"/>
                <a:gd name="T44" fmla="*/ 7 w 134"/>
                <a:gd name="T45" fmla="*/ 68 h 136"/>
                <a:gd name="T46" fmla="*/ 7 w 134"/>
                <a:gd name="T47" fmla="*/ 75 h 136"/>
                <a:gd name="T48" fmla="*/ 0 w 134"/>
                <a:gd name="T49" fmla="*/ 80 h 136"/>
                <a:gd name="T50" fmla="*/ 6 w 134"/>
                <a:gd name="T51" fmla="*/ 98 h 136"/>
                <a:gd name="T52" fmla="*/ 15 w 134"/>
                <a:gd name="T53" fmla="*/ 97 h 136"/>
                <a:gd name="T54" fmla="*/ 23 w 134"/>
                <a:gd name="T55" fmla="*/ 109 h 136"/>
                <a:gd name="T56" fmla="*/ 20 w 134"/>
                <a:gd name="T57" fmla="*/ 117 h 136"/>
                <a:gd name="T58" fmla="*/ 35 w 134"/>
                <a:gd name="T59" fmla="*/ 128 h 136"/>
                <a:gd name="T60" fmla="*/ 42 w 134"/>
                <a:gd name="T61" fmla="*/ 122 h 136"/>
                <a:gd name="T62" fmla="*/ 55 w 134"/>
                <a:gd name="T63" fmla="*/ 127 h 136"/>
                <a:gd name="T64" fmla="*/ 58 w 134"/>
                <a:gd name="T65" fmla="*/ 135 h 136"/>
                <a:gd name="T66" fmla="*/ 67 w 134"/>
                <a:gd name="T67" fmla="*/ 136 h 136"/>
                <a:gd name="T68" fmla="*/ 76 w 134"/>
                <a:gd name="T69" fmla="*/ 135 h 136"/>
                <a:gd name="T70" fmla="*/ 79 w 134"/>
                <a:gd name="T71" fmla="*/ 127 h 136"/>
                <a:gd name="T72" fmla="*/ 92 w 134"/>
                <a:gd name="T73" fmla="*/ 122 h 136"/>
                <a:gd name="T74" fmla="*/ 99 w 134"/>
                <a:gd name="T75" fmla="*/ 128 h 136"/>
                <a:gd name="T76" fmla="*/ 114 w 134"/>
                <a:gd name="T77" fmla="*/ 117 h 136"/>
                <a:gd name="T78" fmla="*/ 111 w 134"/>
                <a:gd name="T79" fmla="*/ 109 h 136"/>
                <a:gd name="T80" fmla="*/ 119 w 134"/>
                <a:gd name="T81" fmla="*/ 97 h 136"/>
                <a:gd name="T82" fmla="*/ 128 w 134"/>
                <a:gd name="T83" fmla="*/ 98 h 136"/>
                <a:gd name="T84" fmla="*/ 134 w 134"/>
                <a:gd name="T85" fmla="*/ 80 h 136"/>
                <a:gd name="T86" fmla="*/ 127 w 134"/>
                <a:gd name="T87" fmla="*/ 75 h 136"/>
                <a:gd name="T88" fmla="*/ 127 w 134"/>
                <a:gd name="T8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6">
                  <a:moveTo>
                    <a:pt x="127" y="68"/>
                  </a:moveTo>
                  <a:cubicBezTo>
                    <a:pt x="127" y="66"/>
                    <a:pt x="127" y="63"/>
                    <a:pt x="127" y="61"/>
                  </a:cubicBezTo>
                  <a:cubicBezTo>
                    <a:pt x="134" y="56"/>
                    <a:pt x="134" y="56"/>
                    <a:pt x="134" y="56"/>
                  </a:cubicBezTo>
                  <a:cubicBezTo>
                    <a:pt x="133" y="50"/>
                    <a:pt x="131" y="44"/>
                    <a:pt x="128" y="38"/>
                  </a:cubicBezTo>
                  <a:cubicBezTo>
                    <a:pt x="119" y="39"/>
                    <a:pt x="119" y="39"/>
                    <a:pt x="119" y="39"/>
                  </a:cubicBezTo>
                  <a:cubicBezTo>
                    <a:pt x="117" y="35"/>
                    <a:pt x="114" y="31"/>
                    <a:pt x="111" y="27"/>
                  </a:cubicBezTo>
                  <a:cubicBezTo>
                    <a:pt x="114" y="19"/>
                    <a:pt x="114" y="19"/>
                    <a:pt x="114" y="19"/>
                  </a:cubicBezTo>
                  <a:cubicBezTo>
                    <a:pt x="110" y="15"/>
                    <a:pt x="105" y="11"/>
                    <a:pt x="99" y="8"/>
                  </a:cubicBezTo>
                  <a:cubicBezTo>
                    <a:pt x="92" y="14"/>
                    <a:pt x="92" y="14"/>
                    <a:pt x="92" y="14"/>
                  </a:cubicBezTo>
                  <a:cubicBezTo>
                    <a:pt x="88" y="12"/>
                    <a:pt x="83" y="10"/>
                    <a:pt x="79" y="9"/>
                  </a:cubicBezTo>
                  <a:cubicBezTo>
                    <a:pt x="76" y="1"/>
                    <a:pt x="76" y="1"/>
                    <a:pt x="76" y="1"/>
                  </a:cubicBezTo>
                  <a:cubicBezTo>
                    <a:pt x="73" y="0"/>
                    <a:pt x="70" y="0"/>
                    <a:pt x="67" y="0"/>
                  </a:cubicBezTo>
                  <a:cubicBezTo>
                    <a:pt x="64" y="0"/>
                    <a:pt x="61" y="0"/>
                    <a:pt x="58" y="1"/>
                  </a:cubicBezTo>
                  <a:cubicBezTo>
                    <a:pt x="55" y="9"/>
                    <a:pt x="55" y="9"/>
                    <a:pt x="55" y="9"/>
                  </a:cubicBezTo>
                  <a:cubicBezTo>
                    <a:pt x="51" y="10"/>
                    <a:pt x="46" y="12"/>
                    <a:pt x="42" y="14"/>
                  </a:cubicBezTo>
                  <a:cubicBezTo>
                    <a:pt x="35" y="8"/>
                    <a:pt x="35" y="8"/>
                    <a:pt x="35" y="8"/>
                  </a:cubicBezTo>
                  <a:cubicBezTo>
                    <a:pt x="29" y="11"/>
                    <a:pt x="24" y="15"/>
                    <a:pt x="20" y="19"/>
                  </a:cubicBezTo>
                  <a:cubicBezTo>
                    <a:pt x="23" y="27"/>
                    <a:pt x="23" y="27"/>
                    <a:pt x="23" y="27"/>
                  </a:cubicBezTo>
                  <a:cubicBezTo>
                    <a:pt x="20" y="31"/>
                    <a:pt x="17" y="35"/>
                    <a:pt x="15" y="39"/>
                  </a:cubicBezTo>
                  <a:cubicBezTo>
                    <a:pt x="6" y="38"/>
                    <a:pt x="6" y="38"/>
                    <a:pt x="6" y="38"/>
                  </a:cubicBezTo>
                  <a:cubicBezTo>
                    <a:pt x="3" y="44"/>
                    <a:pt x="1" y="50"/>
                    <a:pt x="0" y="56"/>
                  </a:cubicBezTo>
                  <a:cubicBezTo>
                    <a:pt x="7" y="61"/>
                    <a:pt x="7" y="61"/>
                    <a:pt x="7" y="61"/>
                  </a:cubicBezTo>
                  <a:cubicBezTo>
                    <a:pt x="7" y="63"/>
                    <a:pt x="7" y="66"/>
                    <a:pt x="7" y="68"/>
                  </a:cubicBezTo>
                  <a:cubicBezTo>
                    <a:pt x="7" y="70"/>
                    <a:pt x="7" y="73"/>
                    <a:pt x="7" y="75"/>
                  </a:cubicBezTo>
                  <a:cubicBezTo>
                    <a:pt x="0" y="80"/>
                    <a:pt x="0" y="80"/>
                    <a:pt x="0" y="80"/>
                  </a:cubicBezTo>
                  <a:cubicBezTo>
                    <a:pt x="1" y="86"/>
                    <a:pt x="3" y="92"/>
                    <a:pt x="6" y="98"/>
                  </a:cubicBezTo>
                  <a:cubicBezTo>
                    <a:pt x="15" y="97"/>
                    <a:pt x="15" y="97"/>
                    <a:pt x="15" y="97"/>
                  </a:cubicBezTo>
                  <a:cubicBezTo>
                    <a:pt x="17" y="101"/>
                    <a:pt x="20" y="105"/>
                    <a:pt x="23" y="109"/>
                  </a:cubicBezTo>
                  <a:cubicBezTo>
                    <a:pt x="20" y="117"/>
                    <a:pt x="20" y="117"/>
                    <a:pt x="20" y="117"/>
                  </a:cubicBezTo>
                  <a:cubicBezTo>
                    <a:pt x="24" y="121"/>
                    <a:pt x="29" y="125"/>
                    <a:pt x="35" y="128"/>
                  </a:cubicBezTo>
                  <a:cubicBezTo>
                    <a:pt x="42" y="122"/>
                    <a:pt x="42" y="122"/>
                    <a:pt x="42" y="122"/>
                  </a:cubicBezTo>
                  <a:cubicBezTo>
                    <a:pt x="46" y="124"/>
                    <a:pt x="51" y="126"/>
                    <a:pt x="55" y="127"/>
                  </a:cubicBezTo>
                  <a:cubicBezTo>
                    <a:pt x="58" y="135"/>
                    <a:pt x="58" y="135"/>
                    <a:pt x="58" y="135"/>
                  </a:cubicBezTo>
                  <a:cubicBezTo>
                    <a:pt x="61" y="136"/>
                    <a:pt x="64" y="136"/>
                    <a:pt x="67" y="136"/>
                  </a:cubicBezTo>
                  <a:cubicBezTo>
                    <a:pt x="70" y="136"/>
                    <a:pt x="73" y="136"/>
                    <a:pt x="76" y="135"/>
                  </a:cubicBezTo>
                  <a:cubicBezTo>
                    <a:pt x="79" y="127"/>
                    <a:pt x="79" y="127"/>
                    <a:pt x="79" y="127"/>
                  </a:cubicBezTo>
                  <a:cubicBezTo>
                    <a:pt x="83" y="126"/>
                    <a:pt x="88" y="124"/>
                    <a:pt x="92" y="122"/>
                  </a:cubicBezTo>
                  <a:cubicBezTo>
                    <a:pt x="99" y="128"/>
                    <a:pt x="99" y="128"/>
                    <a:pt x="99" y="128"/>
                  </a:cubicBezTo>
                  <a:cubicBezTo>
                    <a:pt x="105" y="125"/>
                    <a:pt x="110" y="121"/>
                    <a:pt x="114" y="117"/>
                  </a:cubicBezTo>
                  <a:cubicBezTo>
                    <a:pt x="111" y="109"/>
                    <a:pt x="111" y="109"/>
                    <a:pt x="111" y="109"/>
                  </a:cubicBezTo>
                  <a:cubicBezTo>
                    <a:pt x="114" y="105"/>
                    <a:pt x="117" y="101"/>
                    <a:pt x="119" y="97"/>
                  </a:cubicBezTo>
                  <a:cubicBezTo>
                    <a:pt x="128" y="98"/>
                    <a:pt x="128" y="98"/>
                    <a:pt x="128" y="98"/>
                  </a:cubicBezTo>
                  <a:cubicBezTo>
                    <a:pt x="131" y="92"/>
                    <a:pt x="133" y="86"/>
                    <a:pt x="134" y="80"/>
                  </a:cubicBezTo>
                  <a:cubicBezTo>
                    <a:pt x="127" y="75"/>
                    <a:pt x="127" y="75"/>
                    <a:pt x="127" y="75"/>
                  </a:cubicBezTo>
                  <a:cubicBezTo>
                    <a:pt x="127" y="73"/>
                    <a:pt x="127" y="70"/>
                    <a:pt x="127" y="6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28522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object 31">
            <a:extLst>
              <a:ext uri="{FF2B5EF4-FFF2-40B4-BE49-F238E27FC236}">
                <a16:creationId xmlns:a16="http://schemas.microsoft.com/office/drawing/2014/main" id="{00422737-9EFF-4A17-A53D-5A5E7426530F}"/>
              </a:ext>
            </a:extLst>
          </p:cNvPr>
          <p:cNvSpPr/>
          <p:nvPr/>
        </p:nvSpPr>
        <p:spPr>
          <a:xfrm>
            <a:off x="1067277" y="3622309"/>
            <a:ext cx="481583" cy="929258"/>
          </a:xfrm>
          <a:prstGeom prst="rect">
            <a:avLst/>
          </a:prstGeom>
          <a:blipFill>
            <a:blip r:embed="rId3" cstate="print"/>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Shared focus and commitment to diversity</a:t>
            </a:r>
            <a:endParaRPr lang="en-GB"/>
          </a:p>
        </p:txBody>
      </p:sp>
      <p:sp>
        <p:nvSpPr>
          <p:cNvPr id="4" name="Rectangle 3">
            <a:extLst>
              <a:ext uri="{FF2B5EF4-FFF2-40B4-BE49-F238E27FC236}">
                <a16:creationId xmlns:a16="http://schemas.microsoft.com/office/drawing/2014/main" id="{987DF6F4-676C-47F6-B6C5-5854F6A8E07D}"/>
              </a:ext>
            </a:extLst>
          </p:cNvPr>
          <p:cNvSpPr txBox="1">
            <a:spLocks noChangeArrowheads="1"/>
          </p:cNvSpPr>
          <p:nvPr/>
        </p:nvSpPr>
        <p:spPr bwMode="gray">
          <a:xfrm>
            <a:off x="1003270" y="1509097"/>
            <a:ext cx="10204450" cy="530915"/>
          </a:xfrm>
          <a:prstGeom prst="rect">
            <a:avLst/>
          </a:prstGeom>
          <a:noFill/>
          <a:ln w="9525" algn="ctr">
            <a:noFill/>
            <a:miter lim="800000"/>
            <a:headEnd/>
            <a:tailEnd/>
          </a:ln>
        </p:spPr>
        <p:txBody>
          <a:bodyPr wrap="square" lIns="0" tIns="0" rIns="45720">
            <a:spAutoFit/>
          </a:bodyPr>
          <a:lstStyle/>
          <a:p>
            <a:pPr lvl="0">
              <a:defRPr/>
            </a:pPr>
            <a:r>
              <a:rPr kumimoji="0" lang="en-US" sz="1050" b="0" i="0" u="none" strike="noStrike" kern="1200" cap="none" spc="0" normalizeH="0" baseline="0" noProof="0">
                <a:ln>
                  <a:noFill/>
                </a:ln>
                <a:solidFill>
                  <a:srgbClr val="00338D"/>
                </a:solidFill>
                <a:effectLst/>
                <a:uLnTx/>
                <a:uFillTx/>
                <a:ea typeface="+mn-ea"/>
                <a:cs typeface="+mn-cs"/>
              </a:rPr>
              <a:t>It is no surprise that Cigna and KPMG work so well together. We both share a deep, powerful commitment to the highest principles of corporate values and culture. It is about doing good—for our people, our communities, the environment, and the future. We do not just talk about these principles—we live them each and every day. And we are proud to work with Cigna, who shares these same corporate values.</a:t>
            </a:r>
          </a:p>
        </p:txBody>
      </p:sp>
      <p:sp>
        <p:nvSpPr>
          <p:cNvPr id="292" name="object 4">
            <a:extLst>
              <a:ext uri="{FF2B5EF4-FFF2-40B4-BE49-F238E27FC236}">
                <a16:creationId xmlns:a16="http://schemas.microsoft.com/office/drawing/2014/main" id="{4EAD93DE-2D60-47EC-BB59-0816718D328B}"/>
              </a:ext>
            </a:extLst>
          </p:cNvPr>
          <p:cNvSpPr txBox="1"/>
          <p:nvPr/>
        </p:nvSpPr>
        <p:spPr>
          <a:xfrm>
            <a:off x="1659592" y="3582902"/>
            <a:ext cx="1589289" cy="1056700"/>
          </a:xfrm>
          <a:prstGeom prst="rect">
            <a:avLst/>
          </a:prstGeom>
        </p:spPr>
        <p:txBody>
          <a:bodyPr vert="horz" wrap="square" lIns="0" tIns="71120" rIns="0" bIns="0" rtlCol="0">
            <a:spAutoFit/>
          </a:bodyPr>
          <a:lstStyle/>
          <a:p>
            <a:pPr marL="12700">
              <a:spcBef>
                <a:spcPts val="105"/>
              </a:spcBef>
            </a:pPr>
            <a:r>
              <a:rPr lang="en-US" sz="1200" b="1">
                <a:solidFill>
                  <a:srgbClr val="0091DA"/>
                </a:solidFill>
                <a:latin typeface="Arial" panose="020B0604020202020204" pitchFamily="34" charset="0"/>
              </a:rPr>
              <a:t>Core values</a:t>
            </a:r>
          </a:p>
          <a:p>
            <a:pPr marL="184150" marR="38100" indent="-171450">
              <a:lnSpc>
                <a:spcPct val="100000"/>
              </a:lnSpc>
              <a:spcBef>
                <a:spcPts val="300"/>
              </a:spcBef>
              <a:buFont typeface="Arial" panose="020B0604020202020204" pitchFamily="34" charset="0"/>
              <a:buChar char="•"/>
            </a:pPr>
            <a:r>
              <a:rPr lang="en-US" sz="900">
                <a:latin typeface="Arial" panose="020B0604020202020204" pitchFamily="34" charset="0"/>
              </a:rPr>
              <a:t>We care deeply about our customers, patients, and coworkers</a:t>
            </a:r>
          </a:p>
          <a:p>
            <a:pPr marL="184150" indent="-171450">
              <a:lnSpc>
                <a:spcPct val="100000"/>
              </a:lnSpc>
              <a:spcBef>
                <a:spcPts val="300"/>
              </a:spcBef>
              <a:buFont typeface="Arial" panose="020B0604020202020204" pitchFamily="34" charset="0"/>
              <a:buChar char="•"/>
            </a:pPr>
            <a:r>
              <a:rPr lang="en-US" sz="900">
                <a:latin typeface="Arial" panose="020B0604020202020204" pitchFamily="34" charset="0"/>
              </a:rPr>
              <a:t>We partner, collaborate, and keep our promises</a:t>
            </a:r>
          </a:p>
        </p:txBody>
      </p:sp>
      <p:sp>
        <p:nvSpPr>
          <p:cNvPr id="293" name="object 5">
            <a:extLst>
              <a:ext uri="{FF2B5EF4-FFF2-40B4-BE49-F238E27FC236}">
                <a16:creationId xmlns:a16="http://schemas.microsoft.com/office/drawing/2014/main" id="{69F4B991-5B5A-4057-97DB-99D437C65073}"/>
              </a:ext>
            </a:extLst>
          </p:cNvPr>
          <p:cNvSpPr txBox="1"/>
          <p:nvPr/>
        </p:nvSpPr>
        <p:spPr>
          <a:xfrm>
            <a:off x="3440662" y="3906858"/>
            <a:ext cx="2352468" cy="543739"/>
          </a:xfrm>
          <a:prstGeom prst="rect">
            <a:avLst/>
          </a:prstGeom>
        </p:spPr>
        <p:txBody>
          <a:bodyPr vert="horz" wrap="square" lIns="0" tIns="50800" rIns="0" bIns="0" rtlCol="0">
            <a:spAutoFit/>
          </a:bodyPr>
          <a:lstStyle/>
          <a:p>
            <a:pPr marL="184150" marR="38100" indent="-171450">
              <a:spcBef>
                <a:spcPts val="300"/>
              </a:spcBef>
              <a:buFont typeface="Arial" panose="020B0604020202020204" pitchFamily="34" charset="0"/>
              <a:buChar char="•"/>
            </a:pPr>
            <a:r>
              <a:rPr lang="en-US" sz="900">
                <a:latin typeface="Arial" panose="020B0604020202020204" pitchFamily="34" charset="0"/>
              </a:rPr>
              <a:t>We create a better future—together</a:t>
            </a:r>
          </a:p>
          <a:p>
            <a:pPr marL="184150" marR="38100" indent="-171450">
              <a:spcBef>
                <a:spcPts val="300"/>
              </a:spcBef>
              <a:buFont typeface="Arial" panose="020B0604020202020204" pitchFamily="34" charset="0"/>
              <a:buChar char="•"/>
              <a:tabLst>
                <a:tab pos="243204" algn="l"/>
              </a:tabLst>
            </a:pPr>
            <a:r>
              <a:rPr lang="en-US" sz="900">
                <a:latin typeface="Arial" panose="020B0604020202020204" pitchFamily="34" charset="0"/>
              </a:rPr>
              <a:t>We act with speed and purpose</a:t>
            </a:r>
          </a:p>
          <a:p>
            <a:pPr marL="184150" marR="38100" indent="-171450">
              <a:spcBef>
                <a:spcPts val="300"/>
              </a:spcBef>
              <a:buFont typeface="Arial" panose="020B0604020202020204" pitchFamily="34" charset="0"/>
              <a:buChar char="•"/>
              <a:tabLst>
                <a:tab pos="243204" algn="l"/>
              </a:tabLst>
            </a:pPr>
            <a:r>
              <a:rPr lang="en-US" sz="900">
                <a:latin typeface="Arial" panose="020B0604020202020204" pitchFamily="34" charset="0"/>
              </a:rPr>
              <a:t>We innovate and adapt</a:t>
            </a:r>
          </a:p>
        </p:txBody>
      </p:sp>
      <p:sp>
        <p:nvSpPr>
          <p:cNvPr id="294" name="object 6">
            <a:extLst>
              <a:ext uri="{FF2B5EF4-FFF2-40B4-BE49-F238E27FC236}">
                <a16:creationId xmlns:a16="http://schemas.microsoft.com/office/drawing/2014/main" id="{F1667632-302B-4296-8665-063BDFECF565}"/>
              </a:ext>
            </a:extLst>
          </p:cNvPr>
          <p:cNvSpPr txBox="1"/>
          <p:nvPr/>
        </p:nvSpPr>
        <p:spPr>
          <a:xfrm>
            <a:off x="1644353" y="2263282"/>
            <a:ext cx="1626870" cy="198131"/>
          </a:xfrm>
          <a:prstGeom prst="rect">
            <a:avLst/>
          </a:prstGeom>
        </p:spPr>
        <p:txBody>
          <a:bodyPr vert="horz" wrap="square" lIns="0" tIns="13335" rIns="0" bIns="0" rtlCol="0">
            <a:spAutoFit/>
          </a:bodyPr>
          <a:lstStyle/>
          <a:p>
            <a:pPr marL="12700">
              <a:lnSpc>
                <a:spcPct val="100000"/>
              </a:lnSpc>
              <a:spcBef>
                <a:spcPts val="105"/>
              </a:spcBef>
            </a:pPr>
            <a:r>
              <a:rPr lang="en-US" sz="1200" b="1">
                <a:solidFill>
                  <a:srgbClr val="005EB8"/>
                </a:solidFill>
                <a:latin typeface="Arial" panose="020B0604020202020204" pitchFamily="34" charset="0"/>
                <a:cs typeface="Arial" panose="020B0604020202020204" pitchFamily="34" charset="0"/>
              </a:rPr>
              <a:t>Diversity</a:t>
            </a:r>
            <a:r>
              <a:rPr lang="en-US" sz="1200" b="1" spc="-85">
                <a:solidFill>
                  <a:srgbClr val="005EB8"/>
                </a:solidFill>
                <a:latin typeface="Arial" panose="020B0604020202020204" pitchFamily="34" charset="0"/>
                <a:cs typeface="Arial" panose="020B0604020202020204" pitchFamily="34" charset="0"/>
              </a:rPr>
              <a:t> </a:t>
            </a:r>
            <a:r>
              <a:rPr lang="en-US" sz="1200" b="1" spc="-5">
                <a:solidFill>
                  <a:srgbClr val="005EB8"/>
                </a:solidFill>
                <a:latin typeface="Arial" panose="020B0604020202020204" pitchFamily="34" charset="0"/>
                <a:cs typeface="Arial" panose="020B0604020202020204" pitchFamily="34" charset="0"/>
              </a:rPr>
              <a:t>networks</a:t>
            </a:r>
            <a:endParaRPr lang="en-US" sz="1200">
              <a:latin typeface="Arial" panose="020B0604020202020204" pitchFamily="34" charset="0"/>
              <a:cs typeface="Arial" panose="020B0604020202020204" pitchFamily="34" charset="0"/>
            </a:endParaRPr>
          </a:p>
        </p:txBody>
      </p:sp>
      <p:sp>
        <p:nvSpPr>
          <p:cNvPr id="295" name="object 10">
            <a:extLst>
              <a:ext uri="{FF2B5EF4-FFF2-40B4-BE49-F238E27FC236}">
                <a16:creationId xmlns:a16="http://schemas.microsoft.com/office/drawing/2014/main" id="{06C5A49A-8C7D-4D50-B5D1-74181E0845A2}"/>
              </a:ext>
            </a:extLst>
          </p:cNvPr>
          <p:cNvSpPr/>
          <p:nvPr/>
        </p:nvSpPr>
        <p:spPr>
          <a:xfrm>
            <a:off x="1003269" y="2028156"/>
            <a:ext cx="4559127" cy="200944"/>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chemeClr val="accent4"/>
          </a:solidFill>
        </p:spPr>
        <p:txBody>
          <a:bodyPr wrap="square" lIns="0" tIns="0" rIns="0" bIns="0" rtlCol="0"/>
          <a:lstStyle/>
          <a:p>
            <a:pPr algn="ctr"/>
            <a:r>
              <a:rPr lang="en-US" sz="1200" b="1">
                <a:solidFill>
                  <a:schemeClr val="bg1"/>
                </a:solidFill>
              </a:rPr>
              <a:t>Cigna</a:t>
            </a:r>
          </a:p>
        </p:txBody>
      </p:sp>
      <p:sp>
        <p:nvSpPr>
          <p:cNvPr id="296" name="object 11">
            <a:extLst>
              <a:ext uri="{FF2B5EF4-FFF2-40B4-BE49-F238E27FC236}">
                <a16:creationId xmlns:a16="http://schemas.microsoft.com/office/drawing/2014/main" id="{EA09F532-947A-4A27-8DFF-4725246263B2}"/>
              </a:ext>
            </a:extLst>
          </p:cNvPr>
          <p:cNvSpPr txBox="1"/>
          <p:nvPr/>
        </p:nvSpPr>
        <p:spPr>
          <a:xfrm>
            <a:off x="1659592" y="2506233"/>
            <a:ext cx="1589289" cy="1036181"/>
          </a:xfrm>
          <a:prstGeom prst="rect">
            <a:avLst/>
          </a:prstGeom>
        </p:spPr>
        <p:txBody>
          <a:bodyPr vert="horz" wrap="square" lIns="0" tIns="50800" rIns="0" bIns="0" rtlCol="0">
            <a:spAutoFit/>
          </a:bodyPr>
          <a:lstStyle/>
          <a:p>
            <a:pPr marL="184150" indent="-171450">
              <a:spcBef>
                <a:spcPts val="400"/>
              </a:spcBef>
              <a:buFont typeface="Arial" panose="020B0604020202020204" pitchFamily="34" charset="0"/>
              <a:buChar char="•"/>
            </a:pPr>
            <a:r>
              <a:rPr lang="en-US" sz="900">
                <a:latin typeface="Arial" panose="020B0604020202020204" pitchFamily="34" charset="0"/>
              </a:rPr>
              <a:t>African American/Black</a:t>
            </a:r>
          </a:p>
          <a:p>
            <a:pPr marL="184150" indent="-171450">
              <a:spcBef>
                <a:spcPts val="300"/>
              </a:spcBef>
              <a:buFont typeface="Arial" panose="020B0604020202020204" pitchFamily="34" charset="0"/>
              <a:buChar char="•"/>
            </a:pPr>
            <a:r>
              <a:rPr lang="en-US" sz="900">
                <a:latin typeface="Arial" panose="020B0604020202020204" pitchFamily="34" charset="0"/>
              </a:rPr>
              <a:t>Aspire (Asian/South Asian)</a:t>
            </a:r>
          </a:p>
          <a:p>
            <a:pPr marL="184150" indent="-171450">
              <a:spcBef>
                <a:spcPts val="300"/>
              </a:spcBef>
              <a:buFont typeface="Arial" panose="020B0604020202020204" pitchFamily="34" charset="0"/>
              <a:buChar char="•"/>
            </a:pPr>
            <a:r>
              <a:rPr lang="en-US" sz="900">
                <a:latin typeface="Arial" panose="020B0604020202020204" pitchFamily="34" charset="0"/>
              </a:rPr>
              <a:t>Juntos (Hispanic/Latino)</a:t>
            </a:r>
          </a:p>
          <a:p>
            <a:pPr marL="184150" indent="-171450">
              <a:spcBef>
                <a:spcPts val="300"/>
              </a:spcBef>
              <a:buFont typeface="Arial" panose="020B0604020202020204" pitchFamily="34" charset="0"/>
              <a:buChar char="•"/>
            </a:pPr>
            <a:r>
              <a:rPr lang="en-US" sz="900">
                <a:latin typeface="Arial" panose="020B0604020202020204" pitchFamily="34" charset="0"/>
              </a:rPr>
              <a:t>Generations (Multigenerational)</a:t>
            </a:r>
          </a:p>
          <a:p>
            <a:pPr marL="184150" indent="-171450">
              <a:spcBef>
                <a:spcPts val="300"/>
              </a:spcBef>
              <a:buFont typeface="Arial" panose="020B0604020202020204" pitchFamily="34" charset="0"/>
              <a:buChar char="•"/>
            </a:pPr>
            <a:r>
              <a:rPr lang="en-US" sz="900">
                <a:latin typeface="Arial" panose="020B0604020202020204" pitchFamily="34" charset="0"/>
              </a:rPr>
              <a:t>Pride (LGBTQ+)</a:t>
            </a:r>
          </a:p>
        </p:txBody>
      </p:sp>
      <p:sp>
        <p:nvSpPr>
          <p:cNvPr id="297" name="object 12">
            <a:extLst>
              <a:ext uri="{FF2B5EF4-FFF2-40B4-BE49-F238E27FC236}">
                <a16:creationId xmlns:a16="http://schemas.microsoft.com/office/drawing/2014/main" id="{71E57547-BB6A-44C2-AC67-6D462F08B0FA}"/>
              </a:ext>
            </a:extLst>
          </p:cNvPr>
          <p:cNvSpPr txBox="1"/>
          <p:nvPr/>
        </p:nvSpPr>
        <p:spPr>
          <a:xfrm>
            <a:off x="3440660" y="2506233"/>
            <a:ext cx="2400127" cy="1074012"/>
          </a:xfrm>
          <a:prstGeom prst="rect">
            <a:avLst/>
          </a:prstGeom>
        </p:spPr>
        <p:txBody>
          <a:bodyPr vert="horz" wrap="square" lIns="0" tIns="50165" rIns="0" bIns="0" rtlCol="0">
            <a:spAutoFit/>
          </a:bodyPr>
          <a:lstStyle/>
          <a:p>
            <a:pPr marL="184150" indent="-171450">
              <a:lnSpc>
                <a:spcPct val="100000"/>
              </a:lnSpc>
              <a:spcBef>
                <a:spcPts val="395"/>
              </a:spcBef>
              <a:buFont typeface="Arial" panose="020B0604020202020204" pitchFamily="34" charset="0"/>
              <a:buChar char="•"/>
            </a:pPr>
            <a:r>
              <a:rPr sz="900">
                <a:latin typeface="Arial" panose="020B0604020202020204" pitchFamily="34" charset="0"/>
                <a:cs typeface="Arial" panose="020B0604020202020204" pitchFamily="34" charset="0"/>
              </a:rPr>
              <a:t>ABLE </a:t>
            </a:r>
            <a:r>
              <a:rPr sz="900" spc="-5">
                <a:latin typeface="Arial" panose="020B0604020202020204" pitchFamily="34" charset="0"/>
                <a:cs typeface="Arial" panose="020B0604020202020204" pitchFamily="34" charset="0"/>
              </a:rPr>
              <a:t>(Achieving </a:t>
            </a:r>
            <a:r>
              <a:rPr sz="900">
                <a:latin typeface="Arial" panose="020B0604020202020204" pitchFamily="34" charset="0"/>
                <a:cs typeface="Arial" panose="020B0604020202020204" pitchFamily="34" charset="0"/>
              </a:rPr>
              <a:t>Better </a:t>
            </a:r>
            <a:r>
              <a:rPr sz="900" spc="-5">
                <a:latin typeface="Arial" panose="020B0604020202020204" pitchFamily="34" charset="0"/>
                <a:cs typeface="Arial" panose="020B0604020202020204" pitchFamily="34" charset="0"/>
              </a:rPr>
              <a:t>Lives </a:t>
            </a:r>
            <a:r>
              <a:rPr sz="900">
                <a:latin typeface="Arial" panose="020B0604020202020204" pitchFamily="34" charset="0"/>
                <a:cs typeface="Arial" panose="020B0604020202020204" pitchFamily="34" charset="0"/>
              </a:rPr>
              <a:t>for</a:t>
            </a:r>
            <a:r>
              <a:rPr sz="900" spc="-14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Everyone)</a:t>
            </a:r>
            <a:endParaRPr lang="en-US" sz="900">
              <a:latin typeface="Arial" panose="020B0604020202020204" pitchFamily="34" charset="0"/>
              <a:cs typeface="Arial" panose="020B0604020202020204" pitchFamily="34" charset="0"/>
            </a:endParaRPr>
          </a:p>
          <a:p>
            <a:pPr marL="184150" indent="-171450">
              <a:lnSpc>
                <a:spcPct val="100000"/>
              </a:lnSpc>
              <a:spcBef>
                <a:spcPts val="300"/>
              </a:spcBef>
              <a:buFont typeface="Arial" panose="020B0604020202020204" pitchFamily="34" charset="0"/>
              <a:buChar char="•"/>
            </a:pPr>
            <a:r>
              <a:rPr sz="900" spc="-5">
                <a:latin typeface="Arial" panose="020B0604020202020204" pitchFamily="34" charset="0"/>
                <a:cs typeface="Arial" panose="020B0604020202020204" pitchFamily="34" charset="0"/>
              </a:rPr>
              <a:t>Salute</a:t>
            </a:r>
            <a:r>
              <a:rPr sz="900" spc="-13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(Veterans)</a:t>
            </a:r>
            <a:endParaRPr lang="en-US" sz="900">
              <a:latin typeface="Arial" panose="020B0604020202020204" pitchFamily="34" charset="0"/>
              <a:cs typeface="Arial" panose="020B0604020202020204" pitchFamily="34" charset="0"/>
            </a:endParaRPr>
          </a:p>
          <a:p>
            <a:pPr marL="184150" indent="-171450">
              <a:lnSpc>
                <a:spcPct val="100000"/>
              </a:lnSpc>
              <a:spcBef>
                <a:spcPts val="300"/>
              </a:spcBef>
              <a:buFont typeface="Arial" panose="020B0604020202020204" pitchFamily="34" charset="0"/>
              <a:buChar char="•"/>
            </a:pPr>
            <a:r>
              <a:rPr lang="en-US" sz="900">
                <a:latin typeface="Arial" panose="020B0604020202020204" pitchFamily="34" charset="0"/>
                <a:cs typeface="Arial" panose="020B0604020202020204" pitchFamily="34" charset="0"/>
              </a:rPr>
              <a:t>UpLift</a:t>
            </a:r>
            <a:r>
              <a:rPr sz="900" spc="-150">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(Interfaith)</a:t>
            </a:r>
            <a:endParaRPr lang="en-US" sz="900">
              <a:latin typeface="Arial" panose="020B0604020202020204" pitchFamily="34" charset="0"/>
              <a:cs typeface="Arial" panose="020B0604020202020204" pitchFamily="34" charset="0"/>
            </a:endParaRPr>
          </a:p>
          <a:p>
            <a:pPr marL="184150" indent="-171450">
              <a:lnSpc>
                <a:spcPct val="100000"/>
              </a:lnSpc>
              <a:spcBef>
                <a:spcPts val="300"/>
              </a:spcBef>
              <a:buFont typeface="Arial" panose="020B0604020202020204" pitchFamily="34" charset="0"/>
              <a:buChar char="•"/>
            </a:pPr>
            <a:r>
              <a:rPr lang="en-US" sz="900" spc="-5">
                <a:latin typeface="Arial" panose="020B0604020202020204" pitchFamily="34" charset="0"/>
                <a:cs typeface="Arial" panose="020B0604020202020204" pitchFamily="34" charset="0"/>
              </a:rPr>
              <a:t>UpNext</a:t>
            </a:r>
            <a:r>
              <a:rPr sz="900" spc="-5">
                <a:latin typeface="Arial" panose="020B0604020202020204" pitchFamily="34" charset="0"/>
                <a:cs typeface="Arial" panose="020B0604020202020204" pitchFamily="34" charset="0"/>
              </a:rPr>
              <a:t> (Career</a:t>
            </a:r>
            <a:r>
              <a:rPr sz="900" spc="-100">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Mobility)</a:t>
            </a:r>
            <a:endParaRPr lang="en-US" sz="900" spc="-5">
              <a:latin typeface="Arial" panose="020B0604020202020204" pitchFamily="34" charset="0"/>
              <a:cs typeface="Arial" panose="020B0604020202020204" pitchFamily="34" charset="0"/>
            </a:endParaRPr>
          </a:p>
          <a:p>
            <a:pPr marL="184150" indent="-171450">
              <a:lnSpc>
                <a:spcPct val="100000"/>
              </a:lnSpc>
              <a:spcBef>
                <a:spcPts val="300"/>
              </a:spcBef>
              <a:buFont typeface="Arial" panose="020B0604020202020204" pitchFamily="34" charset="0"/>
              <a:buChar char="•"/>
            </a:pPr>
            <a:r>
              <a:rPr lang="en-US" sz="900" spc="-5">
                <a:latin typeface="Arial" panose="020B0604020202020204" pitchFamily="34" charset="0"/>
                <a:cs typeface="Arial" panose="020B0604020202020204" pitchFamily="34" charset="0"/>
              </a:rPr>
              <a:t>V</a:t>
            </a:r>
            <a:r>
              <a:rPr sz="900" spc="-5">
                <a:latin typeface="Arial" panose="020B0604020202020204" pitchFamily="34" charset="0"/>
                <a:cs typeface="Arial" panose="020B0604020202020204" pitchFamily="34" charset="0"/>
              </a:rPr>
              <a:t>irtual</a:t>
            </a:r>
            <a:endParaRPr lang="en-US" sz="900" spc="-5">
              <a:latin typeface="Arial" panose="020B0604020202020204" pitchFamily="34" charset="0"/>
              <a:cs typeface="Arial" panose="020B0604020202020204" pitchFamily="34" charset="0"/>
            </a:endParaRPr>
          </a:p>
          <a:p>
            <a:pPr marL="184150" indent="-171450">
              <a:lnSpc>
                <a:spcPct val="100000"/>
              </a:lnSpc>
              <a:spcBef>
                <a:spcPts val="300"/>
              </a:spcBef>
              <a:buFont typeface="Arial" panose="020B0604020202020204" pitchFamily="34" charset="0"/>
              <a:buChar char="•"/>
            </a:pPr>
            <a:r>
              <a:rPr sz="900">
                <a:latin typeface="Arial" panose="020B0604020202020204" pitchFamily="34" charset="0"/>
                <a:cs typeface="Arial" panose="020B0604020202020204" pitchFamily="34" charset="0"/>
              </a:rPr>
              <a:t>WIN (Women </a:t>
            </a:r>
            <a:r>
              <a:rPr sz="900" spc="-5">
                <a:latin typeface="Arial" panose="020B0604020202020204" pitchFamily="34" charset="0"/>
                <a:cs typeface="Arial" panose="020B0604020202020204" pitchFamily="34" charset="0"/>
              </a:rPr>
              <a:t>Influencing and</a:t>
            </a:r>
            <a:r>
              <a:rPr sz="900" spc="-5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Networking)</a:t>
            </a:r>
            <a:endParaRPr lang="en-US" sz="900">
              <a:latin typeface="Arial" panose="020B0604020202020204" pitchFamily="34" charset="0"/>
              <a:cs typeface="Arial" panose="020B0604020202020204" pitchFamily="34" charset="0"/>
            </a:endParaRPr>
          </a:p>
        </p:txBody>
      </p:sp>
      <p:sp>
        <p:nvSpPr>
          <p:cNvPr id="298" name="object 13">
            <a:extLst>
              <a:ext uri="{FF2B5EF4-FFF2-40B4-BE49-F238E27FC236}">
                <a16:creationId xmlns:a16="http://schemas.microsoft.com/office/drawing/2014/main" id="{7A9CC1CD-4BB2-497E-98AB-F648036521CE}"/>
              </a:ext>
            </a:extLst>
          </p:cNvPr>
          <p:cNvSpPr txBox="1"/>
          <p:nvPr/>
        </p:nvSpPr>
        <p:spPr>
          <a:xfrm>
            <a:off x="1659590" y="4546869"/>
            <a:ext cx="4172777" cy="1025922"/>
          </a:xfrm>
          <a:prstGeom prst="rect">
            <a:avLst/>
          </a:prstGeom>
        </p:spPr>
        <p:txBody>
          <a:bodyPr vert="horz" wrap="square" lIns="0" tIns="96520" rIns="0" bIns="0" rtlCol="0">
            <a:spAutoFit/>
          </a:bodyPr>
          <a:lstStyle/>
          <a:p>
            <a:pPr marL="12700">
              <a:lnSpc>
                <a:spcPct val="100000"/>
              </a:lnSpc>
              <a:spcBef>
                <a:spcPts val="105"/>
              </a:spcBef>
            </a:pPr>
            <a:r>
              <a:rPr lang="en-US" sz="1200" b="1">
                <a:solidFill>
                  <a:srgbClr val="0091DA"/>
                </a:solidFill>
                <a:latin typeface="Arial" panose="020B0604020202020204" pitchFamily="34" charset="0"/>
              </a:rPr>
              <a:t>Cigna Foundation and Piedmont Heart Institute</a:t>
            </a:r>
          </a:p>
          <a:p>
            <a:pPr marL="12700" marR="5080">
              <a:lnSpc>
                <a:spcPct val="100000"/>
              </a:lnSpc>
              <a:spcBef>
                <a:spcPts val="420"/>
              </a:spcBef>
            </a:pPr>
            <a:r>
              <a:rPr sz="900">
                <a:latin typeface="Arial" panose="020B0604020202020204" pitchFamily="34" charset="0"/>
                <a:cs typeface="Arial" panose="020B0604020202020204" pitchFamily="34" charset="0"/>
              </a:rPr>
              <a:t>To help </a:t>
            </a:r>
            <a:r>
              <a:rPr sz="900" spc="-5">
                <a:latin typeface="Arial" panose="020B0604020202020204" pitchFamily="34" charset="0"/>
                <a:cs typeface="Arial" panose="020B0604020202020204" pitchFamily="34" charset="0"/>
              </a:rPr>
              <a:t>raise awareness </a:t>
            </a:r>
            <a:r>
              <a:rPr sz="900">
                <a:latin typeface="Arial" panose="020B0604020202020204" pitchFamily="34" charset="0"/>
                <a:cs typeface="Arial" panose="020B0604020202020204" pitchFamily="34" charset="0"/>
              </a:rPr>
              <a:t>of </a:t>
            </a:r>
            <a:r>
              <a:rPr sz="900" spc="-5">
                <a:latin typeface="Arial" panose="020B0604020202020204" pitchFamily="34" charset="0"/>
                <a:cs typeface="Arial" panose="020B0604020202020204" pitchFamily="34" charset="0"/>
              </a:rPr>
              <a:t>heart health risks, especially among women, </a:t>
            </a:r>
            <a:r>
              <a:rPr sz="900">
                <a:latin typeface="Arial" panose="020B0604020202020204" pitchFamily="34" charset="0"/>
                <a:cs typeface="Arial" panose="020B0604020202020204" pitchFamily="34" charset="0"/>
              </a:rPr>
              <a:t>the Cigna </a:t>
            </a:r>
            <a:r>
              <a:rPr sz="900" spc="-5">
                <a:latin typeface="Arial" panose="020B0604020202020204" pitchFamily="34" charset="0"/>
                <a:cs typeface="Arial" panose="020B0604020202020204" pitchFamily="34" charset="0"/>
              </a:rPr>
              <a:t>Foundation has teamed </a:t>
            </a:r>
            <a:r>
              <a:rPr sz="900">
                <a:latin typeface="Arial" panose="020B0604020202020204" pitchFamily="34" charset="0"/>
                <a:cs typeface="Arial" panose="020B0604020202020204" pitchFamily="34" charset="0"/>
              </a:rPr>
              <a:t>up</a:t>
            </a:r>
            <a:r>
              <a:rPr lang="en-US" sz="900">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with </a:t>
            </a:r>
            <a:r>
              <a:rPr sz="900">
                <a:latin typeface="Arial" panose="020B0604020202020204" pitchFamily="34" charset="0"/>
                <a:cs typeface="Arial" panose="020B0604020202020204" pitchFamily="34" charset="0"/>
              </a:rPr>
              <a:t>Piedmont </a:t>
            </a:r>
            <a:r>
              <a:rPr sz="900" spc="-5">
                <a:latin typeface="Arial" panose="020B0604020202020204" pitchFamily="34" charset="0"/>
                <a:cs typeface="Arial" panose="020B0604020202020204" pitchFamily="34" charset="0"/>
              </a:rPr>
              <a:t>Heart Institute. </a:t>
            </a:r>
            <a:r>
              <a:rPr sz="900">
                <a:latin typeface="Arial" panose="020B0604020202020204" pitchFamily="34" charset="0"/>
                <a:cs typeface="Arial" panose="020B0604020202020204" pitchFamily="34" charset="0"/>
              </a:rPr>
              <a:t>By </a:t>
            </a:r>
            <a:r>
              <a:rPr sz="900" spc="-5">
                <a:latin typeface="Arial" panose="020B0604020202020204" pitchFamily="34" charset="0"/>
                <a:cs typeface="Arial" panose="020B0604020202020204" pitchFamily="34" charset="0"/>
              </a:rPr>
              <a:t>providing </a:t>
            </a:r>
            <a:r>
              <a:rPr sz="900">
                <a:latin typeface="Arial" panose="020B0604020202020204" pitchFamily="34" charset="0"/>
                <a:cs typeface="Arial" panose="020B0604020202020204" pitchFamily="34" charset="0"/>
              </a:rPr>
              <a:t>a </a:t>
            </a:r>
            <a:r>
              <a:rPr sz="900" b="1">
                <a:latin typeface="Arial" panose="020B0604020202020204" pitchFamily="34" charset="0"/>
                <a:cs typeface="Arial" panose="020B0604020202020204" pitchFamily="34" charset="0"/>
              </a:rPr>
              <a:t>$449,000 </a:t>
            </a:r>
            <a:r>
              <a:rPr sz="900" spc="-5">
                <a:latin typeface="Arial" panose="020B0604020202020204" pitchFamily="34" charset="0"/>
                <a:cs typeface="Arial" panose="020B0604020202020204" pitchFamily="34" charset="0"/>
              </a:rPr>
              <a:t>grant, </a:t>
            </a:r>
            <a:r>
              <a:rPr sz="900">
                <a:latin typeface="Arial" panose="020B0604020202020204" pitchFamily="34" charset="0"/>
                <a:cs typeface="Arial" panose="020B0604020202020204" pitchFamily="34" charset="0"/>
              </a:rPr>
              <a:t>the Cigna </a:t>
            </a:r>
            <a:r>
              <a:rPr sz="900" spc="-5">
                <a:latin typeface="Arial" panose="020B0604020202020204" pitchFamily="34" charset="0"/>
                <a:cs typeface="Arial" panose="020B0604020202020204" pitchFamily="34" charset="0"/>
              </a:rPr>
              <a:t>Foundation </a:t>
            </a:r>
            <a:r>
              <a:rPr sz="900">
                <a:latin typeface="Arial" panose="020B0604020202020204" pitchFamily="34" charset="0"/>
                <a:cs typeface="Arial" panose="020B0604020202020204" pitchFamily="34" charset="0"/>
              </a:rPr>
              <a:t>is helping Piedmont </a:t>
            </a:r>
            <a:r>
              <a:rPr sz="900" spc="-5">
                <a:latin typeface="Arial" panose="020B0604020202020204" pitchFamily="34" charset="0"/>
                <a:cs typeface="Arial" panose="020B0604020202020204" pitchFamily="34" charset="0"/>
              </a:rPr>
              <a:t>Heart</a:t>
            </a:r>
            <a:r>
              <a:rPr lang="en-US" sz="900" spc="-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Institute expand </a:t>
            </a:r>
            <a:r>
              <a:rPr sz="900">
                <a:latin typeface="Arial" panose="020B0604020202020204" pitchFamily="34" charset="0"/>
                <a:cs typeface="Arial" panose="020B0604020202020204" pitchFamily="34" charset="0"/>
              </a:rPr>
              <a:t>its Women’s </a:t>
            </a:r>
            <a:r>
              <a:rPr sz="900" spc="-5">
                <a:latin typeface="Arial" panose="020B0604020202020204" pitchFamily="34" charset="0"/>
                <a:cs typeface="Arial" panose="020B0604020202020204" pitchFamily="34" charset="0"/>
              </a:rPr>
              <a:t>Heart Program </a:t>
            </a:r>
            <a:r>
              <a:rPr sz="900">
                <a:latin typeface="Arial" panose="020B0604020202020204" pitchFamily="34" charset="0"/>
                <a:cs typeface="Arial" panose="020B0604020202020204" pitchFamily="34" charset="0"/>
              </a:rPr>
              <a:t>to </a:t>
            </a:r>
            <a:r>
              <a:rPr sz="900" spc="-5">
                <a:latin typeface="Arial" panose="020B0604020202020204" pitchFamily="34" charset="0"/>
                <a:cs typeface="Arial" panose="020B0604020202020204" pitchFamily="34" charset="0"/>
              </a:rPr>
              <a:t>additional communities </a:t>
            </a:r>
            <a:r>
              <a:rPr sz="900">
                <a:latin typeface="Arial" panose="020B0604020202020204" pitchFamily="34" charset="0"/>
                <a:cs typeface="Arial" panose="020B0604020202020204" pitchFamily="34" charset="0"/>
              </a:rPr>
              <a:t>in </a:t>
            </a:r>
            <a:r>
              <a:rPr sz="900" spc="-5">
                <a:latin typeface="Arial" panose="020B0604020202020204" pitchFamily="34" charset="0"/>
                <a:cs typeface="Arial" panose="020B0604020202020204" pitchFamily="34" charset="0"/>
              </a:rPr>
              <a:t>Georgia, allowing </a:t>
            </a:r>
            <a:r>
              <a:rPr sz="900">
                <a:latin typeface="Arial" panose="020B0604020202020204" pitchFamily="34" charset="0"/>
                <a:cs typeface="Arial" panose="020B0604020202020204" pitchFamily="34" charset="0"/>
              </a:rPr>
              <a:t>more at-risk</a:t>
            </a:r>
            <a:r>
              <a:rPr lang="en-US" sz="900">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women </a:t>
            </a:r>
            <a:r>
              <a:rPr sz="900">
                <a:latin typeface="Arial" panose="020B0604020202020204" pitchFamily="34" charset="0"/>
                <a:cs typeface="Arial" panose="020B0604020202020204" pitchFamily="34" charset="0"/>
              </a:rPr>
              <a:t>to </a:t>
            </a:r>
            <a:r>
              <a:rPr sz="900" spc="-5">
                <a:latin typeface="Arial" panose="020B0604020202020204" pitchFamily="34" charset="0"/>
                <a:cs typeface="Arial" panose="020B0604020202020204" pitchFamily="34" charset="0"/>
              </a:rPr>
              <a:t>access holistic cardiovascular</a:t>
            </a:r>
            <a:r>
              <a:rPr sz="900" spc="10">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care.</a:t>
            </a:r>
            <a:endParaRPr sz="900">
              <a:latin typeface="Arial" panose="020B0604020202020204" pitchFamily="34" charset="0"/>
              <a:cs typeface="Arial" panose="020B0604020202020204" pitchFamily="34" charset="0"/>
            </a:endParaRPr>
          </a:p>
        </p:txBody>
      </p:sp>
      <p:sp>
        <p:nvSpPr>
          <p:cNvPr id="299" name="object 15">
            <a:extLst>
              <a:ext uri="{FF2B5EF4-FFF2-40B4-BE49-F238E27FC236}">
                <a16:creationId xmlns:a16="http://schemas.microsoft.com/office/drawing/2014/main" id="{172747A0-E5D9-4C88-A833-FF06CD072C09}"/>
              </a:ext>
            </a:extLst>
          </p:cNvPr>
          <p:cNvSpPr txBox="1"/>
          <p:nvPr/>
        </p:nvSpPr>
        <p:spPr>
          <a:xfrm>
            <a:off x="6506495" y="2267855"/>
            <a:ext cx="4027363" cy="382797"/>
          </a:xfrm>
          <a:prstGeom prst="rect">
            <a:avLst/>
          </a:prstGeom>
        </p:spPr>
        <p:txBody>
          <a:bodyPr vert="horz" wrap="square" lIns="0" tIns="13335" rIns="0" bIns="0" rtlCol="0">
            <a:spAutoFit/>
          </a:bodyPr>
          <a:lstStyle/>
          <a:p>
            <a:pPr marL="12700">
              <a:lnSpc>
                <a:spcPct val="100000"/>
              </a:lnSpc>
              <a:spcBef>
                <a:spcPts val="105"/>
              </a:spcBef>
            </a:pPr>
            <a:r>
              <a:rPr lang="en-US" sz="1200" b="1">
                <a:solidFill>
                  <a:srgbClr val="00338D"/>
                </a:solidFill>
                <a:latin typeface="Arial" panose="020B0604020202020204" pitchFamily="34" charset="0"/>
                <a:cs typeface="Arial" panose="020B0604020202020204" pitchFamily="34" charset="0"/>
              </a:rPr>
              <a:t>Diversity </a:t>
            </a:r>
            <a:r>
              <a:rPr lang="en-US" sz="1200" b="1" spc="-5">
                <a:solidFill>
                  <a:srgbClr val="00338D"/>
                </a:solidFill>
                <a:latin typeface="Arial" panose="020B0604020202020204" pitchFamily="34" charset="0"/>
                <a:cs typeface="Arial" panose="020B0604020202020204" pitchFamily="34" charset="0"/>
              </a:rPr>
              <a:t>networks (Business Resource</a:t>
            </a:r>
            <a:r>
              <a:rPr lang="en-US" sz="1200" b="1" spc="-105">
                <a:solidFill>
                  <a:srgbClr val="00338D"/>
                </a:solidFill>
                <a:latin typeface="Arial" panose="020B0604020202020204" pitchFamily="34" charset="0"/>
                <a:cs typeface="Arial" panose="020B0604020202020204" pitchFamily="34" charset="0"/>
              </a:rPr>
              <a:t> </a:t>
            </a:r>
            <a:r>
              <a:rPr lang="en-US" sz="1200" b="1" spc="-5">
                <a:solidFill>
                  <a:srgbClr val="00338D"/>
                </a:solidFill>
                <a:latin typeface="Arial" panose="020B0604020202020204" pitchFamily="34" charset="0"/>
                <a:cs typeface="Arial" panose="020B0604020202020204" pitchFamily="34" charset="0"/>
              </a:rPr>
              <a:t>Groups (BRGs)) </a:t>
            </a:r>
            <a:endParaRPr lang="en-US" sz="1200">
              <a:latin typeface="Arial" panose="020B0604020202020204" pitchFamily="34" charset="0"/>
              <a:cs typeface="Arial" panose="020B0604020202020204" pitchFamily="34" charset="0"/>
            </a:endParaRPr>
          </a:p>
        </p:txBody>
      </p:sp>
      <p:sp>
        <p:nvSpPr>
          <p:cNvPr id="300" name="object 16">
            <a:extLst>
              <a:ext uri="{FF2B5EF4-FFF2-40B4-BE49-F238E27FC236}">
                <a16:creationId xmlns:a16="http://schemas.microsoft.com/office/drawing/2014/main" id="{7FCB2634-15BB-4D23-A27E-8F7D73869388}"/>
              </a:ext>
            </a:extLst>
          </p:cNvPr>
          <p:cNvSpPr txBox="1"/>
          <p:nvPr/>
        </p:nvSpPr>
        <p:spPr>
          <a:xfrm>
            <a:off x="6526553" y="2666664"/>
            <a:ext cx="1693800" cy="821379"/>
          </a:xfrm>
          <a:prstGeom prst="rect">
            <a:avLst/>
          </a:prstGeom>
        </p:spPr>
        <p:txBody>
          <a:bodyPr vert="horz" wrap="square" lIns="0" tIns="13335" rIns="0" bIns="0" rtlCol="0">
            <a:spAutoFit/>
          </a:bodyPr>
          <a:lstStyle/>
          <a:p>
            <a:pPr marL="184150" indent="-171450">
              <a:lnSpc>
                <a:spcPct val="100000"/>
              </a:lnSpc>
              <a:spcBef>
                <a:spcPts val="300"/>
              </a:spcBef>
              <a:buFont typeface="Arial" panose="020B0604020202020204" pitchFamily="34" charset="0"/>
              <a:buChar char="•"/>
            </a:pPr>
            <a:r>
              <a:rPr lang="en-US" sz="900">
                <a:latin typeface="Arial" panose="020B0604020202020204" pitchFamily="34" charset="0"/>
              </a:rPr>
              <a:t>K</a:t>
            </a:r>
            <a:r>
              <a:rPr sz="900">
                <a:latin typeface="Arial" panose="020B0604020202020204" pitchFamily="34" charset="0"/>
              </a:rPr>
              <a:t>PMG</a:t>
            </a:r>
            <a:r>
              <a:rPr lang="en-US" sz="900">
                <a:latin typeface="Arial" panose="020B0604020202020204" pitchFamily="34" charset="0"/>
              </a:rPr>
              <a:t> </a:t>
            </a:r>
            <a:r>
              <a:rPr sz="900">
                <a:latin typeface="Arial" panose="020B0604020202020204" pitchFamily="34" charset="0"/>
              </a:rPr>
              <a:t>Network of Women (KNOW)</a:t>
            </a:r>
            <a:endParaRPr lang="en-US" sz="900">
              <a:latin typeface="Arial" panose="020B0604020202020204" pitchFamily="34" charset="0"/>
            </a:endParaRPr>
          </a:p>
          <a:p>
            <a:pPr marL="184150" indent="-171450">
              <a:lnSpc>
                <a:spcPct val="100000"/>
              </a:lnSpc>
              <a:spcBef>
                <a:spcPts val="300"/>
              </a:spcBef>
              <a:buFont typeface="Arial" panose="020B0604020202020204" pitchFamily="34" charset="0"/>
              <a:buChar char="•"/>
            </a:pPr>
            <a:r>
              <a:rPr lang="sv-SE" sz="900">
                <a:latin typeface="Arial" panose="020B0604020202020204" pitchFamily="34" charset="0"/>
              </a:rPr>
              <a:t>Veterans</a:t>
            </a:r>
          </a:p>
          <a:p>
            <a:pPr marL="184150" indent="-171450">
              <a:lnSpc>
                <a:spcPct val="100000"/>
              </a:lnSpc>
              <a:spcBef>
                <a:spcPts val="300"/>
              </a:spcBef>
              <a:buFont typeface="Arial" panose="020B0604020202020204" pitchFamily="34" charset="0"/>
              <a:buChar char="•"/>
            </a:pPr>
            <a:r>
              <a:rPr lang="sv-SE" sz="900">
                <a:latin typeface="Arial" panose="020B0604020202020204" pitchFamily="34" charset="0"/>
              </a:rPr>
              <a:t>Pride</a:t>
            </a:r>
          </a:p>
          <a:p>
            <a:pPr marL="184150" indent="-171450">
              <a:lnSpc>
                <a:spcPct val="100000"/>
              </a:lnSpc>
              <a:spcBef>
                <a:spcPts val="300"/>
              </a:spcBef>
              <a:buFont typeface="Arial" panose="020B0604020202020204" pitchFamily="34" charset="0"/>
              <a:buChar char="•"/>
            </a:pPr>
            <a:r>
              <a:rPr lang="sv-SE" sz="900">
                <a:latin typeface="Arial" panose="020B0604020202020204" pitchFamily="34" charset="0"/>
              </a:rPr>
              <a:t>Asian Pacific Islander</a:t>
            </a:r>
          </a:p>
        </p:txBody>
      </p:sp>
      <p:sp>
        <p:nvSpPr>
          <p:cNvPr id="301" name="object 17">
            <a:extLst>
              <a:ext uri="{FF2B5EF4-FFF2-40B4-BE49-F238E27FC236}">
                <a16:creationId xmlns:a16="http://schemas.microsoft.com/office/drawing/2014/main" id="{3DDDB4AF-6E41-4DF6-878A-CF3CED3E3EDD}"/>
              </a:ext>
            </a:extLst>
          </p:cNvPr>
          <p:cNvSpPr txBox="1"/>
          <p:nvPr/>
        </p:nvSpPr>
        <p:spPr>
          <a:xfrm>
            <a:off x="8620275" y="2598467"/>
            <a:ext cx="1171575" cy="746999"/>
          </a:xfrm>
          <a:prstGeom prst="rect">
            <a:avLst/>
          </a:prstGeom>
        </p:spPr>
        <p:txBody>
          <a:bodyPr vert="horz" wrap="square" lIns="0" tIns="76835" rIns="0" bIns="0" rtlCol="0">
            <a:spAutoFit/>
          </a:bodyPr>
          <a:lstStyle/>
          <a:p>
            <a:pPr marL="184150" indent="-171450">
              <a:spcBef>
                <a:spcPts val="300"/>
              </a:spcBef>
              <a:buFont typeface="Arial" panose="020B0604020202020204" pitchFamily="34" charset="0"/>
              <a:buChar char="•"/>
            </a:pPr>
            <a:r>
              <a:rPr lang="en-US" sz="900">
                <a:latin typeface="Arial" panose="020B0604020202020204" pitchFamily="34" charset="0"/>
              </a:rPr>
              <a:t>Abilities in Motion</a:t>
            </a:r>
          </a:p>
          <a:p>
            <a:pPr marL="184150" indent="-171450">
              <a:spcBef>
                <a:spcPts val="300"/>
              </a:spcBef>
              <a:buFont typeface="Arial" panose="020B0604020202020204" pitchFamily="34" charset="0"/>
              <a:buChar char="•"/>
            </a:pPr>
            <a:r>
              <a:rPr lang="en-US" sz="900">
                <a:latin typeface="Arial" panose="020B0604020202020204" pitchFamily="34" charset="0"/>
              </a:rPr>
              <a:t>African Ancestry</a:t>
            </a:r>
          </a:p>
          <a:p>
            <a:pPr marL="184150" indent="-171450">
              <a:spcBef>
                <a:spcPts val="300"/>
              </a:spcBef>
              <a:buFont typeface="Arial" panose="020B0604020202020204" pitchFamily="34" charset="0"/>
              <a:buChar char="•"/>
            </a:pPr>
            <a:r>
              <a:rPr lang="en-US" sz="900">
                <a:latin typeface="Arial" panose="020B0604020202020204" pitchFamily="34" charset="0"/>
              </a:rPr>
              <a:t>Hispanic Latino</a:t>
            </a:r>
          </a:p>
          <a:p>
            <a:pPr marL="184150" indent="-171450">
              <a:spcBef>
                <a:spcPts val="300"/>
              </a:spcBef>
              <a:buFont typeface="Arial" panose="020B0604020202020204" pitchFamily="34" charset="0"/>
              <a:buChar char="•"/>
            </a:pPr>
            <a:r>
              <a:rPr lang="en-US" sz="900">
                <a:latin typeface="Arial" panose="020B0604020202020204" pitchFamily="34" charset="0"/>
              </a:rPr>
              <a:t>Inclusion Councils</a:t>
            </a:r>
          </a:p>
        </p:txBody>
      </p:sp>
      <p:sp>
        <p:nvSpPr>
          <p:cNvPr id="302" name="object 18">
            <a:extLst>
              <a:ext uri="{FF2B5EF4-FFF2-40B4-BE49-F238E27FC236}">
                <a16:creationId xmlns:a16="http://schemas.microsoft.com/office/drawing/2014/main" id="{61082F6F-0CC0-4F92-A4BC-BEE2A1ECDC87}"/>
              </a:ext>
            </a:extLst>
          </p:cNvPr>
          <p:cNvSpPr txBox="1"/>
          <p:nvPr/>
        </p:nvSpPr>
        <p:spPr>
          <a:xfrm>
            <a:off x="6521736" y="3840041"/>
            <a:ext cx="1934037" cy="643766"/>
          </a:xfrm>
          <a:prstGeom prst="rect">
            <a:avLst/>
          </a:prstGeom>
        </p:spPr>
        <p:txBody>
          <a:bodyPr vert="horz" wrap="square" lIns="0" tIns="12700" rIns="0" bIns="0" rtlCol="0">
            <a:spAutoFit/>
          </a:bodyPr>
          <a:lstStyle/>
          <a:p>
            <a:pPr marL="184150" indent="-171450">
              <a:spcBef>
                <a:spcPts val="300"/>
              </a:spcBef>
              <a:buFont typeface="Arial" panose="020B0604020202020204" pitchFamily="34" charset="0"/>
              <a:buChar char="•"/>
            </a:pPr>
            <a:r>
              <a:rPr lang="en-US" sz="900">
                <a:latin typeface="Arial" panose="020B0604020202020204" pitchFamily="34" charset="0"/>
              </a:rPr>
              <a:t>Integrity: We do what is right</a:t>
            </a:r>
          </a:p>
          <a:p>
            <a:pPr marL="184150" indent="-171450">
              <a:spcBef>
                <a:spcPts val="300"/>
              </a:spcBef>
              <a:buFont typeface="Arial" panose="020B0604020202020204" pitchFamily="34" charset="0"/>
              <a:buChar char="•"/>
              <a:tabLst>
                <a:tab pos="243204" algn="l"/>
              </a:tabLst>
            </a:pPr>
            <a:r>
              <a:rPr lang="en-US" sz="900">
                <a:latin typeface="Arial" panose="020B0604020202020204" pitchFamily="34" charset="0"/>
              </a:rPr>
              <a:t>Excellence: We never stop learning and improving</a:t>
            </a:r>
          </a:p>
          <a:p>
            <a:pPr marL="184150" indent="-171450">
              <a:spcBef>
                <a:spcPts val="300"/>
              </a:spcBef>
              <a:buFont typeface="Arial" panose="020B0604020202020204" pitchFamily="34" charset="0"/>
              <a:buChar char="•"/>
              <a:tabLst>
                <a:tab pos="243204" algn="l"/>
              </a:tabLst>
            </a:pPr>
            <a:r>
              <a:rPr lang="en-US" sz="900">
                <a:latin typeface="Arial" panose="020B0604020202020204" pitchFamily="34" charset="0"/>
              </a:rPr>
              <a:t>Courage: We think and act boldly</a:t>
            </a:r>
          </a:p>
        </p:txBody>
      </p:sp>
      <p:sp>
        <p:nvSpPr>
          <p:cNvPr id="303" name="object 19">
            <a:extLst>
              <a:ext uri="{FF2B5EF4-FFF2-40B4-BE49-F238E27FC236}">
                <a16:creationId xmlns:a16="http://schemas.microsoft.com/office/drawing/2014/main" id="{EE7CCF9A-BD9F-42F0-AC9C-0CE7056D7380}"/>
              </a:ext>
            </a:extLst>
          </p:cNvPr>
          <p:cNvSpPr txBox="1"/>
          <p:nvPr/>
        </p:nvSpPr>
        <p:spPr>
          <a:xfrm>
            <a:off x="6521736" y="3638312"/>
            <a:ext cx="1469390" cy="197490"/>
          </a:xfrm>
          <a:prstGeom prst="rect">
            <a:avLst/>
          </a:prstGeom>
        </p:spPr>
        <p:txBody>
          <a:bodyPr vert="horz" wrap="square" lIns="0" tIns="12700" rIns="0" bIns="0" rtlCol="0">
            <a:spAutoFit/>
          </a:bodyPr>
          <a:lstStyle/>
          <a:p>
            <a:pPr marL="12700">
              <a:spcBef>
                <a:spcPts val="105"/>
              </a:spcBef>
            </a:pPr>
            <a:r>
              <a:rPr lang="en-US" sz="1200" b="1">
                <a:solidFill>
                  <a:srgbClr val="00338D"/>
                </a:solidFill>
                <a:latin typeface="Arial" panose="020B0604020202020204" pitchFamily="34" charset="0"/>
              </a:rPr>
              <a:t>Corporate values</a:t>
            </a:r>
          </a:p>
        </p:txBody>
      </p:sp>
      <p:sp>
        <p:nvSpPr>
          <p:cNvPr id="304" name="object 20">
            <a:extLst>
              <a:ext uri="{FF2B5EF4-FFF2-40B4-BE49-F238E27FC236}">
                <a16:creationId xmlns:a16="http://schemas.microsoft.com/office/drawing/2014/main" id="{71EABBFD-0E28-4712-B27B-FD0EF0B516C6}"/>
              </a:ext>
            </a:extLst>
          </p:cNvPr>
          <p:cNvSpPr txBox="1"/>
          <p:nvPr/>
        </p:nvSpPr>
        <p:spPr>
          <a:xfrm>
            <a:off x="8620276" y="3844897"/>
            <a:ext cx="2116602" cy="466794"/>
          </a:xfrm>
          <a:prstGeom prst="rect">
            <a:avLst/>
          </a:prstGeom>
        </p:spPr>
        <p:txBody>
          <a:bodyPr vert="horz" wrap="square" lIns="0" tIns="12700" rIns="0" bIns="0" rtlCol="0">
            <a:spAutoFit/>
          </a:bodyPr>
          <a:lstStyle/>
          <a:p>
            <a:pPr marL="184150" marR="5080" indent="-171450">
              <a:lnSpc>
                <a:spcPct val="100000"/>
              </a:lnSpc>
              <a:spcBef>
                <a:spcPts val="300"/>
              </a:spcBef>
              <a:buFont typeface="Arial" panose="020B0604020202020204" pitchFamily="34" charset="0"/>
              <a:buChar char="•"/>
              <a:tabLst>
                <a:tab pos="243204" algn="l"/>
              </a:tabLst>
            </a:pPr>
            <a:r>
              <a:rPr lang="en-US" sz="900">
                <a:latin typeface="Arial" panose="020B0604020202020204" pitchFamily="34" charset="0"/>
              </a:rPr>
              <a:t>Together: We respect each other and draw strength from our differences</a:t>
            </a:r>
          </a:p>
          <a:p>
            <a:pPr marL="184150" indent="-171450">
              <a:lnSpc>
                <a:spcPct val="100000"/>
              </a:lnSpc>
              <a:spcBef>
                <a:spcPts val="300"/>
              </a:spcBef>
              <a:buFont typeface="Arial" panose="020B0604020202020204" pitchFamily="34" charset="0"/>
              <a:buChar char="•"/>
              <a:tabLst>
                <a:tab pos="243204" algn="l"/>
              </a:tabLst>
            </a:pPr>
            <a:r>
              <a:rPr lang="en-US" sz="900">
                <a:latin typeface="Arial" panose="020B0604020202020204" pitchFamily="34" charset="0"/>
              </a:rPr>
              <a:t>For Better: We do what matters</a:t>
            </a:r>
          </a:p>
        </p:txBody>
      </p:sp>
      <p:sp>
        <p:nvSpPr>
          <p:cNvPr id="305" name="object 24">
            <a:extLst>
              <a:ext uri="{FF2B5EF4-FFF2-40B4-BE49-F238E27FC236}">
                <a16:creationId xmlns:a16="http://schemas.microsoft.com/office/drawing/2014/main" id="{AE637AAE-254D-4E96-A5B1-5371BF39E0D1}"/>
              </a:ext>
            </a:extLst>
          </p:cNvPr>
          <p:cNvSpPr txBox="1"/>
          <p:nvPr/>
        </p:nvSpPr>
        <p:spPr>
          <a:xfrm>
            <a:off x="6521737" y="4546869"/>
            <a:ext cx="4545726" cy="887422"/>
          </a:xfrm>
          <a:prstGeom prst="rect">
            <a:avLst/>
          </a:prstGeom>
        </p:spPr>
        <p:txBody>
          <a:bodyPr vert="horz" wrap="square" lIns="0" tIns="96520" rIns="0" bIns="0" rtlCol="0">
            <a:spAutoFit/>
          </a:bodyPr>
          <a:lstStyle/>
          <a:p>
            <a:pPr marL="12700">
              <a:lnSpc>
                <a:spcPct val="100000"/>
              </a:lnSpc>
              <a:spcBef>
                <a:spcPts val="105"/>
              </a:spcBef>
            </a:pPr>
            <a:r>
              <a:rPr lang="en-US" sz="1200" b="1">
                <a:solidFill>
                  <a:schemeClr val="tx2"/>
                </a:solidFill>
                <a:latin typeface="Arial" panose="020B0604020202020204" pitchFamily="34" charset="0"/>
              </a:rPr>
              <a:t>KPMG and American Heart Association</a:t>
            </a:r>
          </a:p>
          <a:p>
            <a:pPr marL="12700" marR="5080">
              <a:lnSpc>
                <a:spcPct val="100000"/>
              </a:lnSpc>
              <a:spcBef>
                <a:spcPts val="420"/>
              </a:spcBef>
            </a:pPr>
            <a:r>
              <a:rPr sz="900">
                <a:latin typeface="Arial" panose="020B0604020202020204" pitchFamily="34" charset="0"/>
                <a:cs typeface="Arial" panose="020B0604020202020204" pitchFamily="34" charset="0"/>
              </a:rPr>
              <a:t>KPMG is proud to </a:t>
            </a:r>
            <a:r>
              <a:rPr sz="900" spc="-5">
                <a:latin typeface="Arial" panose="020B0604020202020204" pitchFamily="34" charset="0"/>
                <a:cs typeface="Arial" panose="020B0604020202020204" pitchFamily="34" charset="0"/>
              </a:rPr>
              <a:t>support </a:t>
            </a:r>
            <a:r>
              <a:rPr sz="900">
                <a:latin typeface="Arial" panose="020B0604020202020204" pitchFamily="34" charset="0"/>
                <a:cs typeface="Arial" panose="020B0604020202020204" pitchFamily="34" charset="0"/>
              </a:rPr>
              <a:t>the </a:t>
            </a:r>
            <a:r>
              <a:rPr sz="900" spc="-5">
                <a:latin typeface="Arial" panose="020B0604020202020204" pitchFamily="34" charset="0"/>
                <a:cs typeface="Arial" panose="020B0604020202020204" pitchFamily="34" charset="0"/>
              </a:rPr>
              <a:t>American Heart Association </a:t>
            </a:r>
            <a:r>
              <a:rPr sz="900">
                <a:latin typeface="Arial" panose="020B0604020202020204" pitchFamily="34" charset="0"/>
                <a:cs typeface="Arial" panose="020B0604020202020204" pitchFamily="34" charset="0"/>
              </a:rPr>
              <a:t>(AHA) </a:t>
            </a:r>
            <a:r>
              <a:rPr sz="900" spc="-5">
                <a:latin typeface="Arial" panose="020B0604020202020204" pitchFamily="34" charset="0"/>
                <a:cs typeface="Arial" panose="020B0604020202020204" pitchFamily="34" charset="0"/>
              </a:rPr>
              <a:t>and </a:t>
            </a:r>
            <a:r>
              <a:rPr sz="900">
                <a:latin typeface="Arial" panose="020B0604020202020204" pitchFamily="34" charset="0"/>
                <a:cs typeface="Arial" panose="020B0604020202020204" pitchFamily="34" charset="0"/>
              </a:rPr>
              <a:t>its </a:t>
            </a:r>
            <a:r>
              <a:rPr sz="900" spc="-5">
                <a:latin typeface="Arial" panose="020B0604020202020204" pitchFamily="34" charset="0"/>
                <a:cs typeface="Arial" panose="020B0604020202020204" pitchFamily="34" charset="0"/>
              </a:rPr>
              <a:t>work </a:t>
            </a:r>
            <a:r>
              <a:rPr sz="900">
                <a:latin typeface="Arial" panose="020B0604020202020204" pitchFamily="34" charset="0"/>
                <a:cs typeface="Arial" panose="020B0604020202020204" pitchFamily="34" charset="0"/>
              </a:rPr>
              <a:t>to help us </a:t>
            </a:r>
            <a:r>
              <a:rPr sz="900" spc="-5">
                <a:latin typeface="Arial" panose="020B0604020202020204" pitchFamily="34" charset="0"/>
                <a:cs typeface="Arial" panose="020B0604020202020204" pitchFamily="34" charset="0"/>
              </a:rPr>
              <a:t>all live healthier</a:t>
            </a:r>
            <a:r>
              <a:rPr lang="en-US" sz="900" spc="-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lives </a:t>
            </a:r>
            <a:r>
              <a:rPr sz="900">
                <a:latin typeface="Arial" panose="020B0604020202020204" pitchFamily="34" charset="0"/>
                <a:cs typeface="Arial" panose="020B0604020202020204" pitchFamily="34" charset="0"/>
              </a:rPr>
              <a:t>free of </a:t>
            </a:r>
            <a:r>
              <a:rPr sz="900" spc="-5">
                <a:latin typeface="Arial" panose="020B0604020202020204" pitchFamily="34" charset="0"/>
                <a:cs typeface="Arial" panose="020B0604020202020204" pitchFamily="34" charset="0"/>
              </a:rPr>
              <a:t>cardiovascular diseases and stroke. </a:t>
            </a:r>
            <a:r>
              <a:rPr sz="900">
                <a:latin typeface="Arial" panose="020B0604020202020204" pitchFamily="34" charset="0"/>
                <a:cs typeface="Arial" panose="020B0604020202020204" pitchFamily="34" charset="0"/>
              </a:rPr>
              <a:t>KPMG </a:t>
            </a:r>
            <a:r>
              <a:rPr sz="900" spc="-5">
                <a:latin typeface="Arial" panose="020B0604020202020204" pitchFamily="34" charset="0"/>
                <a:cs typeface="Arial" panose="020B0604020202020204" pitchFamily="34" charset="0"/>
              </a:rPr>
              <a:t>partners and employees support </a:t>
            </a:r>
            <a:r>
              <a:rPr sz="900">
                <a:latin typeface="Arial" panose="020B0604020202020204" pitchFamily="34" charset="0"/>
                <a:cs typeface="Arial" panose="020B0604020202020204" pitchFamily="34" charset="0"/>
              </a:rPr>
              <a:t>the AHA</a:t>
            </a:r>
            <a:r>
              <a:rPr lang="en-US" sz="900">
                <a:latin typeface="Arial" panose="020B0604020202020204" pitchFamily="34" charset="0"/>
                <a:cs typeface="Arial" panose="020B0604020202020204" pitchFamily="34" charset="0"/>
              </a:rPr>
              <a:t> </a:t>
            </a:r>
            <a:r>
              <a:rPr sz="900">
                <a:latin typeface="Arial" panose="020B0604020202020204" pitchFamily="34" charset="0"/>
                <a:cs typeface="Arial" panose="020B0604020202020204" pitchFamily="34" charset="0"/>
              </a:rPr>
              <a:t>through </a:t>
            </a:r>
            <a:r>
              <a:rPr sz="900" spc="-5">
                <a:latin typeface="Arial" panose="020B0604020202020204" pitchFamily="34" charset="0"/>
                <a:cs typeface="Arial" panose="020B0604020202020204" pitchFamily="34" charset="0"/>
              </a:rPr>
              <a:t>Heart Walks, </a:t>
            </a:r>
            <a:r>
              <a:rPr sz="900">
                <a:latin typeface="Arial" panose="020B0604020202020204" pitchFamily="34" charset="0"/>
                <a:cs typeface="Arial" panose="020B0604020202020204" pitchFamily="34" charset="0"/>
              </a:rPr>
              <a:t>Go Red for Women, </a:t>
            </a:r>
            <a:r>
              <a:rPr sz="900" spc="-5">
                <a:latin typeface="Arial" panose="020B0604020202020204" pitchFamily="34" charset="0"/>
                <a:cs typeface="Arial" panose="020B0604020202020204" pitchFamily="34" charset="0"/>
              </a:rPr>
              <a:t>Heart Balls, </a:t>
            </a:r>
            <a:r>
              <a:rPr sz="900">
                <a:latin typeface="Arial" panose="020B0604020202020204" pitchFamily="34" charset="0"/>
                <a:cs typeface="Arial" panose="020B0604020202020204" pitchFamily="34" charset="0"/>
              </a:rPr>
              <a:t>Little </a:t>
            </a:r>
            <a:r>
              <a:rPr sz="900" spc="-5">
                <a:latin typeface="Arial" panose="020B0604020202020204" pitchFamily="34" charset="0"/>
                <a:cs typeface="Arial" panose="020B0604020202020204" pitchFamily="34" charset="0"/>
              </a:rPr>
              <a:t>Hats </a:t>
            </a:r>
            <a:r>
              <a:rPr sz="900">
                <a:latin typeface="Arial" panose="020B0604020202020204" pitchFamily="34" charset="0"/>
                <a:cs typeface="Arial" panose="020B0604020202020204" pitchFamily="34" charset="0"/>
              </a:rPr>
              <a:t>Big </a:t>
            </a:r>
            <a:r>
              <a:rPr sz="900" spc="-5">
                <a:latin typeface="Arial" panose="020B0604020202020204" pitchFamily="34" charset="0"/>
                <a:cs typeface="Arial" panose="020B0604020202020204" pitchFamily="34" charset="0"/>
              </a:rPr>
              <a:t>Hearts, and Cycle Nation with</a:t>
            </a:r>
            <a:r>
              <a:rPr lang="en-US" sz="900" spc="-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over </a:t>
            </a:r>
            <a:r>
              <a:rPr sz="900" b="1">
                <a:latin typeface="Arial" panose="020B0604020202020204" pitchFamily="34" charset="0"/>
                <a:cs typeface="Arial" panose="020B0604020202020204" pitchFamily="34" charset="0"/>
              </a:rPr>
              <a:t>$787,012 </a:t>
            </a:r>
            <a:r>
              <a:rPr sz="900" spc="-5">
                <a:latin typeface="Arial" panose="020B0604020202020204" pitchFamily="34" charset="0"/>
                <a:cs typeface="Arial" panose="020B0604020202020204" pitchFamily="34" charset="0"/>
              </a:rPr>
              <a:t>total</a:t>
            </a:r>
            <a:r>
              <a:rPr sz="900" spc="-25">
                <a:latin typeface="Arial" panose="020B0604020202020204" pitchFamily="34" charset="0"/>
                <a:cs typeface="Arial" panose="020B0604020202020204" pitchFamily="34" charset="0"/>
              </a:rPr>
              <a:t> </a:t>
            </a:r>
            <a:r>
              <a:rPr sz="900" spc="-5">
                <a:latin typeface="Arial" panose="020B0604020202020204" pitchFamily="34" charset="0"/>
                <a:cs typeface="Arial" panose="020B0604020202020204" pitchFamily="34" charset="0"/>
              </a:rPr>
              <a:t>contributions.</a:t>
            </a:r>
            <a:endParaRPr sz="900">
              <a:latin typeface="Arial" panose="020B0604020202020204" pitchFamily="34" charset="0"/>
              <a:cs typeface="Arial" panose="020B0604020202020204" pitchFamily="34" charset="0"/>
            </a:endParaRPr>
          </a:p>
        </p:txBody>
      </p:sp>
      <p:sp>
        <p:nvSpPr>
          <p:cNvPr id="306" name="object 30">
            <a:extLst>
              <a:ext uri="{FF2B5EF4-FFF2-40B4-BE49-F238E27FC236}">
                <a16:creationId xmlns:a16="http://schemas.microsoft.com/office/drawing/2014/main" id="{6CA0B26F-8970-4A17-81E3-E0F3AD85301F}"/>
              </a:ext>
            </a:extLst>
          </p:cNvPr>
          <p:cNvSpPr/>
          <p:nvPr/>
        </p:nvSpPr>
        <p:spPr>
          <a:xfrm>
            <a:off x="1229329" y="2653046"/>
            <a:ext cx="127000" cy="770890"/>
          </a:xfrm>
          <a:custGeom>
            <a:avLst/>
            <a:gdLst/>
            <a:ahLst/>
            <a:cxnLst/>
            <a:rect l="l" t="t" r="r" b="b"/>
            <a:pathLst>
              <a:path w="127000" h="770889">
                <a:moveTo>
                  <a:pt x="69850" y="0"/>
                </a:moveTo>
                <a:lnTo>
                  <a:pt x="57150" y="0"/>
                </a:lnTo>
                <a:lnTo>
                  <a:pt x="57150" y="12700"/>
                </a:lnTo>
                <a:lnTo>
                  <a:pt x="69850" y="12700"/>
                </a:lnTo>
                <a:lnTo>
                  <a:pt x="69850" y="0"/>
                </a:lnTo>
                <a:close/>
              </a:path>
              <a:path w="127000" h="770889">
                <a:moveTo>
                  <a:pt x="69850" y="25400"/>
                </a:moveTo>
                <a:lnTo>
                  <a:pt x="57150" y="25400"/>
                </a:lnTo>
                <a:lnTo>
                  <a:pt x="57150" y="38100"/>
                </a:lnTo>
                <a:lnTo>
                  <a:pt x="69850" y="38100"/>
                </a:lnTo>
                <a:lnTo>
                  <a:pt x="69850" y="25400"/>
                </a:lnTo>
                <a:close/>
              </a:path>
              <a:path w="127000" h="770889">
                <a:moveTo>
                  <a:pt x="69850" y="50800"/>
                </a:moveTo>
                <a:lnTo>
                  <a:pt x="57150" y="50800"/>
                </a:lnTo>
                <a:lnTo>
                  <a:pt x="57150" y="63500"/>
                </a:lnTo>
                <a:lnTo>
                  <a:pt x="69850" y="63500"/>
                </a:lnTo>
                <a:lnTo>
                  <a:pt x="69850" y="50800"/>
                </a:lnTo>
                <a:close/>
              </a:path>
              <a:path w="127000" h="770889">
                <a:moveTo>
                  <a:pt x="69850" y="76200"/>
                </a:moveTo>
                <a:lnTo>
                  <a:pt x="57150" y="76200"/>
                </a:lnTo>
                <a:lnTo>
                  <a:pt x="57150" y="88900"/>
                </a:lnTo>
                <a:lnTo>
                  <a:pt x="69850" y="88900"/>
                </a:lnTo>
                <a:lnTo>
                  <a:pt x="69850" y="76200"/>
                </a:lnTo>
                <a:close/>
              </a:path>
              <a:path w="127000" h="770889">
                <a:moveTo>
                  <a:pt x="69850" y="101600"/>
                </a:moveTo>
                <a:lnTo>
                  <a:pt x="57150" y="101600"/>
                </a:lnTo>
                <a:lnTo>
                  <a:pt x="57150" y="114300"/>
                </a:lnTo>
                <a:lnTo>
                  <a:pt x="69850" y="114300"/>
                </a:lnTo>
                <a:lnTo>
                  <a:pt x="69850" y="101600"/>
                </a:lnTo>
                <a:close/>
              </a:path>
              <a:path w="127000" h="770889">
                <a:moveTo>
                  <a:pt x="69850" y="127000"/>
                </a:moveTo>
                <a:lnTo>
                  <a:pt x="57150" y="127000"/>
                </a:lnTo>
                <a:lnTo>
                  <a:pt x="57150" y="139700"/>
                </a:lnTo>
                <a:lnTo>
                  <a:pt x="69850" y="139700"/>
                </a:lnTo>
                <a:lnTo>
                  <a:pt x="69850" y="127000"/>
                </a:lnTo>
                <a:close/>
              </a:path>
              <a:path w="127000" h="770889">
                <a:moveTo>
                  <a:pt x="69850" y="152400"/>
                </a:moveTo>
                <a:lnTo>
                  <a:pt x="57150" y="152400"/>
                </a:lnTo>
                <a:lnTo>
                  <a:pt x="57150" y="165100"/>
                </a:lnTo>
                <a:lnTo>
                  <a:pt x="69850" y="165100"/>
                </a:lnTo>
                <a:lnTo>
                  <a:pt x="69850" y="152400"/>
                </a:lnTo>
                <a:close/>
              </a:path>
              <a:path w="127000" h="770889">
                <a:moveTo>
                  <a:pt x="69850" y="177800"/>
                </a:moveTo>
                <a:lnTo>
                  <a:pt x="57150" y="177800"/>
                </a:lnTo>
                <a:lnTo>
                  <a:pt x="57150" y="190500"/>
                </a:lnTo>
                <a:lnTo>
                  <a:pt x="69850" y="190500"/>
                </a:lnTo>
                <a:lnTo>
                  <a:pt x="69850" y="177800"/>
                </a:lnTo>
                <a:close/>
              </a:path>
              <a:path w="127000" h="770889">
                <a:moveTo>
                  <a:pt x="69850" y="203200"/>
                </a:moveTo>
                <a:lnTo>
                  <a:pt x="57150" y="203200"/>
                </a:lnTo>
                <a:lnTo>
                  <a:pt x="57150" y="215900"/>
                </a:lnTo>
                <a:lnTo>
                  <a:pt x="69850" y="215900"/>
                </a:lnTo>
                <a:lnTo>
                  <a:pt x="69850" y="203200"/>
                </a:lnTo>
                <a:close/>
              </a:path>
              <a:path w="127000" h="770889">
                <a:moveTo>
                  <a:pt x="69850" y="228600"/>
                </a:moveTo>
                <a:lnTo>
                  <a:pt x="57150" y="228600"/>
                </a:lnTo>
                <a:lnTo>
                  <a:pt x="57150" y="241300"/>
                </a:lnTo>
                <a:lnTo>
                  <a:pt x="69850" y="241300"/>
                </a:lnTo>
                <a:lnTo>
                  <a:pt x="69850" y="228600"/>
                </a:lnTo>
                <a:close/>
              </a:path>
              <a:path w="127000" h="770889">
                <a:moveTo>
                  <a:pt x="69850" y="254000"/>
                </a:moveTo>
                <a:lnTo>
                  <a:pt x="57150" y="254000"/>
                </a:lnTo>
                <a:lnTo>
                  <a:pt x="57150" y="266700"/>
                </a:lnTo>
                <a:lnTo>
                  <a:pt x="69850" y="266700"/>
                </a:lnTo>
                <a:lnTo>
                  <a:pt x="69850" y="254000"/>
                </a:lnTo>
                <a:close/>
              </a:path>
              <a:path w="127000" h="770889">
                <a:moveTo>
                  <a:pt x="69850" y="279400"/>
                </a:moveTo>
                <a:lnTo>
                  <a:pt x="57150" y="279400"/>
                </a:lnTo>
                <a:lnTo>
                  <a:pt x="57150" y="292100"/>
                </a:lnTo>
                <a:lnTo>
                  <a:pt x="69850" y="292100"/>
                </a:lnTo>
                <a:lnTo>
                  <a:pt x="69850" y="279400"/>
                </a:lnTo>
                <a:close/>
              </a:path>
              <a:path w="127000" h="770889">
                <a:moveTo>
                  <a:pt x="69850" y="304800"/>
                </a:moveTo>
                <a:lnTo>
                  <a:pt x="57150" y="304800"/>
                </a:lnTo>
                <a:lnTo>
                  <a:pt x="57150" y="317500"/>
                </a:lnTo>
                <a:lnTo>
                  <a:pt x="69850" y="317500"/>
                </a:lnTo>
                <a:lnTo>
                  <a:pt x="69850" y="304800"/>
                </a:lnTo>
                <a:close/>
              </a:path>
              <a:path w="127000" h="770889">
                <a:moveTo>
                  <a:pt x="69850" y="330200"/>
                </a:moveTo>
                <a:lnTo>
                  <a:pt x="57150" y="330200"/>
                </a:lnTo>
                <a:lnTo>
                  <a:pt x="57150" y="342900"/>
                </a:lnTo>
                <a:lnTo>
                  <a:pt x="69850" y="342900"/>
                </a:lnTo>
                <a:lnTo>
                  <a:pt x="69850" y="330200"/>
                </a:lnTo>
                <a:close/>
              </a:path>
              <a:path w="127000" h="770889">
                <a:moveTo>
                  <a:pt x="69850" y="355600"/>
                </a:moveTo>
                <a:lnTo>
                  <a:pt x="57150" y="355600"/>
                </a:lnTo>
                <a:lnTo>
                  <a:pt x="57150" y="368300"/>
                </a:lnTo>
                <a:lnTo>
                  <a:pt x="69850" y="368300"/>
                </a:lnTo>
                <a:lnTo>
                  <a:pt x="69850" y="355600"/>
                </a:lnTo>
                <a:close/>
              </a:path>
              <a:path w="127000" h="770889">
                <a:moveTo>
                  <a:pt x="69850" y="381000"/>
                </a:moveTo>
                <a:lnTo>
                  <a:pt x="57150" y="381000"/>
                </a:lnTo>
                <a:lnTo>
                  <a:pt x="57150" y="393700"/>
                </a:lnTo>
                <a:lnTo>
                  <a:pt x="69850" y="393700"/>
                </a:lnTo>
                <a:lnTo>
                  <a:pt x="69850" y="381000"/>
                </a:lnTo>
                <a:close/>
              </a:path>
              <a:path w="127000" h="770889">
                <a:moveTo>
                  <a:pt x="69850" y="406400"/>
                </a:moveTo>
                <a:lnTo>
                  <a:pt x="57150" y="406400"/>
                </a:lnTo>
                <a:lnTo>
                  <a:pt x="57150" y="419100"/>
                </a:lnTo>
                <a:lnTo>
                  <a:pt x="69850" y="419100"/>
                </a:lnTo>
                <a:lnTo>
                  <a:pt x="69850" y="406400"/>
                </a:lnTo>
                <a:close/>
              </a:path>
              <a:path w="127000" h="770889">
                <a:moveTo>
                  <a:pt x="69850" y="431800"/>
                </a:moveTo>
                <a:lnTo>
                  <a:pt x="57150" y="431800"/>
                </a:lnTo>
                <a:lnTo>
                  <a:pt x="57150" y="444500"/>
                </a:lnTo>
                <a:lnTo>
                  <a:pt x="69850" y="444500"/>
                </a:lnTo>
                <a:lnTo>
                  <a:pt x="69850" y="431800"/>
                </a:lnTo>
                <a:close/>
              </a:path>
              <a:path w="127000" h="770889">
                <a:moveTo>
                  <a:pt x="69850" y="457200"/>
                </a:moveTo>
                <a:lnTo>
                  <a:pt x="57150" y="457200"/>
                </a:lnTo>
                <a:lnTo>
                  <a:pt x="57150" y="469900"/>
                </a:lnTo>
                <a:lnTo>
                  <a:pt x="69850" y="469900"/>
                </a:lnTo>
                <a:lnTo>
                  <a:pt x="69850" y="457200"/>
                </a:lnTo>
                <a:close/>
              </a:path>
              <a:path w="127000" h="770889">
                <a:moveTo>
                  <a:pt x="69850" y="482600"/>
                </a:moveTo>
                <a:lnTo>
                  <a:pt x="57150" y="482600"/>
                </a:lnTo>
                <a:lnTo>
                  <a:pt x="57150" y="495300"/>
                </a:lnTo>
                <a:lnTo>
                  <a:pt x="69850" y="495300"/>
                </a:lnTo>
                <a:lnTo>
                  <a:pt x="69850" y="482600"/>
                </a:lnTo>
                <a:close/>
              </a:path>
              <a:path w="127000" h="770889">
                <a:moveTo>
                  <a:pt x="69850" y="508000"/>
                </a:moveTo>
                <a:lnTo>
                  <a:pt x="57150" y="508000"/>
                </a:lnTo>
                <a:lnTo>
                  <a:pt x="57150" y="520700"/>
                </a:lnTo>
                <a:lnTo>
                  <a:pt x="69850" y="520700"/>
                </a:lnTo>
                <a:lnTo>
                  <a:pt x="69850" y="508000"/>
                </a:lnTo>
                <a:close/>
              </a:path>
              <a:path w="127000" h="770889">
                <a:moveTo>
                  <a:pt x="69850" y="533400"/>
                </a:moveTo>
                <a:lnTo>
                  <a:pt x="57150" y="533400"/>
                </a:lnTo>
                <a:lnTo>
                  <a:pt x="57150" y="546100"/>
                </a:lnTo>
                <a:lnTo>
                  <a:pt x="69850" y="546100"/>
                </a:lnTo>
                <a:lnTo>
                  <a:pt x="69850" y="533400"/>
                </a:lnTo>
                <a:close/>
              </a:path>
              <a:path w="127000" h="770889">
                <a:moveTo>
                  <a:pt x="69850" y="558800"/>
                </a:moveTo>
                <a:lnTo>
                  <a:pt x="57150" y="558800"/>
                </a:lnTo>
                <a:lnTo>
                  <a:pt x="57150" y="571500"/>
                </a:lnTo>
                <a:lnTo>
                  <a:pt x="69850" y="571500"/>
                </a:lnTo>
                <a:lnTo>
                  <a:pt x="69850" y="558800"/>
                </a:lnTo>
                <a:close/>
              </a:path>
              <a:path w="127000" h="770889">
                <a:moveTo>
                  <a:pt x="69850" y="584200"/>
                </a:moveTo>
                <a:lnTo>
                  <a:pt x="57150" y="584200"/>
                </a:lnTo>
                <a:lnTo>
                  <a:pt x="57150" y="596900"/>
                </a:lnTo>
                <a:lnTo>
                  <a:pt x="69850" y="596900"/>
                </a:lnTo>
                <a:lnTo>
                  <a:pt x="69850" y="584200"/>
                </a:lnTo>
                <a:close/>
              </a:path>
              <a:path w="127000" h="770889">
                <a:moveTo>
                  <a:pt x="69850" y="609600"/>
                </a:moveTo>
                <a:lnTo>
                  <a:pt x="57150" y="609600"/>
                </a:lnTo>
                <a:lnTo>
                  <a:pt x="57150" y="622300"/>
                </a:lnTo>
                <a:lnTo>
                  <a:pt x="69850" y="622300"/>
                </a:lnTo>
                <a:lnTo>
                  <a:pt x="69850" y="609600"/>
                </a:lnTo>
                <a:close/>
              </a:path>
              <a:path w="127000" h="770889">
                <a:moveTo>
                  <a:pt x="57150" y="645045"/>
                </a:moveTo>
                <a:lnTo>
                  <a:pt x="38785" y="648755"/>
                </a:lnTo>
                <a:lnTo>
                  <a:pt x="18600" y="662368"/>
                </a:lnTo>
                <a:lnTo>
                  <a:pt x="4990" y="682553"/>
                </a:lnTo>
                <a:lnTo>
                  <a:pt x="0" y="707263"/>
                </a:lnTo>
                <a:lnTo>
                  <a:pt x="4990" y="731972"/>
                </a:lnTo>
                <a:lnTo>
                  <a:pt x="18600" y="752157"/>
                </a:lnTo>
                <a:lnTo>
                  <a:pt x="38785" y="765770"/>
                </a:lnTo>
                <a:lnTo>
                  <a:pt x="63500" y="770763"/>
                </a:lnTo>
                <a:lnTo>
                  <a:pt x="88214" y="765770"/>
                </a:lnTo>
                <a:lnTo>
                  <a:pt x="108399" y="752157"/>
                </a:lnTo>
                <a:lnTo>
                  <a:pt x="122009" y="731972"/>
                </a:lnTo>
                <a:lnTo>
                  <a:pt x="127000" y="707263"/>
                </a:lnTo>
                <a:lnTo>
                  <a:pt x="125230" y="698500"/>
                </a:lnTo>
                <a:lnTo>
                  <a:pt x="57150" y="698500"/>
                </a:lnTo>
                <a:lnTo>
                  <a:pt x="57150" y="685800"/>
                </a:lnTo>
                <a:lnTo>
                  <a:pt x="122664" y="685800"/>
                </a:lnTo>
                <a:lnTo>
                  <a:pt x="122009" y="682553"/>
                </a:lnTo>
                <a:lnTo>
                  <a:pt x="115635" y="673100"/>
                </a:lnTo>
                <a:lnTo>
                  <a:pt x="57150" y="673100"/>
                </a:lnTo>
                <a:lnTo>
                  <a:pt x="57150" y="660400"/>
                </a:lnTo>
                <a:lnTo>
                  <a:pt x="105480" y="660400"/>
                </a:lnTo>
                <a:lnTo>
                  <a:pt x="88214" y="648755"/>
                </a:lnTo>
                <a:lnTo>
                  <a:pt x="82988" y="647700"/>
                </a:lnTo>
                <a:lnTo>
                  <a:pt x="57150" y="647700"/>
                </a:lnTo>
                <a:lnTo>
                  <a:pt x="57150" y="645045"/>
                </a:lnTo>
                <a:close/>
              </a:path>
              <a:path w="127000" h="770889">
                <a:moveTo>
                  <a:pt x="69850" y="685800"/>
                </a:moveTo>
                <a:lnTo>
                  <a:pt x="57150" y="685800"/>
                </a:lnTo>
                <a:lnTo>
                  <a:pt x="57150" y="698500"/>
                </a:lnTo>
                <a:lnTo>
                  <a:pt x="69850" y="698500"/>
                </a:lnTo>
                <a:lnTo>
                  <a:pt x="69850" y="685800"/>
                </a:lnTo>
                <a:close/>
              </a:path>
              <a:path w="127000" h="770889">
                <a:moveTo>
                  <a:pt x="122664" y="685800"/>
                </a:moveTo>
                <a:lnTo>
                  <a:pt x="69850" y="685800"/>
                </a:lnTo>
                <a:lnTo>
                  <a:pt x="69850" y="698500"/>
                </a:lnTo>
                <a:lnTo>
                  <a:pt x="125230" y="698500"/>
                </a:lnTo>
                <a:lnTo>
                  <a:pt x="122664" y="685800"/>
                </a:lnTo>
                <a:close/>
              </a:path>
              <a:path w="127000" h="770889">
                <a:moveTo>
                  <a:pt x="69850" y="660400"/>
                </a:moveTo>
                <a:lnTo>
                  <a:pt x="57150" y="660400"/>
                </a:lnTo>
                <a:lnTo>
                  <a:pt x="57150" y="673100"/>
                </a:lnTo>
                <a:lnTo>
                  <a:pt x="69850" y="673100"/>
                </a:lnTo>
                <a:lnTo>
                  <a:pt x="69850" y="660400"/>
                </a:lnTo>
                <a:close/>
              </a:path>
              <a:path w="127000" h="770889">
                <a:moveTo>
                  <a:pt x="105480" y="660400"/>
                </a:moveTo>
                <a:lnTo>
                  <a:pt x="69850" y="660400"/>
                </a:lnTo>
                <a:lnTo>
                  <a:pt x="69850" y="673100"/>
                </a:lnTo>
                <a:lnTo>
                  <a:pt x="115635" y="673100"/>
                </a:lnTo>
                <a:lnTo>
                  <a:pt x="108399" y="662368"/>
                </a:lnTo>
                <a:lnTo>
                  <a:pt x="105480" y="660400"/>
                </a:lnTo>
                <a:close/>
              </a:path>
              <a:path w="127000" h="770889">
                <a:moveTo>
                  <a:pt x="63500" y="643763"/>
                </a:moveTo>
                <a:lnTo>
                  <a:pt x="57150" y="645045"/>
                </a:lnTo>
                <a:lnTo>
                  <a:pt x="57150" y="647700"/>
                </a:lnTo>
                <a:lnTo>
                  <a:pt x="69850" y="647700"/>
                </a:lnTo>
                <a:lnTo>
                  <a:pt x="69850" y="645045"/>
                </a:lnTo>
                <a:lnTo>
                  <a:pt x="63500" y="643763"/>
                </a:lnTo>
                <a:close/>
              </a:path>
              <a:path w="127000" h="770889">
                <a:moveTo>
                  <a:pt x="69850" y="645045"/>
                </a:moveTo>
                <a:lnTo>
                  <a:pt x="69850" y="647700"/>
                </a:lnTo>
                <a:lnTo>
                  <a:pt x="82988" y="647700"/>
                </a:lnTo>
                <a:lnTo>
                  <a:pt x="69850" y="645045"/>
                </a:lnTo>
                <a:close/>
              </a:path>
              <a:path w="127000" h="770889">
                <a:moveTo>
                  <a:pt x="69850" y="635000"/>
                </a:moveTo>
                <a:lnTo>
                  <a:pt x="57150" y="635000"/>
                </a:lnTo>
                <a:lnTo>
                  <a:pt x="57150" y="645045"/>
                </a:lnTo>
                <a:lnTo>
                  <a:pt x="63500" y="643763"/>
                </a:lnTo>
                <a:lnTo>
                  <a:pt x="69850" y="643763"/>
                </a:lnTo>
                <a:lnTo>
                  <a:pt x="69850" y="635000"/>
                </a:lnTo>
                <a:close/>
              </a:path>
              <a:path w="127000" h="770889">
                <a:moveTo>
                  <a:pt x="69850" y="643763"/>
                </a:moveTo>
                <a:lnTo>
                  <a:pt x="63500" y="643763"/>
                </a:lnTo>
                <a:lnTo>
                  <a:pt x="69850" y="645045"/>
                </a:lnTo>
                <a:lnTo>
                  <a:pt x="69850" y="643763"/>
                </a:lnTo>
                <a:close/>
              </a:path>
            </a:pathLst>
          </a:custGeom>
          <a:solidFill>
            <a:srgbClr val="0091DA"/>
          </a:solidFill>
        </p:spPr>
        <p:txBody>
          <a:bodyPr wrap="square" lIns="0" tIns="0" rIns="0" bIns="0" rtlCol="0"/>
          <a:lstStyle/>
          <a:p>
            <a:endParaRPr/>
          </a:p>
        </p:txBody>
      </p:sp>
      <p:sp>
        <p:nvSpPr>
          <p:cNvPr id="308" name="object 32">
            <a:extLst>
              <a:ext uri="{FF2B5EF4-FFF2-40B4-BE49-F238E27FC236}">
                <a16:creationId xmlns:a16="http://schemas.microsoft.com/office/drawing/2014/main" id="{C35C60A8-4452-404A-8087-FB640632E43C}"/>
              </a:ext>
            </a:extLst>
          </p:cNvPr>
          <p:cNvSpPr/>
          <p:nvPr/>
        </p:nvSpPr>
        <p:spPr>
          <a:xfrm>
            <a:off x="1052036" y="2236994"/>
            <a:ext cx="481965" cy="480059"/>
          </a:xfrm>
          <a:custGeom>
            <a:avLst/>
            <a:gdLst/>
            <a:ahLst/>
            <a:cxnLst/>
            <a:rect l="l" t="t" r="r" b="b"/>
            <a:pathLst>
              <a:path w="481965" h="480060">
                <a:moveTo>
                  <a:pt x="240791" y="0"/>
                </a:moveTo>
                <a:lnTo>
                  <a:pt x="192265" y="4875"/>
                </a:lnTo>
                <a:lnTo>
                  <a:pt x="147066" y="18859"/>
                </a:lnTo>
                <a:lnTo>
                  <a:pt x="106164" y="40987"/>
                </a:lnTo>
                <a:lnTo>
                  <a:pt x="70527" y="70294"/>
                </a:lnTo>
                <a:lnTo>
                  <a:pt x="41124" y="105816"/>
                </a:lnTo>
                <a:lnTo>
                  <a:pt x="18923" y="146589"/>
                </a:lnTo>
                <a:lnTo>
                  <a:pt x="4892" y="191648"/>
                </a:lnTo>
                <a:lnTo>
                  <a:pt x="0" y="240029"/>
                </a:lnTo>
                <a:lnTo>
                  <a:pt x="4892" y="288411"/>
                </a:lnTo>
                <a:lnTo>
                  <a:pt x="18923" y="333470"/>
                </a:lnTo>
                <a:lnTo>
                  <a:pt x="41124" y="374243"/>
                </a:lnTo>
                <a:lnTo>
                  <a:pt x="70527" y="409765"/>
                </a:lnTo>
                <a:lnTo>
                  <a:pt x="106164" y="439072"/>
                </a:lnTo>
                <a:lnTo>
                  <a:pt x="147066" y="461200"/>
                </a:lnTo>
                <a:lnTo>
                  <a:pt x="192265" y="475184"/>
                </a:lnTo>
                <a:lnTo>
                  <a:pt x="240791" y="480060"/>
                </a:lnTo>
                <a:lnTo>
                  <a:pt x="289315" y="475184"/>
                </a:lnTo>
                <a:lnTo>
                  <a:pt x="334512" y="461200"/>
                </a:lnTo>
                <a:lnTo>
                  <a:pt x="375413" y="439072"/>
                </a:lnTo>
                <a:lnTo>
                  <a:pt x="411051" y="409765"/>
                </a:lnTo>
                <a:lnTo>
                  <a:pt x="440456" y="374243"/>
                </a:lnTo>
                <a:lnTo>
                  <a:pt x="462659" y="333470"/>
                </a:lnTo>
                <a:lnTo>
                  <a:pt x="476691" y="288411"/>
                </a:lnTo>
                <a:lnTo>
                  <a:pt x="481584" y="240029"/>
                </a:lnTo>
                <a:lnTo>
                  <a:pt x="476691" y="191648"/>
                </a:lnTo>
                <a:lnTo>
                  <a:pt x="462659" y="146589"/>
                </a:lnTo>
                <a:lnTo>
                  <a:pt x="440456" y="105816"/>
                </a:lnTo>
                <a:lnTo>
                  <a:pt x="411051" y="70294"/>
                </a:lnTo>
                <a:lnTo>
                  <a:pt x="375413" y="40987"/>
                </a:lnTo>
                <a:lnTo>
                  <a:pt x="334512" y="18859"/>
                </a:lnTo>
                <a:lnTo>
                  <a:pt x="289315" y="4875"/>
                </a:lnTo>
                <a:lnTo>
                  <a:pt x="240791" y="0"/>
                </a:lnTo>
                <a:close/>
              </a:path>
            </a:pathLst>
          </a:custGeom>
          <a:solidFill>
            <a:srgbClr val="0091DA"/>
          </a:solidFill>
        </p:spPr>
        <p:txBody>
          <a:bodyPr wrap="square" lIns="0" tIns="0" rIns="0" bIns="0" rtlCol="0"/>
          <a:lstStyle/>
          <a:p>
            <a:endParaRPr/>
          </a:p>
        </p:txBody>
      </p:sp>
      <p:sp>
        <p:nvSpPr>
          <p:cNvPr id="309" name="object 33">
            <a:extLst>
              <a:ext uri="{FF2B5EF4-FFF2-40B4-BE49-F238E27FC236}">
                <a16:creationId xmlns:a16="http://schemas.microsoft.com/office/drawing/2014/main" id="{6EF099B2-FF02-4D9E-9B5E-19858C270DE1}"/>
              </a:ext>
            </a:extLst>
          </p:cNvPr>
          <p:cNvSpPr/>
          <p:nvPr/>
        </p:nvSpPr>
        <p:spPr>
          <a:xfrm>
            <a:off x="1137380" y="2313194"/>
            <a:ext cx="304800" cy="333756"/>
          </a:xfrm>
          <a:prstGeom prst="rect">
            <a:avLst/>
          </a:prstGeom>
          <a:blipFill>
            <a:blip r:embed="rId4" cstate="print"/>
            <a:stretch>
              <a:fillRect/>
            </a:stretch>
          </a:blipFill>
        </p:spPr>
        <p:txBody>
          <a:bodyPr wrap="square" lIns="0" tIns="0" rIns="0" bIns="0" rtlCol="0"/>
          <a:lstStyle/>
          <a:p>
            <a:endParaRPr/>
          </a:p>
        </p:txBody>
      </p:sp>
      <p:sp>
        <p:nvSpPr>
          <p:cNvPr id="310" name="object 34">
            <a:extLst>
              <a:ext uri="{FF2B5EF4-FFF2-40B4-BE49-F238E27FC236}">
                <a16:creationId xmlns:a16="http://schemas.microsoft.com/office/drawing/2014/main" id="{82F44593-281E-4E12-91A2-E7DB7E2D369A}"/>
              </a:ext>
            </a:extLst>
          </p:cNvPr>
          <p:cNvSpPr/>
          <p:nvPr/>
        </p:nvSpPr>
        <p:spPr>
          <a:xfrm>
            <a:off x="6030516" y="2653046"/>
            <a:ext cx="127000" cy="770890"/>
          </a:xfrm>
          <a:custGeom>
            <a:avLst/>
            <a:gdLst/>
            <a:ahLst/>
            <a:cxnLst/>
            <a:rect l="l" t="t" r="r" b="b"/>
            <a:pathLst>
              <a:path w="127000" h="770889">
                <a:moveTo>
                  <a:pt x="69850" y="0"/>
                </a:moveTo>
                <a:lnTo>
                  <a:pt x="57150" y="0"/>
                </a:lnTo>
                <a:lnTo>
                  <a:pt x="57150" y="12700"/>
                </a:lnTo>
                <a:lnTo>
                  <a:pt x="69850" y="12700"/>
                </a:lnTo>
                <a:lnTo>
                  <a:pt x="69850" y="0"/>
                </a:lnTo>
                <a:close/>
              </a:path>
              <a:path w="127000" h="770889">
                <a:moveTo>
                  <a:pt x="69850" y="25400"/>
                </a:moveTo>
                <a:lnTo>
                  <a:pt x="57150" y="25400"/>
                </a:lnTo>
                <a:lnTo>
                  <a:pt x="57150" y="38100"/>
                </a:lnTo>
                <a:lnTo>
                  <a:pt x="69850" y="38100"/>
                </a:lnTo>
                <a:lnTo>
                  <a:pt x="69850" y="25400"/>
                </a:lnTo>
                <a:close/>
              </a:path>
              <a:path w="127000" h="770889">
                <a:moveTo>
                  <a:pt x="69850" y="50800"/>
                </a:moveTo>
                <a:lnTo>
                  <a:pt x="57150" y="50800"/>
                </a:lnTo>
                <a:lnTo>
                  <a:pt x="57150" y="63500"/>
                </a:lnTo>
                <a:lnTo>
                  <a:pt x="69850" y="63500"/>
                </a:lnTo>
                <a:lnTo>
                  <a:pt x="69850" y="50800"/>
                </a:lnTo>
                <a:close/>
              </a:path>
              <a:path w="127000" h="770889">
                <a:moveTo>
                  <a:pt x="69850" y="76200"/>
                </a:moveTo>
                <a:lnTo>
                  <a:pt x="57150" y="76200"/>
                </a:lnTo>
                <a:lnTo>
                  <a:pt x="57150" y="88900"/>
                </a:lnTo>
                <a:lnTo>
                  <a:pt x="69850" y="88900"/>
                </a:lnTo>
                <a:lnTo>
                  <a:pt x="69850" y="76200"/>
                </a:lnTo>
                <a:close/>
              </a:path>
              <a:path w="127000" h="770889">
                <a:moveTo>
                  <a:pt x="69850" y="101600"/>
                </a:moveTo>
                <a:lnTo>
                  <a:pt x="57150" y="101600"/>
                </a:lnTo>
                <a:lnTo>
                  <a:pt x="57150" y="114300"/>
                </a:lnTo>
                <a:lnTo>
                  <a:pt x="69850" y="114300"/>
                </a:lnTo>
                <a:lnTo>
                  <a:pt x="69850" y="101600"/>
                </a:lnTo>
                <a:close/>
              </a:path>
              <a:path w="127000" h="770889">
                <a:moveTo>
                  <a:pt x="69850" y="127000"/>
                </a:moveTo>
                <a:lnTo>
                  <a:pt x="57150" y="127000"/>
                </a:lnTo>
                <a:lnTo>
                  <a:pt x="57150" y="139700"/>
                </a:lnTo>
                <a:lnTo>
                  <a:pt x="69850" y="139700"/>
                </a:lnTo>
                <a:lnTo>
                  <a:pt x="69850" y="127000"/>
                </a:lnTo>
                <a:close/>
              </a:path>
              <a:path w="127000" h="770889">
                <a:moveTo>
                  <a:pt x="69850" y="152400"/>
                </a:moveTo>
                <a:lnTo>
                  <a:pt x="57150" y="152400"/>
                </a:lnTo>
                <a:lnTo>
                  <a:pt x="57150" y="165100"/>
                </a:lnTo>
                <a:lnTo>
                  <a:pt x="69850" y="165100"/>
                </a:lnTo>
                <a:lnTo>
                  <a:pt x="69850" y="152400"/>
                </a:lnTo>
                <a:close/>
              </a:path>
              <a:path w="127000" h="770889">
                <a:moveTo>
                  <a:pt x="69850" y="177800"/>
                </a:moveTo>
                <a:lnTo>
                  <a:pt x="57150" y="177800"/>
                </a:lnTo>
                <a:lnTo>
                  <a:pt x="57150" y="190500"/>
                </a:lnTo>
                <a:lnTo>
                  <a:pt x="69850" y="190500"/>
                </a:lnTo>
                <a:lnTo>
                  <a:pt x="69850" y="177800"/>
                </a:lnTo>
                <a:close/>
              </a:path>
              <a:path w="127000" h="770889">
                <a:moveTo>
                  <a:pt x="69850" y="203200"/>
                </a:moveTo>
                <a:lnTo>
                  <a:pt x="57150" y="203200"/>
                </a:lnTo>
                <a:lnTo>
                  <a:pt x="57150" y="215900"/>
                </a:lnTo>
                <a:lnTo>
                  <a:pt x="69850" y="215900"/>
                </a:lnTo>
                <a:lnTo>
                  <a:pt x="69850" y="203200"/>
                </a:lnTo>
                <a:close/>
              </a:path>
              <a:path w="127000" h="770889">
                <a:moveTo>
                  <a:pt x="69850" y="228600"/>
                </a:moveTo>
                <a:lnTo>
                  <a:pt x="57150" y="228600"/>
                </a:lnTo>
                <a:lnTo>
                  <a:pt x="57150" y="241300"/>
                </a:lnTo>
                <a:lnTo>
                  <a:pt x="69850" y="241300"/>
                </a:lnTo>
                <a:lnTo>
                  <a:pt x="69850" y="228600"/>
                </a:lnTo>
                <a:close/>
              </a:path>
              <a:path w="127000" h="770889">
                <a:moveTo>
                  <a:pt x="69850" y="254000"/>
                </a:moveTo>
                <a:lnTo>
                  <a:pt x="57150" y="254000"/>
                </a:lnTo>
                <a:lnTo>
                  <a:pt x="57150" y="266700"/>
                </a:lnTo>
                <a:lnTo>
                  <a:pt x="69850" y="266700"/>
                </a:lnTo>
                <a:lnTo>
                  <a:pt x="69850" y="254000"/>
                </a:lnTo>
                <a:close/>
              </a:path>
              <a:path w="127000" h="770889">
                <a:moveTo>
                  <a:pt x="69850" y="279400"/>
                </a:moveTo>
                <a:lnTo>
                  <a:pt x="57150" y="279400"/>
                </a:lnTo>
                <a:lnTo>
                  <a:pt x="57150" y="292100"/>
                </a:lnTo>
                <a:lnTo>
                  <a:pt x="69850" y="292100"/>
                </a:lnTo>
                <a:lnTo>
                  <a:pt x="69850" y="279400"/>
                </a:lnTo>
                <a:close/>
              </a:path>
              <a:path w="127000" h="770889">
                <a:moveTo>
                  <a:pt x="69850" y="304800"/>
                </a:moveTo>
                <a:lnTo>
                  <a:pt x="57150" y="304800"/>
                </a:lnTo>
                <a:lnTo>
                  <a:pt x="57150" y="317500"/>
                </a:lnTo>
                <a:lnTo>
                  <a:pt x="69850" y="317500"/>
                </a:lnTo>
                <a:lnTo>
                  <a:pt x="69850" y="304800"/>
                </a:lnTo>
                <a:close/>
              </a:path>
              <a:path w="127000" h="770889">
                <a:moveTo>
                  <a:pt x="69850" y="330200"/>
                </a:moveTo>
                <a:lnTo>
                  <a:pt x="57150" y="330200"/>
                </a:lnTo>
                <a:lnTo>
                  <a:pt x="57150" y="342900"/>
                </a:lnTo>
                <a:lnTo>
                  <a:pt x="69850" y="342900"/>
                </a:lnTo>
                <a:lnTo>
                  <a:pt x="69850" y="330200"/>
                </a:lnTo>
                <a:close/>
              </a:path>
              <a:path w="127000" h="770889">
                <a:moveTo>
                  <a:pt x="69850" y="355600"/>
                </a:moveTo>
                <a:lnTo>
                  <a:pt x="57150" y="355600"/>
                </a:lnTo>
                <a:lnTo>
                  <a:pt x="57150" y="368300"/>
                </a:lnTo>
                <a:lnTo>
                  <a:pt x="69850" y="368300"/>
                </a:lnTo>
                <a:lnTo>
                  <a:pt x="69850" y="355600"/>
                </a:lnTo>
                <a:close/>
              </a:path>
              <a:path w="127000" h="770889">
                <a:moveTo>
                  <a:pt x="69850" y="381000"/>
                </a:moveTo>
                <a:lnTo>
                  <a:pt x="57150" y="381000"/>
                </a:lnTo>
                <a:lnTo>
                  <a:pt x="57150" y="393700"/>
                </a:lnTo>
                <a:lnTo>
                  <a:pt x="69850" y="393700"/>
                </a:lnTo>
                <a:lnTo>
                  <a:pt x="69850" y="381000"/>
                </a:lnTo>
                <a:close/>
              </a:path>
              <a:path w="127000" h="770889">
                <a:moveTo>
                  <a:pt x="69850" y="406400"/>
                </a:moveTo>
                <a:lnTo>
                  <a:pt x="57150" y="406400"/>
                </a:lnTo>
                <a:lnTo>
                  <a:pt x="57150" y="419100"/>
                </a:lnTo>
                <a:lnTo>
                  <a:pt x="69850" y="419100"/>
                </a:lnTo>
                <a:lnTo>
                  <a:pt x="69850" y="406400"/>
                </a:lnTo>
                <a:close/>
              </a:path>
              <a:path w="127000" h="770889">
                <a:moveTo>
                  <a:pt x="69850" y="431800"/>
                </a:moveTo>
                <a:lnTo>
                  <a:pt x="57150" y="431800"/>
                </a:lnTo>
                <a:lnTo>
                  <a:pt x="57150" y="444500"/>
                </a:lnTo>
                <a:lnTo>
                  <a:pt x="69850" y="444500"/>
                </a:lnTo>
                <a:lnTo>
                  <a:pt x="69850" y="431800"/>
                </a:lnTo>
                <a:close/>
              </a:path>
              <a:path w="127000" h="770889">
                <a:moveTo>
                  <a:pt x="69850" y="457200"/>
                </a:moveTo>
                <a:lnTo>
                  <a:pt x="57150" y="457200"/>
                </a:lnTo>
                <a:lnTo>
                  <a:pt x="57150" y="469900"/>
                </a:lnTo>
                <a:lnTo>
                  <a:pt x="69850" y="469900"/>
                </a:lnTo>
                <a:lnTo>
                  <a:pt x="69850" y="457200"/>
                </a:lnTo>
                <a:close/>
              </a:path>
              <a:path w="127000" h="770889">
                <a:moveTo>
                  <a:pt x="69850" y="482600"/>
                </a:moveTo>
                <a:lnTo>
                  <a:pt x="57150" y="482600"/>
                </a:lnTo>
                <a:lnTo>
                  <a:pt x="57150" y="495300"/>
                </a:lnTo>
                <a:lnTo>
                  <a:pt x="69850" y="495300"/>
                </a:lnTo>
                <a:lnTo>
                  <a:pt x="69850" y="482600"/>
                </a:lnTo>
                <a:close/>
              </a:path>
              <a:path w="127000" h="770889">
                <a:moveTo>
                  <a:pt x="69850" y="508000"/>
                </a:moveTo>
                <a:lnTo>
                  <a:pt x="57150" y="508000"/>
                </a:lnTo>
                <a:lnTo>
                  <a:pt x="57150" y="520700"/>
                </a:lnTo>
                <a:lnTo>
                  <a:pt x="69850" y="520700"/>
                </a:lnTo>
                <a:lnTo>
                  <a:pt x="69850" y="508000"/>
                </a:lnTo>
                <a:close/>
              </a:path>
              <a:path w="127000" h="770889">
                <a:moveTo>
                  <a:pt x="69850" y="533400"/>
                </a:moveTo>
                <a:lnTo>
                  <a:pt x="57150" y="533400"/>
                </a:lnTo>
                <a:lnTo>
                  <a:pt x="57150" y="546100"/>
                </a:lnTo>
                <a:lnTo>
                  <a:pt x="69850" y="546100"/>
                </a:lnTo>
                <a:lnTo>
                  <a:pt x="69850" y="533400"/>
                </a:lnTo>
                <a:close/>
              </a:path>
              <a:path w="127000" h="770889">
                <a:moveTo>
                  <a:pt x="69850" y="558800"/>
                </a:moveTo>
                <a:lnTo>
                  <a:pt x="57150" y="558800"/>
                </a:lnTo>
                <a:lnTo>
                  <a:pt x="57150" y="571500"/>
                </a:lnTo>
                <a:lnTo>
                  <a:pt x="69850" y="571500"/>
                </a:lnTo>
                <a:lnTo>
                  <a:pt x="69850" y="558800"/>
                </a:lnTo>
                <a:close/>
              </a:path>
              <a:path w="127000" h="770889">
                <a:moveTo>
                  <a:pt x="69850" y="584200"/>
                </a:moveTo>
                <a:lnTo>
                  <a:pt x="57150" y="584200"/>
                </a:lnTo>
                <a:lnTo>
                  <a:pt x="57150" y="596900"/>
                </a:lnTo>
                <a:lnTo>
                  <a:pt x="69850" y="596900"/>
                </a:lnTo>
                <a:lnTo>
                  <a:pt x="69850" y="584200"/>
                </a:lnTo>
                <a:close/>
              </a:path>
              <a:path w="127000" h="770889">
                <a:moveTo>
                  <a:pt x="69850" y="609600"/>
                </a:moveTo>
                <a:lnTo>
                  <a:pt x="57150" y="609600"/>
                </a:lnTo>
                <a:lnTo>
                  <a:pt x="57150" y="622300"/>
                </a:lnTo>
                <a:lnTo>
                  <a:pt x="69850" y="622300"/>
                </a:lnTo>
                <a:lnTo>
                  <a:pt x="69850" y="609600"/>
                </a:lnTo>
                <a:close/>
              </a:path>
              <a:path w="127000" h="770889">
                <a:moveTo>
                  <a:pt x="57150" y="645046"/>
                </a:moveTo>
                <a:lnTo>
                  <a:pt x="38790" y="648755"/>
                </a:lnTo>
                <a:lnTo>
                  <a:pt x="18605" y="662368"/>
                </a:lnTo>
                <a:lnTo>
                  <a:pt x="4992" y="682553"/>
                </a:lnTo>
                <a:lnTo>
                  <a:pt x="0" y="707263"/>
                </a:lnTo>
                <a:lnTo>
                  <a:pt x="4992" y="731972"/>
                </a:lnTo>
                <a:lnTo>
                  <a:pt x="18605" y="752157"/>
                </a:lnTo>
                <a:lnTo>
                  <a:pt x="38790" y="765770"/>
                </a:lnTo>
                <a:lnTo>
                  <a:pt x="63500" y="770763"/>
                </a:lnTo>
                <a:lnTo>
                  <a:pt x="88209" y="765770"/>
                </a:lnTo>
                <a:lnTo>
                  <a:pt x="108394" y="752157"/>
                </a:lnTo>
                <a:lnTo>
                  <a:pt x="122007" y="731972"/>
                </a:lnTo>
                <a:lnTo>
                  <a:pt x="127000" y="707263"/>
                </a:lnTo>
                <a:lnTo>
                  <a:pt x="125229" y="698500"/>
                </a:lnTo>
                <a:lnTo>
                  <a:pt x="57150" y="698500"/>
                </a:lnTo>
                <a:lnTo>
                  <a:pt x="57150" y="685800"/>
                </a:lnTo>
                <a:lnTo>
                  <a:pt x="122663" y="685800"/>
                </a:lnTo>
                <a:lnTo>
                  <a:pt x="122007" y="682553"/>
                </a:lnTo>
                <a:lnTo>
                  <a:pt x="115631" y="673100"/>
                </a:lnTo>
                <a:lnTo>
                  <a:pt x="57150" y="673100"/>
                </a:lnTo>
                <a:lnTo>
                  <a:pt x="57150" y="660400"/>
                </a:lnTo>
                <a:lnTo>
                  <a:pt x="105475" y="660400"/>
                </a:lnTo>
                <a:lnTo>
                  <a:pt x="88209" y="648755"/>
                </a:lnTo>
                <a:lnTo>
                  <a:pt x="82984" y="647700"/>
                </a:lnTo>
                <a:lnTo>
                  <a:pt x="57150" y="647700"/>
                </a:lnTo>
                <a:lnTo>
                  <a:pt x="57150" y="645046"/>
                </a:lnTo>
                <a:close/>
              </a:path>
              <a:path w="127000" h="770889">
                <a:moveTo>
                  <a:pt x="69850" y="685800"/>
                </a:moveTo>
                <a:lnTo>
                  <a:pt x="57150" y="685800"/>
                </a:lnTo>
                <a:lnTo>
                  <a:pt x="57150" y="698500"/>
                </a:lnTo>
                <a:lnTo>
                  <a:pt x="69850" y="698500"/>
                </a:lnTo>
                <a:lnTo>
                  <a:pt x="69850" y="685800"/>
                </a:lnTo>
                <a:close/>
              </a:path>
              <a:path w="127000" h="770889">
                <a:moveTo>
                  <a:pt x="122663" y="685800"/>
                </a:moveTo>
                <a:lnTo>
                  <a:pt x="69850" y="685800"/>
                </a:lnTo>
                <a:lnTo>
                  <a:pt x="69850" y="698500"/>
                </a:lnTo>
                <a:lnTo>
                  <a:pt x="125229" y="698500"/>
                </a:lnTo>
                <a:lnTo>
                  <a:pt x="122663" y="685800"/>
                </a:lnTo>
                <a:close/>
              </a:path>
              <a:path w="127000" h="770889">
                <a:moveTo>
                  <a:pt x="69850" y="660400"/>
                </a:moveTo>
                <a:lnTo>
                  <a:pt x="57150" y="660400"/>
                </a:lnTo>
                <a:lnTo>
                  <a:pt x="57150" y="673100"/>
                </a:lnTo>
                <a:lnTo>
                  <a:pt x="69850" y="673100"/>
                </a:lnTo>
                <a:lnTo>
                  <a:pt x="69850" y="660400"/>
                </a:lnTo>
                <a:close/>
              </a:path>
              <a:path w="127000" h="770889">
                <a:moveTo>
                  <a:pt x="105475" y="660400"/>
                </a:moveTo>
                <a:lnTo>
                  <a:pt x="69850" y="660400"/>
                </a:lnTo>
                <a:lnTo>
                  <a:pt x="69850" y="673100"/>
                </a:lnTo>
                <a:lnTo>
                  <a:pt x="115631" y="673100"/>
                </a:lnTo>
                <a:lnTo>
                  <a:pt x="108394" y="662368"/>
                </a:lnTo>
                <a:lnTo>
                  <a:pt x="105475" y="660400"/>
                </a:lnTo>
                <a:close/>
              </a:path>
              <a:path w="127000" h="770889">
                <a:moveTo>
                  <a:pt x="63500" y="643763"/>
                </a:moveTo>
                <a:lnTo>
                  <a:pt x="57150" y="645046"/>
                </a:lnTo>
                <a:lnTo>
                  <a:pt x="57150" y="647700"/>
                </a:lnTo>
                <a:lnTo>
                  <a:pt x="69850" y="647700"/>
                </a:lnTo>
                <a:lnTo>
                  <a:pt x="69850" y="645046"/>
                </a:lnTo>
                <a:lnTo>
                  <a:pt x="63500" y="643763"/>
                </a:lnTo>
                <a:close/>
              </a:path>
              <a:path w="127000" h="770889">
                <a:moveTo>
                  <a:pt x="69850" y="645046"/>
                </a:moveTo>
                <a:lnTo>
                  <a:pt x="69850" y="647700"/>
                </a:lnTo>
                <a:lnTo>
                  <a:pt x="82984" y="647700"/>
                </a:lnTo>
                <a:lnTo>
                  <a:pt x="69850" y="645046"/>
                </a:lnTo>
                <a:close/>
              </a:path>
              <a:path w="127000" h="770889">
                <a:moveTo>
                  <a:pt x="69850" y="635000"/>
                </a:moveTo>
                <a:lnTo>
                  <a:pt x="57150" y="635000"/>
                </a:lnTo>
                <a:lnTo>
                  <a:pt x="57150" y="645046"/>
                </a:lnTo>
                <a:lnTo>
                  <a:pt x="63500" y="643763"/>
                </a:lnTo>
                <a:lnTo>
                  <a:pt x="69850" y="643763"/>
                </a:lnTo>
                <a:lnTo>
                  <a:pt x="69850" y="635000"/>
                </a:lnTo>
                <a:close/>
              </a:path>
              <a:path w="127000" h="770889">
                <a:moveTo>
                  <a:pt x="69850" y="643763"/>
                </a:moveTo>
                <a:lnTo>
                  <a:pt x="63500" y="643763"/>
                </a:lnTo>
                <a:lnTo>
                  <a:pt x="69850" y="645046"/>
                </a:lnTo>
                <a:lnTo>
                  <a:pt x="69850" y="643763"/>
                </a:lnTo>
                <a:close/>
              </a:path>
            </a:pathLst>
          </a:custGeom>
          <a:solidFill>
            <a:srgbClr val="00338D"/>
          </a:solidFill>
        </p:spPr>
        <p:txBody>
          <a:bodyPr wrap="square" lIns="0" tIns="0" rIns="0" bIns="0" rtlCol="0"/>
          <a:lstStyle/>
          <a:p>
            <a:endParaRPr/>
          </a:p>
        </p:txBody>
      </p:sp>
      <p:sp>
        <p:nvSpPr>
          <p:cNvPr id="311" name="object 35">
            <a:extLst>
              <a:ext uri="{FF2B5EF4-FFF2-40B4-BE49-F238E27FC236}">
                <a16:creationId xmlns:a16="http://schemas.microsoft.com/office/drawing/2014/main" id="{3A081E25-3114-434E-B20D-24AB8051EF49}"/>
              </a:ext>
            </a:extLst>
          </p:cNvPr>
          <p:cNvSpPr/>
          <p:nvPr/>
        </p:nvSpPr>
        <p:spPr>
          <a:xfrm>
            <a:off x="5868464" y="3605546"/>
            <a:ext cx="481584" cy="930783"/>
          </a:xfrm>
          <a:prstGeom prst="rect">
            <a:avLst/>
          </a:prstGeom>
          <a:blipFill>
            <a:blip r:embed="rId5" cstate="print"/>
            <a:stretch>
              <a:fillRect/>
            </a:stretch>
          </a:blipFill>
        </p:spPr>
        <p:txBody>
          <a:bodyPr wrap="square" lIns="0" tIns="0" rIns="0" bIns="0" rtlCol="0"/>
          <a:lstStyle/>
          <a:p>
            <a:endParaRPr/>
          </a:p>
        </p:txBody>
      </p:sp>
      <p:sp>
        <p:nvSpPr>
          <p:cNvPr id="312" name="object 36">
            <a:extLst>
              <a:ext uri="{FF2B5EF4-FFF2-40B4-BE49-F238E27FC236}">
                <a16:creationId xmlns:a16="http://schemas.microsoft.com/office/drawing/2014/main" id="{A53EC0B4-FBBA-4526-AD54-70065B5363F8}"/>
              </a:ext>
            </a:extLst>
          </p:cNvPr>
          <p:cNvSpPr/>
          <p:nvPr/>
        </p:nvSpPr>
        <p:spPr>
          <a:xfrm>
            <a:off x="5853225" y="2236994"/>
            <a:ext cx="481965" cy="480059"/>
          </a:xfrm>
          <a:custGeom>
            <a:avLst/>
            <a:gdLst/>
            <a:ahLst/>
            <a:cxnLst/>
            <a:rect l="l" t="t" r="r" b="b"/>
            <a:pathLst>
              <a:path w="481965" h="480060">
                <a:moveTo>
                  <a:pt x="240791" y="0"/>
                </a:moveTo>
                <a:lnTo>
                  <a:pt x="192268" y="4875"/>
                </a:lnTo>
                <a:lnTo>
                  <a:pt x="147071" y="18859"/>
                </a:lnTo>
                <a:lnTo>
                  <a:pt x="106170" y="40987"/>
                </a:lnTo>
                <a:lnTo>
                  <a:pt x="70532" y="70294"/>
                </a:lnTo>
                <a:lnTo>
                  <a:pt x="41127" y="105816"/>
                </a:lnTo>
                <a:lnTo>
                  <a:pt x="18924" y="146589"/>
                </a:lnTo>
                <a:lnTo>
                  <a:pt x="4892" y="191648"/>
                </a:lnTo>
                <a:lnTo>
                  <a:pt x="0" y="240029"/>
                </a:lnTo>
                <a:lnTo>
                  <a:pt x="4892" y="288411"/>
                </a:lnTo>
                <a:lnTo>
                  <a:pt x="18924" y="333470"/>
                </a:lnTo>
                <a:lnTo>
                  <a:pt x="41127" y="374243"/>
                </a:lnTo>
                <a:lnTo>
                  <a:pt x="70532" y="409765"/>
                </a:lnTo>
                <a:lnTo>
                  <a:pt x="106170" y="439072"/>
                </a:lnTo>
                <a:lnTo>
                  <a:pt x="147071" y="461200"/>
                </a:lnTo>
                <a:lnTo>
                  <a:pt x="192268" y="475184"/>
                </a:lnTo>
                <a:lnTo>
                  <a:pt x="240791" y="480060"/>
                </a:lnTo>
                <a:lnTo>
                  <a:pt x="289315" y="475184"/>
                </a:lnTo>
                <a:lnTo>
                  <a:pt x="334512" y="461200"/>
                </a:lnTo>
                <a:lnTo>
                  <a:pt x="375413" y="439072"/>
                </a:lnTo>
                <a:lnTo>
                  <a:pt x="411051" y="409765"/>
                </a:lnTo>
                <a:lnTo>
                  <a:pt x="440456" y="374243"/>
                </a:lnTo>
                <a:lnTo>
                  <a:pt x="462659" y="333470"/>
                </a:lnTo>
                <a:lnTo>
                  <a:pt x="476691" y="288411"/>
                </a:lnTo>
                <a:lnTo>
                  <a:pt x="481583" y="240029"/>
                </a:lnTo>
                <a:lnTo>
                  <a:pt x="476691" y="191648"/>
                </a:lnTo>
                <a:lnTo>
                  <a:pt x="462659" y="146589"/>
                </a:lnTo>
                <a:lnTo>
                  <a:pt x="440456" y="105816"/>
                </a:lnTo>
                <a:lnTo>
                  <a:pt x="411051" y="70294"/>
                </a:lnTo>
                <a:lnTo>
                  <a:pt x="375413" y="40987"/>
                </a:lnTo>
                <a:lnTo>
                  <a:pt x="334512" y="18859"/>
                </a:lnTo>
                <a:lnTo>
                  <a:pt x="289315" y="4875"/>
                </a:lnTo>
                <a:lnTo>
                  <a:pt x="240791" y="0"/>
                </a:lnTo>
                <a:close/>
              </a:path>
            </a:pathLst>
          </a:custGeom>
          <a:solidFill>
            <a:srgbClr val="00338D"/>
          </a:solidFill>
        </p:spPr>
        <p:txBody>
          <a:bodyPr wrap="square" lIns="0" tIns="0" rIns="0" bIns="0" rtlCol="0"/>
          <a:lstStyle/>
          <a:p>
            <a:endParaRPr/>
          </a:p>
        </p:txBody>
      </p:sp>
      <p:sp>
        <p:nvSpPr>
          <p:cNvPr id="313" name="object 37">
            <a:extLst>
              <a:ext uri="{FF2B5EF4-FFF2-40B4-BE49-F238E27FC236}">
                <a16:creationId xmlns:a16="http://schemas.microsoft.com/office/drawing/2014/main" id="{539F7DB9-6D6C-4622-858F-F05936DEF4A8}"/>
              </a:ext>
            </a:extLst>
          </p:cNvPr>
          <p:cNvSpPr/>
          <p:nvPr/>
        </p:nvSpPr>
        <p:spPr>
          <a:xfrm>
            <a:off x="5938568" y="2313194"/>
            <a:ext cx="306324" cy="333756"/>
          </a:xfrm>
          <a:prstGeom prst="rect">
            <a:avLst/>
          </a:prstGeom>
          <a:blipFill>
            <a:blip r:embed="rId6" cstate="print"/>
            <a:stretch>
              <a:fillRect/>
            </a:stretch>
          </a:blipFill>
        </p:spPr>
        <p:txBody>
          <a:bodyPr wrap="square" lIns="0" tIns="0" rIns="0" bIns="0" rtlCol="0"/>
          <a:lstStyle/>
          <a:p>
            <a:endParaRPr/>
          </a:p>
        </p:txBody>
      </p:sp>
      <p:sp>
        <p:nvSpPr>
          <p:cNvPr id="314" name="object 38">
            <a:extLst>
              <a:ext uri="{FF2B5EF4-FFF2-40B4-BE49-F238E27FC236}">
                <a16:creationId xmlns:a16="http://schemas.microsoft.com/office/drawing/2014/main" id="{4122E528-C649-4CE9-B90C-4778EEFCC147}"/>
              </a:ext>
            </a:extLst>
          </p:cNvPr>
          <p:cNvSpPr/>
          <p:nvPr/>
        </p:nvSpPr>
        <p:spPr>
          <a:xfrm>
            <a:off x="1067277" y="4709467"/>
            <a:ext cx="481965" cy="481965"/>
          </a:xfrm>
          <a:custGeom>
            <a:avLst/>
            <a:gdLst/>
            <a:ahLst/>
            <a:cxnLst/>
            <a:rect l="l" t="t" r="r" b="b"/>
            <a:pathLst>
              <a:path w="481965" h="481964">
                <a:moveTo>
                  <a:pt x="240791" y="0"/>
                </a:moveTo>
                <a:lnTo>
                  <a:pt x="192265" y="4892"/>
                </a:lnTo>
                <a:lnTo>
                  <a:pt x="147066" y="18924"/>
                </a:lnTo>
                <a:lnTo>
                  <a:pt x="106164" y="41127"/>
                </a:lnTo>
                <a:lnTo>
                  <a:pt x="70527" y="70532"/>
                </a:lnTo>
                <a:lnTo>
                  <a:pt x="41124" y="106170"/>
                </a:lnTo>
                <a:lnTo>
                  <a:pt x="18923" y="147071"/>
                </a:lnTo>
                <a:lnTo>
                  <a:pt x="4892" y="192268"/>
                </a:lnTo>
                <a:lnTo>
                  <a:pt x="0" y="240792"/>
                </a:lnTo>
                <a:lnTo>
                  <a:pt x="4892" y="289315"/>
                </a:lnTo>
                <a:lnTo>
                  <a:pt x="18923" y="334512"/>
                </a:lnTo>
                <a:lnTo>
                  <a:pt x="41124" y="375413"/>
                </a:lnTo>
                <a:lnTo>
                  <a:pt x="70527" y="411051"/>
                </a:lnTo>
                <a:lnTo>
                  <a:pt x="106164" y="440456"/>
                </a:lnTo>
                <a:lnTo>
                  <a:pt x="147066" y="462659"/>
                </a:lnTo>
                <a:lnTo>
                  <a:pt x="192265" y="476691"/>
                </a:lnTo>
                <a:lnTo>
                  <a:pt x="240791" y="481584"/>
                </a:lnTo>
                <a:lnTo>
                  <a:pt x="289315" y="476691"/>
                </a:lnTo>
                <a:lnTo>
                  <a:pt x="334512" y="462659"/>
                </a:lnTo>
                <a:lnTo>
                  <a:pt x="375413" y="440456"/>
                </a:lnTo>
                <a:lnTo>
                  <a:pt x="411051" y="411051"/>
                </a:lnTo>
                <a:lnTo>
                  <a:pt x="440456" y="375413"/>
                </a:lnTo>
                <a:lnTo>
                  <a:pt x="462659" y="334512"/>
                </a:lnTo>
                <a:lnTo>
                  <a:pt x="476691" y="289315"/>
                </a:lnTo>
                <a:lnTo>
                  <a:pt x="481583" y="240792"/>
                </a:lnTo>
                <a:lnTo>
                  <a:pt x="476691" y="192268"/>
                </a:lnTo>
                <a:lnTo>
                  <a:pt x="462659" y="147071"/>
                </a:lnTo>
                <a:lnTo>
                  <a:pt x="440456" y="106170"/>
                </a:lnTo>
                <a:lnTo>
                  <a:pt x="411051" y="70532"/>
                </a:lnTo>
                <a:lnTo>
                  <a:pt x="375413" y="41127"/>
                </a:lnTo>
                <a:lnTo>
                  <a:pt x="334512" y="18924"/>
                </a:lnTo>
                <a:lnTo>
                  <a:pt x="289315" y="4892"/>
                </a:lnTo>
                <a:lnTo>
                  <a:pt x="240791" y="0"/>
                </a:lnTo>
                <a:close/>
              </a:path>
            </a:pathLst>
          </a:custGeom>
          <a:solidFill>
            <a:srgbClr val="0091DA"/>
          </a:solidFill>
        </p:spPr>
        <p:txBody>
          <a:bodyPr wrap="square" lIns="0" tIns="0" rIns="0" bIns="0" rtlCol="0"/>
          <a:lstStyle/>
          <a:p>
            <a:endParaRPr/>
          </a:p>
        </p:txBody>
      </p:sp>
      <p:sp>
        <p:nvSpPr>
          <p:cNvPr id="315" name="object 39">
            <a:extLst>
              <a:ext uri="{FF2B5EF4-FFF2-40B4-BE49-F238E27FC236}">
                <a16:creationId xmlns:a16="http://schemas.microsoft.com/office/drawing/2014/main" id="{0D1454F3-8C65-4C85-B52A-A7B20B72EE85}"/>
              </a:ext>
            </a:extLst>
          </p:cNvPr>
          <p:cNvSpPr/>
          <p:nvPr/>
        </p:nvSpPr>
        <p:spPr>
          <a:xfrm>
            <a:off x="1244569" y="5143808"/>
            <a:ext cx="127000" cy="496570"/>
          </a:xfrm>
          <a:custGeom>
            <a:avLst/>
            <a:gdLst/>
            <a:ahLst/>
            <a:cxnLst/>
            <a:rect l="l" t="t" r="r" b="b"/>
            <a:pathLst>
              <a:path w="127000" h="496570">
                <a:moveTo>
                  <a:pt x="69850" y="0"/>
                </a:moveTo>
                <a:lnTo>
                  <a:pt x="57150" y="0"/>
                </a:lnTo>
                <a:lnTo>
                  <a:pt x="57150" y="12699"/>
                </a:lnTo>
                <a:lnTo>
                  <a:pt x="69850" y="12699"/>
                </a:lnTo>
                <a:lnTo>
                  <a:pt x="69850" y="0"/>
                </a:lnTo>
                <a:close/>
              </a:path>
              <a:path w="127000" h="496570">
                <a:moveTo>
                  <a:pt x="69850" y="25399"/>
                </a:moveTo>
                <a:lnTo>
                  <a:pt x="57150" y="25399"/>
                </a:lnTo>
                <a:lnTo>
                  <a:pt x="57150" y="38099"/>
                </a:lnTo>
                <a:lnTo>
                  <a:pt x="69850" y="38099"/>
                </a:lnTo>
                <a:lnTo>
                  <a:pt x="69850" y="25399"/>
                </a:lnTo>
                <a:close/>
              </a:path>
              <a:path w="127000" h="496570">
                <a:moveTo>
                  <a:pt x="69850" y="50799"/>
                </a:moveTo>
                <a:lnTo>
                  <a:pt x="57150" y="50799"/>
                </a:lnTo>
                <a:lnTo>
                  <a:pt x="57150" y="63499"/>
                </a:lnTo>
                <a:lnTo>
                  <a:pt x="69850" y="63499"/>
                </a:lnTo>
                <a:lnTo>
                  <a:pt x="69850" y="50799"/>
                </a:lnTo>
                <a:close/>
              </a:path>
              <a:path w="127000" h="496570">
                <a:moveTo>
                  <a:pt x="69850" y="76199"/>
                </a:moveTo>
                <a:lnTo>
                  <a:pt x="57150" y="76199"/>
                </a:lnTo>
                <a:lnTo>
                  <a:pt x="57150" y="88899"/>
                </a:lnTo>
                <a:lnTo>
                  <a:pt x="69850" y="88899"/>
                </a:lnTo>
                <a:lnTo>
                  <a:pt x="69850" y="76199"/>
                </a:lnTo>
                <a:close/>
              </a:path>
              <a:path w="127000" h="496570">
                <a:moveTo>
                  <a:pt x="69850" y="101599"/>
                </a:moveTo>
                <a:lnTo>
                  <a:pt x="57150" y="101599"/>
                </a:lnTo>
                <a:lnTo>
                  <a:pt x="57150" y="114299"/>
                </a:lnTo>
                <a:lnTo>
                  <a:pt x="69850" y="114299"/>
                </a:lnTo>
                <a:lnTo>
                  <a:pt x="69850" y="101599"/>
                </a:lnTo>
                <a:close/>
              </a:path>
              <a:path w="127000" h="496570">
                <a:moveTo>
                  <a:pt x="69850" y="126999"/>
                </a:moveTo>
                <a:lnTo>
                  <a:pt x="57150" y="126999"/>
                </a:lnTo>
                <a:lnTo>
                  <a:pt x="57150" y="139699"/>
                </a:lnTo>
                <a:lnTo>
                  <a:pt x="69850" y="139699"/>
                </a:lnTo>
                <a:lnTo>
                  <a:pt x="69850" y="126999"/>
                </a:lnTo>
                <a:close/>
              </a:path>
              <a:path w="127000" h="496570">
                <a:moveTo>
                  <a:pt x="69850" y="152399"/>
                </a:moveTo>
                <a:lnTo>
                  <a:pt x="57150" y="152399"/>
                </a:lnTo>
                <a:lnTo>
                  <a:pt x="57150" y="165099"/>
                </a:lnTo>
                <a:lnTo>
                  <a:pt x="69850" y="165099"/>
                </a:lnTo>
                <a:lnTo>
                  <a:pt x="69850" y="152399"/>
                </a:lnTo>
                <a:close/>
              </a:path>
              <a:path w="127000" h="496570">
                <a:moveTo>
                  <a:pt x="69850" y="177799"/>
                </a:moveTo>
                <a:lnTo>
                  <a:pt x="57150" y="177799"/>
                </a:lnTo>
                <a:lnTo>
                  <a:pt x="57150" y="190499"/>
                </a:lnTo>
                <a:lnTo>
                  <a:pt x="69850" y="190499"/>
                </a:lnTo>
                <a:lnTo>
                  <a:pt x="69850" y="177799"/>
                </a:lnTo>
                <a:close/>
              </a:path>
              <a:path w="127000" h="496570">
                <a:moveTo>
                  <a:pt x="69850" y="203199"/>
                </a:moveTo>
                <a:lnTo>
                  <a:pt x="57150" y="203199"/>
                </a:lnTo>
                <a:lnTo>
                  <a:pt x="57150" y="215899"/>
                </a:lnTo>
                <a:lnTo>
                  <a:pt x="69850" y="215899"/>
                </a:lnTo>
                <a:lnTo>
                  <a:pt x="69850" y="203199"/>
                </a:lnTo>
                <a:close/>
              </a:path>
              <a:path w="127000" h="496570">
                <a:moveTo>
                  <a:pt x="69850" y="228599"/>
                </a:moveTo>
                <a:lnTo>
                  <a:pt x="57150" y="228599"/>
                </a:lnTo>
                <a:lnTo>
                  <a:pt x="57150" y="241299"/>
                </a:lnTo>
                <a:lnTo>
                  <a:pt x="69850" y="241299"/>
                </a:lnTo>
                <a:lnTo>
                  <a:pt x="69850" y="228599"/>
                </a:lnTo>
                <a:close/>
              </a:path>
              <a:path w="127000" h="496570">
                <a:moveTo>
                  <a:pt x="69850" y="253999"/>
                </a:moveTo>
                <a:lnTo>
                  <a:pt x="57150" y="253999"/>
                </a:lnTo>
                <a:lnTo>
                  <a:pt x="57150" y="266699"/>
                </a:lnTo>
                <a:lnTo>
                  <a:pt x="69850" y="266699"/>
                </a:lnTo>
                <a:lnTo>
                  <a:pt x="69850" y="253999"/>
                </a:lnTo>
                <a:close/>
              </a:path>
              <a:path w="127000" h="496570">
                <a:moveTo>
                  <a:pt x="69850" y="279399"/>
                </a:moveTo>
                <a:lnTo>
                  <a:pt x="57150" y="279399"/>
                </a:lnTo>
                <a:lnTo>
                  <a:pt x="57150" y="292099"/>
                </a:lnTo>
                <a:lnTo>
                  <a:pt x="69850" y="292099"/>
                </a:lnTo>
                <a:lnTo>
                  <a:pt x="69850" y="279399"/>
                </a:lnTo>
                <a:close/>
              </a:path>
              <a:path w="127000" h="496570">
                <a:moveTo>
                  <a:pt x="69850" y="304799"/>
                </a:moveTo>
                <a:lnTo>
                  <a:pt x="57150" y="304799"/>
                </a:lnTo>
                <a:lnTo>
                  <a:pt x="57150" y="317499"/>
                </a:lnTo>
                <a:lnTo>
                  <a:pt x="69850" y="317499"/>
                </a:lnTo>
                <a:lnTo>
                  <a:pt x="69850" y="304799"/>
                </a:lnTo>
                <a:close/>
              </a:path>
              <a:path w="127000" h="496570">
                <a:moveTo>
                  <a:pt x="69850" y="330199"/>
                </a:moveTo>
                <a:lnTo>
                  <a:pt x="57150" y="330199"/>
                </a:lnTo>
                <a:lnTo>
                  <a:pt x="57150" y="342899"/>
                </a:lnTo>
                <a:lnTo>
                  <a:pt x="69850" y="342899"/>
                </a:lnTo>
                <a:lnTo>
                  <a:pt x="69850" y="330199"/>
                </a:lnTo>
                <a:close/>
              </a:path>
              <a:path w="127000" h="496570">
                <a:moveTo>
                  <a:pt x="69850" y="355599"/>
                </a:moveTo>
                <a:lnTo>
                  <a:pt x="57150" y="355599"/>
                </a:lnTo>
                <a:lnTo>
                  <a:pt x="57150" y="368299"/>
                </a:lnTo>
                <a:lnTo>
                  <a:pt x="69850" y="368299"/>
                </a:lnTo>
                <a:lnTo>
                  <a:pt x="69850" y="355599"/>
                </a:lnTo>
                <a:close/>
              </a:path>
              <a:path w="127000" h="496570">
                <a:moveTo>
                  <a:pt x="63500" y="369442"/>
                </a:moveTo>
                <a:lnTo>
                  <a:pt x="38785" y="374433"/>
                </a:lnTo>
                <a:lnTo>
                  <a:pt x="18600" y="388043"/>
                </a:lnTo>
                <a:lnTo>
                  <a:pt x="4990" y="408228"/>
                </a:lnTo>
                <a:lnTo>
                  <a:pt x="0" y="432942"/>
                </a:lnTo>
                <a:lnTo>
                  <a:pt x="4990" y="457657"/>
                </a:lnTo>
                <a:lnTo>
                  <a:pt x="18600" y="477842"/>
                </a:lnTo>
                <a:lnTo>
                  <a:pt x="38785" y="491452"/>
                </a:lnTo>
                <a:lnTo>
                  <a:pt x="63500" y="496442"/>
                </a:lnTo>
                <a:lnTo>
                  <a:pt x="88214" y="491452"/>
                </a:lnTo>
                <a:lnTo>
                  <a:pt x="108399" y="477842"/>
                </a:lnTo>
                <a:lnTo>
                  <a:pt x="122009" y="457657"/>
                </a:lnTo>
                <a:lnTo>
                  <a:pt x="127000" y="432942"/>
                </a:lnTo>
                <a:lnTo>
                  <a:pt x="57150" y="432942"/>
                </a:lnTo>
                <a:lnTo>
                  <a:pt x="57150" y="431799"/>
                </a:lnTo>
                <a:lnTo>
                  <a:pt x="126769" y="431799"/>
                </a:lnTo>
                <a:lnTo>
                  <a:pt x="124204" y="419099"/>
                </a:lnTo>
                <a:lnTo>
                  <a:pt x="57150" y="419099"/>
                </a:lnTo>
                <a:lnTo>
                  <a:pt x="57150" y="406399"/>
                </a:lnTo>
                <a:lnTo>
                  <a:pt x="120776" y="406399"/>
                </a:lnTo>
                <a:lnTo>
                  <a:pt x="112213" y="393699"/>
                </a:lnTo>
                <a:lnTo>
                  <a:pt x="57150" y="393699"/>
                </a:lnTo>
                <a:lnTo>
                  <a:pt x="57150" y="380999"/>
                </a:lnTo>
                <a:lnTo>
                  <a:pt x="97952" y="380999"/>
                </a:lnTo>
                <a:lnTo>
                  <a:pt x="88214" y="374433"/>
                </a:lnTo>
                <a:lnTo>
                  <a:pt x="63500" y="369442"/>
                </a:lnTo>
                <a:close/>
              </a:path>
              <a:path w="127000" h="496570">
                <a:moveTo>
                  <a:pt x="69850" y="431799"/>
                </a:moveTo>
                <a:lnTo>
                  <a:pt x="57150" y="431799"/>
                </a:lnTo>
                <a:lnTo>
                  <a:pt x="57150" y="432942"/>
                </a:lnTo>
                <a:lnTo>
                  <a:pt x="69850" y="432942"/>
                </a:lnTo>
                <a:lnTo>
                  <a:pt x="69850" y="431799"/>
                </a:lnTo>
                <a:close/>
              </a:path>
              <a:path w="127000" h="496570">
                <a:moveTo>
                  <a:pt x="126769" y="431799"/>
                </a:moveTo>
                <a:lnTo>
                  <a:pt x="69850" y="431799"/>
                </a:lnTo>
                <a:lnTo>
                  <a:pt x="69850" y="432942"/>
                </a:lnTo>
                <a:lnTo>
                  <a:pt x="127000" y="432942"/>
                </a:lnTo>
                <a:lnTo>
                  <a:pt x="126769" y="431799"/>
                </a:lnTo>
                <a:close/>
              </a:path>
              <a:path w="127000" h="496570">
                <a:moveTo>
                  <a:pt x="69850" y="406399"/>
                </a:moveTo>
                <a:lnTo>
                  <a:pt x="57150" y="406399"/>
                </a:lnTo>
                <a:lnTo>
                  <a:pt x="57150" y="419099"/>
                </a:lnTo>
                <a:lnTo>
                  <a:pt x="69850" y="419099"/>
                </a:lnTo>
                <a:lnTo>
                  <a:pt x="69850" y="406399"/>
                </a:lnTo>
                <a:close/>
              </a:path>
              <a:path w="127000" h="496570">
                <a:moveTo>
                  <a:pt x="120776" y="406399"/>
                </a:moveTo>
                <a:lnTo>
                  <a:pt x="69850" y="406399"/>
                </a:lnTo>
                <a:lnTo>
                  <a:pt x="69850" y="419099"/>
                </a:lnTo>
                <a:lnTo>
                  <a:pt x="124204" y="419099"/>
                </a:lnTo>
                <a:lnTo>
                  <a:pt x="122009" y="408228"/>
                </a:lnTo>
                <a:lnTo>
                  <a:pt x="120776" y="406399"/>
                </a:lnTo>
                <a:close/>
              </a:path>
              <a:path w="127000" h="496570">
                <a:moveTo>
                  <a:pt x="69850" y="380999"/>
                </a:moveTo>
                <a:lnTo>
                  <a:pt x="57150" y="380999"/>
                </a:lnTo>
                <a:lnTo>
                  <a:pt x="57150" y="393699"/>
                </a:lnTo>
                <a:lnTo>
                  <a:pt x="69850" y="393699"/>
                </a:lnTo>
                <a:lnTo>
                  <a:pt x="69850" y="380999"/>
                </a:lnTo>
                <a:close/>
              </a:path>
              <a:path w="127000" h="496570">
                <a:moveTo>
                  <a:pt x="97952" y="380999"/>
                </a:moveTo>
                <a:lnTo>
                  <a:pt x="69850" y="380999"/>
                </a:lnTo>
                <a:lnTo>
                  <a:pt x="69850" y="393699"/>
                </a:lnTo>
                <a:lnTo>
                  <a:pt x="112213" y="393699"/>
                </a:lnTo>
                <a:lnTo>
                  <a:pt x="108399" y="388043"/>
                </a:lnTo>
                <a:lnTo>
                  <a:pt x="97952" y="380999"/>
                </a:lnTo>
                <a:close/>
              </a:path>
            </a:pathLst>
          </a:custGeom>
          <a:solidFill>
            <a:srgbClr val="0091DA"/>
          </a:solidFill>
        </p:spPr>
        <p:txBody>
          <a:bodyPr wrap="square" lIns="0" tIns="0" rIns="0" bIns="0" rtlCol="0"/>
          <a:lstStyle/>
          <a:p>
            <a:endParaRPr/>
          </a:p>
        </p:txBody>
      </p:sp>
      <p:sp>
        <p:nvSpPr>
          <p:cNvPr id="316" name="object 40">
            <a:extLst>
              <a:ext uri="{FF2B5EF4-FFF2-40B4-BE49-F238E27FC236}">
                <a16:creationId xmlns:a16="http://schemas.microsoft.com/office/drawing/2014/main" id="{30B70E32-7DB2-4299-9826-9904B7A996E0}"/>
              </a:ext>
            </a:extLst>
          </p:cNvPr>
          <p:cNvSpPr/>
          <p:nvPr/>
        </p:nvSpPr>
        <p:spPr>
          <a:xfrm>
            <a:off x="1167860" y="4848152"/>
            <a:ext cx="269875" cy="144780"/>
          </a:xfrm>
          <a:custGeom>
            <a:avLst/>
            <a:gdLst/>
            <a:ahLst/>
            <a:cxnLst/>
            <a:rect l="l" t="t" r="r" b="b"/>
            <a:pathLst>
              <a:path w="269875" h="144779">
                <a:moveTo>
                  <a:pt x="261444" y="42418"/>
                </a:moveTo>
                <a:lnTo>
                  <a:pt x="103771" y="42418"/>
                </a:lnTo>
                <a:lnTo>
                  <a:pt x="148412" y="144780"/>
                </a:lnTo>
                <a:lnTo>
                  <a:pt x="158381" y="110236"/>
                </a:lnTo>
                <a:lnTo>
                  <a:pt x="265684" y="110236"/>
                </a:lnTo>
                <a:lnTo>
                  <a:pt x="267589" y="103124"/>
                </a:lnTo>
                <a:lnTo>
                  <a:pt x="268859" y="96393"/>
                </a:lnTo>
                <a:lnTo>
                  <a:pt x="269494" y="90169"/>
                </a:lnTo>
                <a:lnTo>
                  <a:pt x="269748" y="84836"/>
                </a:lnTo>
                <a:lnTo>
                  <a:pt x="269712" y="75692"/>
                </a:lnTo>
                <a:lnTo>
                  <a:pt x="268986" y="70485"/>
                </a:lnTo>
                <a:lnTo>
                  <a:pt x="268605" y="66420"/>
                </a:lnTo>
                <a:lnTo>
                  <a:pt x="267589" y="61849"/>
                </a:lnTo>
                <a:lnTo>
                  <a:pt x="266700" y="57023"/>
                </a:lnTo>
                <a:lnTo>
                  <a:pt x="265176" y="52197"/>
                </a:lnTo>
                <a:lnTo>
                  <a:pt x="263398" y="47243"/>
                </a:lnTo>
                <a:lnTo>
                  <a:pt x="261444" y="42418"/>
                </a:lnTo>
                <a:close/>
              </a:path>
              <a:path w="269875" h="144779">
                <a:moveTo>
                  <a:pt x="85242" y="0"/>
                </a:moveTo>
                <a:lnTo>
                  <a:pt x="73609" y="0"/>
                </a:lnTo>
                <a:lnTo>
                  <a:pt x="69100" y="507"/>
                </a:lnTo>
                <a:lnTo>
                  <a:pt x="31343" y="13843"/>
                </a:lnTo>
                <a:lnTo>
                  <a:pt x="5702" y="48132"/>
                </a:lnTo>
                <a:lnTo>
                  <a:pt x="1663" y="62611"/>
                </a:lnTo>
                <a:lnTo>
                  <a:pt x="711" y="66675"/>
                </a:lnTo>
                <a:lnTo>
                  <a:pt x="469" y="70485"/>
                </a:lnTo>
                <a:lnTo>
                  <a:pt x="0" y="75692"/>
                </a:lnTo>
                <a:lnTo>
                  <a:pt x="21" y="84836"/>
                </a:lnTo>
                <a:lnTo>
                  <a:pt x="469" y="90169"/>
                </a:lnTo>
                <a:lnTo>
                  <a:pt x="1181" y="96393"/>
                </a:lnTo>
                <a:lnTo>
                  <a:pt x="2616" y="103250"/>
                </a:lnTo>
                <a:lnTo>
                  <a:pt x="4508" y="110743"/>
                </a:lnTo>
                <a:lnTo>
                  <a:pt x="83108" y="110743"/>
                </a:lnTo>
                <a:lnTo>
                  <a:pt x="103771" y="42418"/>
                </a:lnTo>
                <a:lnTo>
                  <a:pt x="261444" y="42418"/>
                </a:lnTo>
                <a:lnTo>
                  <a:pt x="250380" y="24892"/>
                </a:lnTo>
                <a:lnTo>
                  <a:pt x="134874" y="24892"/>
                </a:lnTo>
                <a:lnTo>
                  <a:pt x="132029" y="22351"/>
                </a:lnTo>
                <a:lnTo>
                  <a:pt x="100444" y="3175"/>
                </a:lnTo>
                <a:lnTo>
                  <a:pt x="95694" y="1650"/>
                </a:lnTo>
                <a:lnTo>
                  <a:pt x="90474" y="762"/>
                </a:lnTo>
                <a:lnTo>
                  <a:pt x="85242" y="0"/>
                </a:lnTo>
                <a:close/>
              </a:path>
              <a:path w="269875" h="144779">
                <a:moveTo>
                  <a:pt x="195961" y="0"/>
                </a:moveTo>
                <a:lnTo>
                  <a:pt x="184264" y="0"/>
                </a:lnTo>
                <a:lnTo>
                  <a:pt x="179044" y="762"/>
                </a:lnTo>
                <a:lnTo>
                  <a:pt x="173812" y="1650"/>
                </a:lnTo>
                <a:lnTo>
                  <a:pt x="169062" y="3175"/>
                </a:lnTo>
                <a:lnTo>
                  <a:pt x="164553" y="4572"/>
                </a:lnTo>
                <a:lnTo>
                  <a:pt x="134874" y="24892"/>
                </a:lnTo>
                <a:lnTo>
                  <a:pt x="250380" y="24892"/>
                </a:lnTo>
                <a:lnTo>
                  <a:pt x="218440" y="4063"/>
                </a:lnTo>
                <a:lnTo>
                  <a:pt x="200660" y="507"/>
                </a:lnTo>
                <a:lnTo>
                  <a:pt x="195961" y="0"/>
                </a:lnTo>
                <a:close/>
              </a:path>
            </a:pathLst>
          </a:custGeom>
          <a:solidFill>
            <a:srgbClr val="FFFFFF"/>
          </a:solidFill>
        </p:spPr>
        <p:txBody>
          <a:bodyPr wrap="square" lIns="0" tIns="0" rIns="0" bIns="0" rtlCol="0"/>
          <a:lstStyle/>
          <a:p>
            <a:endParaRPr/>
          </a:p>
        </p:txBody>
      </p:sp>
      <p:sp>
        <p:nvSpPr>
          <p:cNvPr id="317" name="object 41">
            <a:extLst>
              <a:ext uri="{FF2B5EF4-FFF2-40B4-BE49-F238E27FC236}">
                <a16:creationId xmlns:a16="http://schemas.microsoft.com/office/drawing/2014/main" id="{67491B0D-BA8A-4698-BF49-A39763556372}"/>
              </a:ext>
            </a:extLst>
          </p:cNvPr>
          <p:cNvSpPr/>
          <p:nvPr/>
        </p:nvSpPr>
        <p:spPr>
          <a:xfrm>
            <a:off x="1178529" y="4936543"/>
            <a:ext cx="249936" cy="144779"/>
          </a:xfrm>
          <a:prstGeom prst="rect">
            <a:avLst/>
          </a:prstGeom>
          <a:blipFill>
            <a:blip r:embed="rId7" cstate="print"/>
            <a:stretch>
              <a:fillRect/>
            </a:stretch>
          </a:blipFill>
        </p:spPr>
        <p:txBody>
          <a:bodyPr wrap="square" lIns="0" tIns="0" rIns="0" bIns="0" rtlCol="0"/>
          <a:lstStyle/>
          <a:p>
            <a:endParaRPr/>
          </a:p>
        </p:txBody>
      </p:sp>
      <p:sp>
        <p:nvSpPr>
          <p:cNvPr id="318" name="object 42">
            <a:extLst>
              <a:ext uri="{FF2B5EF4-FFF2-40B4-BE49-F238E27FC236}">
                <a16:creationId xmlns:a16="http://schemas.microsoft.com/office/drawing/2014/main" id="{1B8AAF22-7594-4308-90E8-34348F7DDAF6}"/>
              </a:ext>
            </a:extLst>
          </p:cNvPr>
          <p:cNvSpPr/>
          <p:nvPr/>
        </p:nvSpPr>
        <p:spPr>
          <a:xfrm>
            <a:off x="5885228" y="4709467"/>
            <a:ext cx="481965" cy="481965"/>
          </a:xfrm>
          <a:custGeom>
            <a:avLst/>
            <a:gdLst/>
            <a:ahLst/>
            <a:cxnLst/>
            <a:rect l="l" t="t" r="r" b="b"/>
            <a:pathLst>
              <a:path w="481965" h="481964">
                <a:moveTo>
                  <a:pt x="240792" y="0"/>
                </a:moveTo>
                <a:lnTo>
                  <a:pt x="192268" y="4892"/>
                </a:lnTo>
                <a:lnTo>
                  <a:pt x="147071" y="18924"/>
                </a:lnTo>
                <a:lnTo>
                  <a:pt x="106170" y="41127"/>
                </a:lnTo>
                <a:lnTo>
                  <a:pt x="70532" y="70532"/>
                </a:lnTo>
                <a:lnTo>
                  <a:pt x="41127" y="106170"/>
                </a:lnTo>
                <a:lnTo>
                  <a:pt x="18924" y="147071"/>
                </a:lnTo>
                <a:lnTo>
                  <a:pt x="4892" y="192268"/>
                </a:lnTo>
                <a:lnTo>
                  <a:pt x="0" y="240792"/>
                </a:lnTo>
                <a:lnTo>
                  <a:pt x="4892" y="289315"/>
                </a:lnTo>
                <a:lnTo>
                  <a:pt x="18924" y="334512"/>
                </a:lnTo>
                <a:lnTo>
                  <a:pt x="41127" y="375413"/>
                </a:lnTo>
                <a:lnTo>
                  <a:pt x="70532" y="411051"/>
                </a:lnTo>
                <a:lnTo>
                  <a:pt x="106170" y="440456"/>
                </a:lnTo>
                <a:lnTo>
                  <a:pt x="147071" y="462659"/>
                </a:lnTo>
                <a:lnTo>
                  <a:pt x="192268" y="476691"/>
                </a:lnTo>
                <a:lnTo>
                  <a:pt x="240792" y="481584"/>
                </a:lnTo>
                <a:lnTo>
                  <a:pt x="289315" y="476691"/>
                </a:lnTo>
                <a:lnTo>
                  <a:pt x="334512" y="462659"/>
                </a:lnTo>
                <a:lnTo>
                  <a:pt x="375413" y="440456"/>
                </a:lnTo>
                <a:lnTo>
                  <a:pt x="411051" y="411051"/>
                </a:lnTo>
                <a:lnTo>
                  <a:pt x="440456" y="375413"/>
                </a:lnTo>
                <a:lnTo>
                  <a:pt x="462659" y="334512"/>
                </a:lnTo>
                <a:lnTo>
                  <a:pt x="476691" y="289315"/>
                </a:lnTo>
                <a:lnTo>
                  <a:pt x="481583" y="240792"/>
                </a:lnTo>
                <a:lnTo>
                  <a:pt x="476691" y="192268"/>
                </a:lnTo>
                <a:lnTo>
                  <a:pt x="462659" y="147071"/>
                </a:lnTo>
                <a:lnTo>
                  <a:pt x="440456" y="106170"/>
                </a:lnTo>
                <a:lnTo>
                  <a:pt x="411051" y="70532"/>
                </a:lnTo>
                <a:lnTo>
                  <a:pt x="375413" y="41127"/>
                </a:lnTo>
                <a:lnTo>
                  <a:pt x="334512" y="18924"/>
                </a:lnTo>
                <a:lnTo>
                  <a:pt x="289315" y="4892"/>
                </a:lnTo>
                <a:lnTo>
                  <a:pt x="240792" y="0"/>
                </a:lnTo>
                <a:close/>
              </a:path>
            </a:pathLst>
          </a:custGeom>
          <a:solidFill>
            <a:srgbClr val="00338D"/>
          </a:solidFill>
        </p:spPr>
        <p:txBody>
          <a:bodyPr wrap="square" lIns="0" tIns="0" rIns="0" bIns="0" rtlCol="0"/>
          <a:lstStyle/>
          <a:p>
            <a:endParaRPr/>
          </a:p>
        </p:txBody>
      </p:sp>
      <p:sp>
        <p:nvSpPr>
          <p:cNvPr id="319" name="object 43">
            <a:extLst>
              <a:ext uri="{FF2B5EF4-FFF2-40B4-BE49-F238E27FC236}">
                <a16:creationId xmlns:a16="http://schemas.microsoft.com/office/drawing/2014/main" id="{9E49E3E0-19F7-4E1B-ADA3-1214B3B4CA55}"/>
              </a:ext>
            </a:extLst>
          </p:cNvPr>
          <p:cNvSpPr/>
          <p:nvPr/>
        </p:nvSpPr>
        <p:spPr>
          <a:xfrm>
            <a:off x="6062521" y="5143808"/>
            <a:ext cx="127000" cy="496570"/>
          </a:xfrm>
          <a:custGeom>
            <a:avLst/>
            <a:gdLst/>
            <a:ahLst/>
            <a:cxnLst/>
            <a:rect l="l" t="t" r="r" b="b"/>
            <a:pathLst>
              <a:path w="127000" h="496570">
                <a:moveTo>
                  <a:pt x="69850" y="0"/>
                </a:moveTo>
                <a:lnTo>
                  <a:pt x="57150" y="0"/>
                </a:lnTo>
                <a:lnTo>
                  <a:pt x="57150" y="12699"/>
                </a:lnTo>
                <a:lnTo>
                  <a:pt x="69850" y="12699"/>
                </a:lnTo>
                <a:lnTo>
                  <a:pt x="69850" y="0"/>
                </a:lnTo>
                <a:close/>
              </a:path>
              <a:path w="127000" h="496570">
                <a:moveTo>
                  <a:pt x="69850" y="25399"/>
                </a:moveTo>
                <a:lnTo>
                  <a:pt x="57150" y="25399"/>
                </a:lnTo>
                <a:lnTo>
                  <a:pt x="57150" y="38099"/>
                </a:lnTo>
                <a:lnTo>
                  <a:pt x="69850" y="38099"/>
                </a:lnTo>
                <a:lnTo>
                  <a:pt x="69850" y="25399"/>
                </a:lnTo>
                <a:close/>
              </a:path>
              <a:path w="127000" h="496570">
                <a:moveTo>
                  <a:pt x="69850" y="50799"/>
                </a:moveTo>
                <a:lnTo>
                  <a:pt x="57150" y="50799"/>
                </a:lnTo>
                <a:lnTo>
                  <a:pt x="57150" y="63499"/>
                </a:lnTo>
                <a:lnTo>
                  <a:pt x="69850" y="63499"/>
                </a:lnTo>
                <a:lnTo>
                  <a:pt x="69850" y="50799"/>
                </a:lnTo>
                <a:close/>
              </a:path>
              <a:path w="127000" h="496570">
                <a:moveTo>
                  <a:pt x="69850" y="76199"/>
                </a:moveTo>
                <a:lnTo>
                  <a:pt x="57150" y="76199"/>
                </a:lnTo>
                <a:lnTo>
                  <a:pt x="57150" y="88899"/>
                </a:lnTo>
                <a:lnTo>
                  <a:pt x="69850" y="88899"/>
                </a:lnTo>
                <a:lnTo>
                  <a:pt x="69850" y="76199"/>
                </a:lnTo>
                <a:close/>
              </a:path>
              <a:path w="127000" h="496570">
                <a:moveTo>
                  <a:pt x="69850" y="101599"/>
                </a:moveTo>
                <a:lnTo>
                  <a:pt x="57150" y="101599"/>
                </a:lnTo>
                <a:lnTo>
                  <a:pt x="57150" y="114299"/>
                </a:lnTo>
                <a:lnTo>
                  <a:pt x="69850" y="114299"/>
                </a:lnTo>
                <a:lnTo>
                  <a:pt x="69850" y="101599"/>
                </a:lnTo>
                <a:close/>
              </a:path>
              <a:path w="127000" h="496570">
                <a:moveTo>
                  <a:pt x="69850" y="126999"/>
                </a:moveTo>
                <a:lnTo>
                  <a:pt x="57150" y="126999"/>
                </a:lnTo>
                <a:lnTo>
                  <a:pt x="57150" y="139699"/>
                </a:lnTo>
                <a:lnTo>
                  <a:pt x="69850" y="139699"/>
                </a:lnTo>
                <a:lnTo>
                  <a:pt x="69850" y="126999"/>
                </a:lnTo>
                <a:close/>
              </a:path>
              <a:path w="127000" h="496570">
                <a:moveTo>
                  <a:pt x="69850" y="152399"/>
                </a:moveTo>
                <a:lnTo>
                  <a:pt x="57150" y="152399"/>
                </a:lnTo>
                <a:lnTo>
                  <a:pt x="57150" y="165099"/>
                </a:lnTo>
                <a:lnTo>
                  <a:pt x="69850" y="165099"/>
                </a:lnTo>
                <a:lnTo>
                  <a:pt x="69850" y="152399"/>
                </a:lnTo>
                <a:close/>
              </a:path>
              <a:path w="127000" h="496570">
                <a:moveTo>
                  <a:pt x="69850" y="177799"/>
                </a:moveTo>
                <a:lnTo>
                  <a:pt x="57150" y="177799"/>
                </a:lnTo>
                <a:lnTo>
                  <a:pt x="57150" y="190499"/>
                </a:lnTo>
                <a:lnTo>
                  <a:pt x="69850" y="190499"/>
                </a:lnTo>
                <a:lnTo>
                  <a:pt x="69850" y="177799"/>
                </a:lnTo>
                <a:close/>
              </a:path>
              <a:path w="127000" h="496570">
                <a:moveTo>
                  <a:pt x="69850" y="203199"/>
                </a:moveTo>
                <a:lnTo>
                  <a:pt x="57150" y="203199"/>
                </a:lnTo>
                <a:lnTo>
                  <a:pt x="57150" y="215899"/>
                </a:lnTo>
                <a:lnTo>
                  <a:pt x="69850" y="215899"/>
                </a:lnTo>
                <a:lnTo>
                  <a:pt x="69850" y="203199"/>
                </a:lnTo>
                <a:close/>
              </a:path>
              <a:path w="127000" h="496570">
                <a:moveTo>
                  <a:pt x="69850" y="228599"/>
                </a:moveTo>
                <a:lnTo>
                  <a:pt x="57150" y="228599"/>
                </a:lnTo>
                <a:lnTo>
                  <a:pt x="57150" y="241299"/>
                </a:lnTo>
                <a:lnTo>
                  <a:pt x="69850" y="241299"/>
                </a:lnTo>
                <a:lnTo>
                  <a:pt x="69850" y="228599"/>
                </a:lnTo>
                <a:close/>
              </a:path>
              <a:path w="127000" h="496570">
                <a:moveTo>
                  <a:pt x="69850" y="253999"/>
                </a:moveTo>
                <a:lnTo>
                  <a:pt x="57150" y="253999"/>
                </a:lnTo>
                <a:lnTo>
                  <a:pt x="57150" y="266699"/>
                </a:lnTo>
                <a:lnTo>
                  <a:pt x="69850" y="266699"/>
                </a:lnTo>
                <a:lnTo>
                  <a:pt x="69850" y="253999"/>
                </a:lnTo>
                <a:close/>
              </a:path>
              <a:path w="127000" h="496570">
                <a:moveTo>
                  <a:pt x="69850" y="279399"/>
                </a:moveTo>
                <a:lnTo>
                  <a:pt x="57150" y="279399"/>
                </a:lnTo>
                <a:lnTo>
                  <a:pt x="57150" y="292099"/>
                </a:lnTo>
                <a:lnTo>
                  <a:pt x="69850" y="292099"/>
                </a:lnTo>
                <a:lnTo>
                  <a:pt x="69850" y="279399"/>
                </a:lnTo>
                <a:close/>
              </a:path>
              <a:path w="127000" h="496570">
                <a:moveTo>
                  <a:pt x="69850" y="304799"/>
                </a:moveTo>
                <a:lnTo>
                  <a:pt x="57150" y="304799"/>
                </a:lnTo>
                <a:lnTo>
                  <a:pt x="57150" y="317499"/>
                </a:lnTo>
                <a:lnTo>
                  <a:pt x="69850" y="317499"/>
                </a:lnTo>
                <a:lnTo>
                  <a:pt x="69850" y="304799"/>
                </a:lnTo>
                <a:close/>
              </a:path>
              <a:path w="127000" h="496570">
                <a:moveTo>
                  <a:pt x="69850" y="330199"/>
                </a:moveTo>
                <a:lnTo>
                  <a:pt x="57150" y="330199"/>
                </a:lnTo>
                <a:lnTo>
                  <a:pt x="57150" y="342899"/>
                </a:lnTo>
                <a:lnTo>
                  <a:pt x="69850" y="342899"/>
                </a:lnTo>
                <a:lnTo>
                  <a:pt x="69850" y="330199"/>
                </a:lnTo>
                <a:close/>
              </a:path>
              <a:path w="127000" h="496570">
                <a:moveTo>
                  <a:pt x="69850" y="355599"/>
                </a:moveTo>
                <a:lnTo>
                  <a:pt x="57150" y="355599"/>
                </a:lnTo>
                <a:lnTo>
                  <a:pt x="57150" y="368299"/>
                </a:lnTo>
                <a:lnTo>
                  <a:pt x="69850" y="368299"/>
                </a:lnTo>
                <a:lnTo>
                  <a:pt x="69850" y="355599"/>
                </a:lnTo>
                <a:close/>
              </a:path>
              <a:path w="127000" h="496570">
                <a:moveTo>
                  <a:pt x="63500" y="369442"/>
                </a:moveTo>
                <a:lnTo>
                  <a:pt x="38790" y="374433"/>
                </a:lnTo>
                <a:lnTo>
                  <a:pt x="18605" y="388043"/>
                </a:lnTo>
                <a:lnTo>
                  <a:pt x="4992" y="408228"/>
                </a:lnTo>
                <a:lnTo>
                  <a:pt x="0" y="432942"/>
                </a:lnTo>
                <a:lnTo>
                  <a:pt x="4992" y="457657"/>
                </a:lnTo>
                <a:lnTo>
                  <a:pt x="18605" y="477842"/>
                </a:lnTo>
                <a:lnTo>
                  <a:pt x="38790" y="491452"/>
                </a:lnTo>
                <a:lnTo>
                  <a:pt x="63500" y="496442"/>
                </a:lnTo>
                <a:lnTo>
                  <a:pt x="88209" y="491452"/>
                </a:lnTo>
                <a:lnTo>
                  <a:pt x="108394" y="477842"/>
                </a:lnTo>
                <a:lnTo>
                  <a:pt x="122007" y="457657"/>
                </a:lnTo>
                <a:lnTo>
                  <a:pt x="127000" y="432942"/>
                </a:lnTo>
                <a:lnTo>
                  <a:pt x="57150" y="432942"/>
                </a:lnTo>
                <a:lnTo>
                  <a:pt x="57150" y="431799"/>
                </a:lnTo>
                <a:lnTo>
                  <a:pt x="126769" y="431799"/>
                </a:lnTo>
                <a:lnTo>
                  <a:pt x="124203" y="419099"/>
                </a:lnTo>
                <a:lnTo>
                  <a:pt x="57150" y="419099"/>
                </a:lnTo>
                <a:lnTo>
                  <a:pt x="57150" y="406399"/>
                </a:lnTo>
                <a:lnTo>
                  <a:pt x="120774" y="406399"/>
                </a:lnTo>
                <a:lnTo>
                  <a:pt x="112209" y="393699"/>
                </a:lnTo>
                <a:lnTo>
                  <a:pt x="57150" y="393699"/>
                </a:lnTo>
                <a:lnTo>
                  <a:pt x="57150" y="380999"/>
                </a:lnTo>
                <a:lnTo>
                  <a:pt x="97947" y="380999"/>
                </a:lnTo>
                <a:lnTo>
                  <a:pt x="88209" y="374433"/>
                </a:lnTo>
                <a:lnTo>
                  <a:pt x="63500" y="369442"/>
                </a:lnTo>
                <a:close/>
              </a:path>
              <a:path w="127000" h="496570">
                <a:moveTo>
                  <a:pt x="69850" y="431799"/>
                </a:moveTo>
                <a:lnTo>
                  <a:pt x="57150" y="431799"/>
                </a:lnTo>
                <a:lnTo>
                  <a:pt x="57150" y="432942"/>
                </a:lnTo>
                <a:lnTo>
                  <a:pt x="69850" y="432942"/>
                </a:lnTo>
                <a:lnTo>
                  <a:pt x="69850" y="431799"/>
                </a:lnTo>
                <a:close/>
              </a:path>
              <a:path w="127000" h="496570">
                <a:moveTo>
                  <a:pt x="126769" y="431799"/>
                </a:moveTo>
                <a:lnTo>
                  <a:pt x="69850" y="431799"/>
                </a:lnTo>
                <a:lnTo>
                  <a:pt x="69850" y="432942"/>
                </a:lnTo>
                <a:lnTo>
                  <a:pt x="127000" y="432942"/>
                </a:lnTo>
                <a:lnTo>
                  <a:pt x="126769" y="431799"/>
                </a:lnTo>
                <a:close/>
              </a:path>
              <a:path w="127000" h="496570">
                <a:moveTo>
                  <a:pt x="69850" y="406399"/>
                </a:moveTo>
                <a:lnTo>
                  <a:pt x="57150" y="406399"/>
                </a:lnTo>
                <a:lnTo>
                  <a:pt x="57150" y="419099"/>
                </a:lnTo>
                <a:lnTo>
                  <a:pt x="69850" y="419099"/>
                </a:lnTo>
                <a:lnTo>
                  <a:pt x="69850" y="406399"/>
                </a:lnTo>
                <a:close/>
              </a:path>
              <a:path w="127000" h="496570">
                <a:moveTo>
                  <a:pt x="120774" y="406399"/>
                </a:moveTo>
                <a:lnTo>
                  <a:pt x="69850" y="406399"/>
                </a:lnTo>
                <a:lnTo>
                  <a:pt x="69850" y="419099"/>
                </a:lnTo>
                <a:lnTo>
                  <a:pt x="124203" y="419099"/>
                </a:lnTo>
                <a:lnTo>
                  <a:pt x="122007" y="408228"/>
                </a:lnTo>
                <a:lnTo>
                  <a:pt x="120774" y="406399"/>
                </a:lnTo>
                <a:close/>
              </a:path>
              <a:path w="127000" h="496570">
                <a:moveTo>
                  <a:pt x="69850" y="380999"/>
                </a:moveTo>
                <a:lnTo>
                  <a:pt x="57150" y="380999"/>
                </a:lnTo>
                <a:lnTo>
                  <a:pt x="57150" y="393699"/>
                </a:lnTo>
                <a:lnTo>
                  <a:pt x="69850" y="393699"/>
                </a:lnTo>
                <a:lnTo>
                  <a:pt x="69850" y="380999"/>
                </a:lnTo>
                <a:close/>
              </a:path>
              <a:path w="127000" h="496570">
                <a:moveTo>
                  <a:pt x="97947" y="380999"/>
                </a:moveTo>
                <a:lnTo>
                  <a:pt x="69850" y="380999"/>
                </a:lnTo>
                <a:lnTo>
                  <a:pt x="69850" y="393699"/>
                </a:lnTo>
                <a:lnTo>
                  <a:pt x="112209" y="393699"/>
                </a:lnTo>
                <a:lnTo>
                  <a:pt x="108394" y="388043"/>
                </a:lnTo>
                <a:lnTo>
                  <a:pt x="97947" y="380999"/>
                </a:lnTo>
                <a:close/>
              </a:path>
            </a:pathLst>
          </a:custGeom>
          <a:solidFill>
            <a:srgbClr val="00338D"/>
          </a:solidFill>
        </p:spPr>
        <p:txBody>
          <a:bodyPr wrap="square" lIns="0" tIns="0" rIns="0" bIns="0" rtlCol="0"/>
          <a:lstStyle/>
          <a:p>
            <a:endParaRPr/>
          </a:p>
        </p:txBody>
      </p:sp>
      <p:sp>
        <p:nvSpPr>
          <p:cNvPr id="320" name="object 44">
            <a:extLst>
              <a:ext uri="{FF2B5EF4-FFF2-40B4-BE49-F238E27FC236}">
                <a16:creationId xmlns:a16="http://schemas.microsoft.com/office/drawing/2014/main" id="{545A542C-17A1-458E-AB3A-F04E645F1FF7}"/>
              </a:ext>
            </a:extLst>
          </p:cNvPr>
          <p:cNvSpPr/>
          <p:nvPr/>
        </p:nvSpPr>
        <p:spPr>
          <a:xfrm>
            <a:off x="5984288" y="4848152"/>
            <a:ext cx="271780" cy="144780"/>
          </a:xfrm>
          <a:custGeom>
            <a:avLst/>
            <a:gdLst/>
            <a:ahLst/>
            <a:cxnLst/>
            <a:rect l="l" t="t" r="r" b="b"/>
            <a:pathLst>
              <a:path w="271779" h="144779">
                <a:moveTo>
                  <a:pt x="262841" y="42418"/>
                </a:moveTo>
                <a:lnTo>
                  <a:pt x="104394" y="42418"/>
                </a:lnTo>
                <a:lnTo>
                  <a:pt x="149225" y="144780"/>
                </a:lnTo>
                <a:lnTo>
                  <a:pt x="159258" y="110236"/>
                </a:lnTo>
                <a:lnTo>
                  <a:pt x="267208" y="110236"/>
                </a:lnTo>
                <a:lnTo>
                  <a:pt x="269113" y="103124"/>
                </a:lnTo>
                <a:lnTo>
                  <a:pt x="270256" y="96393"/>
                </a:lnTo>
                <a:lnTo>
                  <a:pt x="271018" y="90169"/>
                </a:lnTo>
                <a:lnTo>
                  <a:pt x="271272" y="84836"/>
                </a:lnTo>
                <a:lnTo>
                  <a:pt x="271236" y="75692"/>
                </a:lnTo>
                <a:lnTo>
                  <a:pt x="270510" y="70485"/>
                </a:lnTo>
                <a:lnTo>
                  <a:pt x="270128" y="66420"/>
                </a:lnTo>
                <a:lnTo>
                  <a:pt x="269113" y="61849"/>
                </a:lnTo>
                <a:lnTo>
                  <a:pt x="268224" y="57023"/>
                </a:lnTo>
                <a:lnTo>
                  <a:pt x="266700" y="52197"/>
                </a:lnTo>
                <a:lnTo>
                  <a:pt x="264795" y="47243"/>
                </a:lnTo>
                <a:lnTo>
                  <a:pt x="262841" y="42418"/>
                </a:lnTo>
                <a:close/>
              </a:path>
              <a:path w="271779" h="144779">
                <a:moveTo>
                  <a:pt x="85725" y="0"/>
                </a:moveTo>
                <a:lnTo>
                  <a:pt x="74041" y="0"/>
                </a:lnTo>
                <a:lnTo>
                  <a:pt x="69469" y="507"/>
                </a:lnTo>
                <a:lnTo>
                  <a:pt x="31496" y="13843"/>
                </a:lnTo>
                <a:lnTo>
                  <a:pt x="5715" y="48132"/>
                </a:lnTo>
                <a:lnTo>
                  <a:pt x="508" y="70485"/>
                </a:lnTo>
                <a:lnTo>
                  <a:pt x="0" y="75692"/>
                </a:lnTo>
                <a:lnTo>
                  <a:pt x="4572" y="110743"/>
                </a:lnTo>
                <a:lnTo>
                  <a:pt x="83566" y="110743"/>
                </a:lnTo>
                <a:lnTo>
                  <a:pt x="104394" y="42418"/>
                </a:lnTo>
                <a:lnTo>
                  <a:pt x="262841" y="42418"/>
                </a:lnTo>
                <a:lnTo>
                  <a:pt x="251777" y="24892"/>
                </a:lnTo>
                <a:lnTo>
                  <a:pt x="135636" y="24892"/>
                </a:lnTo>
                <a:lnTo>
                  <a:pt x="132715" y="22351"/>
                </a:lnTo>
                <a:lnTo>
                  <a:pt x="100965" y="3175"/>
                </a:lnTo>
                <a:lnTo>
                  <a:pt x="96266" y="1650"/>
                </a:lnTo>
                <a:lnTo>
                  <a:pt x="90932" y="762"/>
                </a:lnTo>
                <a:lnTo>
                  <a:pt x="85725" y="0"/>
                </a:lnTo>
                <a:close/>
              </a:path>
              <a:path w="271779" h="144779">
                <a:moveTo>
                  <a:pt x="196976" y="0"/>
                </a:moveTo>
                <a:lnTo>
                  <a:pt x="185293" y="0"/>
                </a:lnTo>
                <a:lnTo>
                  <a:pt x="180086" y="762"/>
                </a:lnTo>
                <a:lnTo>
                  <a:pt x="174751" y="1650"/>
                </a:lnTo>
                <a:lnTo>
                  <a:pt x="170052" y="3175"/>
                </a:lnTo>
                <a:lnTo>
                  <a:pt x="165481" y="4572"/>
                </a:lnTo>
                <a:lnTo>
                  <a:pt x="161163" y="6476"/>
                </a:lnTo>
                <a:lnTo>
                  <a:pt x="153543" y="10287"/>
                </a:lnTo>
                <a:lnTo>
                  <a:pt x="150495" y="12445"/>
                </a:lnTo>
                <a:lnTo>
                  <a:pt x="147320" y="14605"/>
                </a:lnTo>
                <a:lnTo>
                  <a:pt x="142113" y="18668"/>
                </a:lnTo>
                <a:lnTo>
                  <a:pt x="138302" y="22351"/>
                </a:lnTo>
                <a:lnTo>
                  <a:pt x="135636" y="24892"/>
                </a:lnTo>
                <a:lnTo>
                  <a:pt x="251777" y="24892"/>
                </a:lnTo>
                <a:lnTo>
                  <a:pt x="251460" y="24511"/>
                </a:lnTo>
                <a:lnTo>
                  <a:pt x="236600" y="11684"/>
                </a:lnTo>
                <a:lnTo>
                  <a:pt x="233552" y="9779"/>
                </a:lnTo>
                <a:lnTo>
                  <a:pt x="201802" y="507"/>
                </a:lnTo>
                <a:lnTo>
                  <a:pt x="196976" y="0"/>
                </a:lnTo>
                <a:close/>
              </a:path>
            </a:pathLst>
          </a:custGeom>
          <a:solidFill>
            <a:srgbClr val="FFFFFF"/>
          </a:solidFill>
        </p:spPr>
        <p:txBody>
          <a:bodyPr wrap="square" lIns="0" tIns="0" rIns="0" bIns="0" rtlCol="0"/>
          <a:lstStyle/>
          <a:p>
            <a:endParaRPr/>
          </a:p>
        </p:txBody>
      </p:sp>
      <p:sp>
        <p:nvSpPr>
          <p:cNvPr id="321" name="object 45">
            <a:extLst>
              <a:ext uri="{FF2B5EF4-FFF2-40B4-BE49-F238E27FC236}">
                <a16:creationId xmlns:a16="http://schemas.microsoft.com/office/drawing/2014/main" id="{AA6FB3A2-0836-4C54-8A09-87B19B6292E1}"/>
              </a:ext>
            </a:extLst>
          </p:cNvPr>
          <p:cNvSpPr/>
          <p:nvPr/>
        </p:nvSpPr>
        <p:spPr>
          <a:xfrm>
            <a:off x="5994957" y="4936543"/>
            <a:ext cx="249935" cy="144779"/>
          </a:xfrm>
          <a:prstGeom prst="rect">
            <a:avLst/>
          </a:prstGeom>
          <a:blipFill>
            <a:blip r:embed="rId8" cstate="print"/>
            <a:stretch>
              <a:fillRect/>
            </a:stretch>
          </a:blipFill>
        </p:spPr>
        <p:txBody>
          <a:bodyPr wrap="square" lIns="0" tIns="0" rIns="0" bIns="0" rtlCol="0"/>
          <a:lstStyle/>
          <a:p>
            <a:endParaRPr/>
          </a:p>
        </p:txBody>
      </p:sp>
      <p:sp>
        <p:nvSpPr>
          <p:cNvPr id="322" name="object 10">
            <a:extLst>
              <a:ext uri="{FF2B5EF4-FFF2-40B4-BE49-F238E27FC236}">
                <a16:creationId xmlns:a16="http://schemas.microsoft.com/office/drawing/2014/main" id="{00314CA7-6231-4B07-997C-3E28FFE57D9C}"/>
              </a:ext>
            </a:extLst>
          </p:cNvPr>
          <p:cNvSpPr/>
          <p:nvPr/>
        </p:nvSpPr>
        <p:spPr>
          <a:xfrm>
            <a:off x="5892769" y="2028156"/>
            <a:ext cx="4737562" cy="200944"/>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rgbClr val="00338D"/>
          </a:solidFill>
        </p:spPr>
        <p:txBody>
          <a:bodyPr wrap="square" lIns="0" tIns="0" rIns="0" bIns="0" rtlCol="0"/>
          <a:lstStyle/>
          <a:p>
            <a:pPr algn="ctr"/>
            <a:r>
              <a:rPr lang="en-US" sz="1200" b="1">
                <a:solidFill>
                  <a:schemeClr val="bg1"/>
                </a:solidFill>
              </a:rPr>
              <a:t>KPMG</a:t>
            </a:r>
            <a:endParaRPr sz="1200" b="1">
              <a:solidFill>
                <a:schemeClr val="bg1"/>
              </a:solidFill>
            </a:endParaRPr>
          </a:p>
        </p:txBody>
      </p:sp>
      <p:sp>
        <p:nvSpPr>
          <p:cNvPr id="323" name="object 10">
            <a:extLst>
              <a:ext uri="{FF2B5EF4-FFF2-40B4-BE49-F238E27FC236}">
                <a16:creationId xmlns:a16="http://schemas.microsoft.com/office/drawing/2014/main" id="{ACBA5869-DEF9-4981-A295-CFEA24FB112F}"/>
              </a:ext>
            </a:extLst>
          </p:cNvPr>
          <p:cNvSpPr/>
          <p:nvPr/>
        </p:nvSpPr>
        <p:spPr>
          <a:xfrm>
            <a:off x="1003270" y="5687950"/>
            <a:ext cx="2898485" cy="762430"/>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chemeClr val="accent1"/>
          </a:solidFill>
        </p:spPr>
        <p:txBody>
          <a:bodyPr wrap="square" lIns="45720" tIns="45720" rIns="45720" bIns="45720" rtlCol="0" anchor="t" anchorCtr="0"/>
          <a:lstStyle/>
          <a:p>
            <a:pPr marL="12700">
              <a:lnSpc>
                <a:spcPct val="100000"/>
              </a:lnSpc>
              <a:spcBef>
                <a:spcPts val="470"/>
              </a:spcBef>
            </a:pPr>
            <a:r>
              <a:rPr lang="en-US" sz="1200" b="1" spc="-20">
                <a:solidFill>
                  <a:schemeClr val="bg1"/>
                </a:solidFill>
                <a:latin typeface="Arial" panose="020B0604020202020204" pitchFamily="34" charset="0"/>
                <a:cs typeface="Arial" panose="020B0604020202020204" pitchFamily="34" charset="0"/>
              </a:rPr>
              <a:t>Awards and achievements</a:t>
            </a:r>
          </a:p>
          <a:p>
            <a:pPr marL="12700"/>
            <a:r>
              <a:rPr lang="en-US" sz="1000">
                <a:solidFill>
                  <a:schemeClr val="bg1"/>
                </a:solidFill>
                <a:latin typeface="Arial" panose="020B0604020202020204" pitchFamily="34" charset="0"/>
                <a:cs typeface="Arial" panose="020B0604020202020204" pitchFamily="34" charset="0"/>
              </a:rPr>
              <a:t>KPMG is proud of the </a:t>
            </a:r>
            <a:r>
              <a:rPr lang="en-US" sz="1000" spc="-10">
                <a:solidFill>
                  <a:schemeClr val="bg1"/>
                </a:solidFill>
                <a:latin typeface="Arial" panose="020B0604020202020204" pitchFamily="34" charset="0"/>
                <a:cs typeface="Arial" panose="020B0604020202020204" pitchFamily="34" charset="0"/>
              </a:rPr>
              <a:t>awards we </a:t>
            </a:r>
            <a:r>
              <a:rPr lang="en-US" sz="1000" spc="-5">
                <a:solidFill>
                  <a:schemeClr val="bg1"/>
                </a:solidFill>
                <a:latin typeface="Arial" panose="020B0604020202020204" pitchFamily="34" charset="0"/>
                <a:cs typeface="Arial" panose="020B0604020202020204" pitchFamily="34" charset="0"/>
              </a:rPr>
              <a:t>receive </a:t>
            </a:r>
            <a:r>
              <a:rPr lang="en-US" sz="1000" spc="-15">
                <a:solidFill>
                  <a:schemeClr val="bg1"/>
                </a:solidFill>
                <a:latin typeface="Arial" panose="020B0604020202020204" pitchFamily="34" charset="0"/>
                <a:cs typeface="Arial" panose="020B0604020202020204" pitchFamily="34" charset="0"/>
              </a:rPr>
              <a:t>each </a:t>
            </a:r>
            <a:r>
              <a:rPr lang="en-US" sz="1000" spc="-5">
                <a:solidFill>
                  <a:schemeClr val="bg1"/>
                </a:solidFill>
                <a:latin typeface="Arial" panose="020B0604020202020204" pitchFamily="34" charset="0"/>
                <a:cs typeface="Arial" panose="020B0604020202020204" pitchFamily="34" charset="0"/>
              </a:rPr>
              <a:t>year </a:t>
            </a:r>
            <a:r>
              <a:rPr lang="en-US" sz="1000">
                <a:solidFill>
                  <a:schemeClr val="bg1"/>
                </a:solidFill>
                <a:latin typeface="Arial" panose="020B0604020202020204" pitchFamily="34" charset="0"/>
                <a:cs typeface="Arial" panose="020B0604020202020204" pitchFamily="34" charset="0"/>
              </a:rPr>
              <a:t>in recognition of our continued commitment to our people and driving </a:t>
            </a:r>
            <a:r>
              <a:rPr lang="en-US" sz="1000" spc="-5">
                <a:solidFill>
                  <a:schemeClr val="bg1"/>
                </a:solidFill>
                <a:latin typeface="Arial" panose="020B0604020202020204" pitchFamily="34" charset="0"/>
                <a:cs typeface="Arial" panose="020B0604020202020204" pitchFamily="34" charset="0"/>
              </a:rPr>
              <a:t>inclusive</a:t>
            </a:r>
            <a:r>
              <a:rPr lang="en-US" sz="1000" spc="-10">
                <a:solidFill>
                  <a:schemeClr val="bg1"/>
                </a:solidFill>
                <a:latin typeface="Arial" panose="020B0604020202020204" pitchFamily="34" charset="0"/>
                <a:cs typeface="Arial" panose="020B0604020202020204" pitchFamily="34" charset="0"/>
              </a:rPr>
              <a:t> </a:t>
            </a:r>
            <a:r>
              <a:rPr lang="en-US" sz="1000" spc="-5">
                <a:solidFill>
                  <a:schemeClr val="bg1"/>
                </a:solidFill>
                <a:latin typeface="Arial" panose="020B0604020202020204" pitchFamily="34" charset="0"/>
                <a:cs typeface="Arial" panose="020B0604020202020204" pitchFamily="34" charset="0"/>
              </a:rPr>
              <a:t>growth.</a:t>
            </a:r>
            <a:endParaRPr lang="en-US" sz="1000">
              <a:solidFill>
                <a:schemeClr val="bg1"/>
              </a:solidFill>
              <a:latin typeface="Arial" panose="020B0604020202020204" pitchFamily="34" charset="0"/>
              <a:cs typeface="Arial" panose="020B0604020202020204" pitchFamily="34" charset="0"/>
            </a:endParaRPr>
          </a:p>
        </p:txBody>
      </p:sp>
      <p:sp>
        <p:nvSpPr>
          <p:cNvPr id="324" name="object 10">
            <a:extLst>
              <a:ext uri="{FF2B5EF4-FFF2-40B4-BE49-F238E27FC236}">
                <a16:creationId xmlns:a16="http://schemas.microsoft.com/office/drawing/2014/main" id="{61B77A5B-BDF9-41B3-B22D-2B70A44F20FC}"/>
              </a:ext>
            </a:extLst>
          </p:cNvPr>
          <p:cNvSpPr/>
          <p:nvPr/>
        </p:nvSpPr>
        <p:spPr>
          <a:xfrm>
            <a:off x="3901756" y="5687950"/>
            <a:ext cx="7298058" cy="762430"/>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chemeClr val="accent1">
              <a:alpha val="28000"/>
            </a:schemeClr>
          </a:solidFill>
        </p:spPr>
        <p:txBody>
          <a:bodyPr wrap="square" lIns="45720" tIns="45720" rIns="45720" bIns="45720" rtlCol="0" anchor="t" anchorCtr="0"/>
          <a:lstStyle/>
          <a:p>
            <a:pPr marL="12700">
              <a:lnSpc>
                <a:spcPct val="100000"/>
              </a:lnSpc>
              <a:spcBef>
                <a:spcPts val="470"/>
              </a:spcBef>
            </a:pPr>
            <a:endParaRPr lang="en-US" sz="1200">
              <a:solidFill>
                <a:schemeClr val="bg1"/>
              </a:solidFill>
              <a:latin typeface="Arial" panose="020B0604020202020204" pitchFamily="34" charset="0"/>
              <a:cs typeface="Arial" panose="020B0604020202020204" pitchFamily="34" charset="0"/>
            </a:endParaRPr>
          </a:p>
        </p:txBody>
      </p:sp>
      <p:sp>
        <p:nvSpPr>
          <p:cNvPr id="325" name="object 87">
            <a:extLst>
              <a:ext uri="{FF2B5EF4-FFF2-40B4-BE49-F238E27FC236}">
                <a16:creationId xmlns:a16="http://schemas.microsoft.com/office/drawing/2014/main" id="{BE8DA37A-71CB-48EC-8163-941A942571F1}"/>
              </a:ext>
            </a:extLst>
          </p:cNvPr>
          <p:cNvSpPr/>
          <p:nvPr/>
        </p:nvSpPr>
        <p:spPr>
          <a:xfrm>
            <a:off x="4049466" y="5839153"/>
            <a:ext cx="524624" cy="327558"/>
          </a:xfrm>
          <a:prstGeom prst="rect">
            <a:avLst/>
          </a:prstGeom>
          <a:blipFill>
            <a:blip r:embed="rId9" cstate="print"/>
            <a:stretch>
              <a:fillRect/>
            </a:stretch>
          </a:blipFill>
        </p:spPr>
        <p:txBody>
          <a:bodyPr wrap="square" lIns="0" tIns="0" rIns="0" bIns="0" rtlCol="0"/>
          <a:lstStyle/>
          <a:p>
            <a:endParaRPr/>
          </a:p>
        </p:txBody>
      </p:sp>
      <p:sp>
        <p:nvSpPr>
          <p:cNvPr id="326" name="object 88">
            <a:extLst>
              <a:ext uri="{FF2B5EF4-FFF2-40B4-BE49-F238E27FC236}">
                <a16:creationId xmlns:a16="http://schemas.microsoft.com/office/drawing/2014/main" id="{68CC3257-EB19-4881-85FD-C82B9ED71408}"/>
              </a:ext>
            </a:extLst>
          </p:cNvPr>
          <p:cNvSpPr/>
          <p:nvPr/>
        </p:nvSpPr>
        <p:spPr>
          <a:xfrm>
            <a:off x="9514759" y="5772048"/>
            <a:ext cx="470915" cy="461768"/>
          </a:xfrm>
          <a:prstGeom prst="rect">
            <a:avLst/>
          </a:prstGeom>
          <a:blipFill>
            <a:blip r:embed="rId10" cstate="print"/>
            <a:stretch>
              <a:fillRect/>
            </a:stretch>
          </a:blipFill>
        </p:spPr>
        <p:txBody>
          <a:bodyPr wrap="square" lIns="0" tIns="0" rIns="0" bIns="0" rtlCol="0"/>
          <a:lstStyle/>
          <a:p>
            <a:endParaRPr/>
          </a:p>
        </p:txBody>
      </p:sp>
      <p:sp>
        <p:nvSpPr>
          <p:cNvPr id="327" name="object 89">
            <a:extLst>
              <a:ext uri="{FF2B5EF4-FFF2-40B4-BE49-F238E27FC236}">
                <a16:creationId xmlns:a16="http://schemas.microsoft.com/office/drawing/2014/main" id="{30640032-913E-4E22-9113-9A60747A00FD}"/>
              </a:ext>
            </a:extLst>
          </p:cNvPr>
          <p:cNvSpPr/>
          <p:nvPr/>
        </p:nvSpPr>
        <p:spPr>
          <a:xfrm>
            <a:off x="10095279" y="5765189"/>
            <a:ext cx="475487" cy="475487"/>
          </a:xfrm>
          <a:prstGeom prst="rect">
            <a:avLst/>
          </a:prstGeom>
          <a:blipFill>
            <a:blip r:embed="rId11" cstate="print"/>
            <a:stretch>
              <a:fillRect/>
            </a:stretch>
          </a:blipFill>
        </p:spPr>
        <p:txBody>
          <a:bodyPr wrap="square" lIns="0" tIns="0" rIns="0" bIns="0" rtlCol="0"/>
          <a:lstStyle/>
          <a:p>
            <a:endParaRPr/>
          </a:p>
        </p:txBody>
      </p:sp>
      <p:sp>
        <p:nvSpPr>
          <p:cNvPr id="328" name="object 90">
            <a:extLst>
              <a:ext uri="{FF2B5EF4-FFF2-40B4-BE49-F238E27FC236}">
                <a16:creationId xmlns:a16="http://schemas.microsoft.com/office/drawing/2014/main" id="{0256924D-C42F-43AE-9AC6-ABD0C98E3C8F}"/>
              </a:ext>
            </a:extLst>
          </p:cNvPr>
          <p:cNvSpPr/>
          <p:nvPr/>
        </p:nvSpPr>
        <p:spPr>
          <a:xfrm>
            <a:off x="6451165" y="5834278"/>
            <a:ext cx="584193" cy="337308"/>
          </a:xfrm>
          <a:prstGeom prst="rect">
            <a:avLst/>
          </a:prstGeom>
          <a:blipFill>
            <a:blip r:embed="rId12" cstate="print"/>
            <a:stretch>
              <a:fillRect/>
            </a:stretch>
          </a:blipFill>
        </p:spPr>
        <p:txBody>
          <a:bodyPr wrap="square" lIns="0" tIns="0" rIns="0" bIns="0" rtlCol="0"/>
          <a:lstStyle/>
          <a:p>
            <a:endParaRPr/>
          </a:p>
        </p:txBody>
      </p:sp>
      <p:sp>
        <p:nvSpPr>
          <p:cNvPr id="329" name="object 91">
            <a:extLst>
              <a:ext uri="{FF2B5EF4-FFF2-40B4-BE49-F238E27FC236}">
                <a16:creationId xmlns:a16="http://schemas.microsoft.com/office/drawing/2014/main" id="{07759EBD-00C1-465D-97B8-02E7DA580C5B}"/>
              </a:ext>
            </a:extLst>
          </p:cNvPr>
          <p:cNvSpPr/>
          <p:nvPr/>
        </p:nvSpPr>
        <p:spPr>
          <a:xfrm>
            <a:off x="8462310" y="5749188"/>
            <a:ext cx="463413" cy="507488"/>
          </a:xfrm>
          <a:prstGeom prst="rect">
            <a:avLst/>
          </a:prstGeom>
          <a:blipFill>
            <a:blip r:embed="rId13" cstate="print"/>
            <a:stretch>
              <a:fillRect/>
            </a:stretch>
          </a:blipFill>
        </p:spPr>
        <p:txBody>
          <a:bodyPr wrap="square" lIns="0" tIns="0" rIns="0" bIns="0" rtlCol="0"/>
          <a:lstStyle/>
          <a:p>
            <a:endParaRPr/>
          </a:p>
        </p:txBody>
      </p:sp>
      <p:sp>
        <p:nvSpPr>
          <p:cNvPr id="330" name="object 92">
            <a:extLst>
              <a:ext uri="{FF2B5EF4-FFF2-40B4-BE49-F238E27FC236}">
                <a16:creationId xmlns:a16="http://schemas.microsoft.com/office/drawing/2014/main" id="{BF20E337-A30B-4DD1-8D9B-9D97932B3C7C}"/>
              </a:ext>
            </a:extLst>
          </p:cNvPr>
          <p:cNvSpPr/>
          <p:nvPr/>
        </p:nvSpPr>
        <p:spPr>
          <a:xfrm>
            <a:off x="9035329" y="5744980"/>
            <a:ext cx="369824" cy="515904"/>
          </a:xfrm>
          <a:prstGeom prst="rect">
            <a:avLst/>
          </a:prstGeom>
          <a:blipFill>
            <a:blip r:embed="rId14" cstate="print"/>
            <a:stretch>
              <a:fillRect/>
            </a:stretch>
          </a:blipFill>
        </p:spPr>
        <p:txBody>
          <a:bodyPr wrap="square" lIns="0" tIns="0" rIns="0" bIns="0" rtlCol="0"/>
          <a:lstStyle/>
          <a:p>
            <a:endParaRPr/>
          </a:p>
        </p:txBody>
      </p:sp>
      <p:sp>
        <p:nvSpPr>
          <p:cNvPr id="331" name="object 93">
            <a:extLst>
              <a:ext uri="{FF2B5EF4-FFF2-40B4-BE49-F238E27FC236}">
                <a16:creationId xmlns:a16="http://schemas.microsoft.com/office/drawing/2014/main" id="{AB1D2D16-F622-409C-8A8C-4E0D12372D5E}"/>
              </a:ext>
            </a:extLst>
          </p:cNvPr>
          <p:cNvSpPr/>
          <p:nvPr/>
        </p:nvSpPr>
        <p:spPr>
          <a:xfrm>
            <a:off x="7144964" y="5826911"/>
            <a:ext cx="644641" cy="352043"/>
          </a:xfrm>
          <a:prstGeom prst="rect">
            <a:avLst/>
          </a:prstGeom>
          <a:blipFill>
            <a:blip r:embed="rId15" cstate="print"/>
            <a:stretch>
              <a:fillRect/>
            </a:stretch>
          </a:blipFill>
        </p:spPr>
        <p:txBody>
          <a:bodyPr wrap="square" lIns="0" tIns="0" rIns="0" bIns="0" rtlCol="0"/>
          <a:lstStyle/>
          <a:p>
            <a:endParaRPr/>
          </a:p>
        </p:txBody>
      </p:sp>
      <p:sp>
        <p:nvSpPr>
          <p:cNvPr id="332" name="object 94">
            <a:extLst>
              <a:ext uri="{FF2B5EF4-FFF2-40B4-BE49-F238E27FC236}">
                <a16:creationId xmlns:a16="http://schemas.microsoft.com/office/drawing/2014/main" id="{8C2BDB7D-7926-4777-A009-DAE80F946B80}"/>
              </a:ext>
            </a:extLst>
          </p:cNvPr>
          <p:cNvSpPr/>
          <p:nvPr/>
        </p:nvSpPr>
        <p:spPr>
          <a:xfrm>
            <a:off x="4683696" y="5780689"/>
            <a:ext cx="522729" cy="444487"/>
          </a:xfrm>
          <a:prstGeom prst="rect">
            <a:avLst/>
          </a:prstGeom>
          <a:blipFill>
            <a:blip r:embed="rId16" cstate="print"/>
            <a:stretch>
              <a:fillRect/>
            </a:stretch>
          </a:blipFill>
        </p:spPr>
        <p:txBody>
          <a:bodyPr wrap="square" lIns="0" tIns="0" rIns="0" bIns="0" rtlCol="0"/>
          <a:lstStyle/>
          <a:p>
            <a:endParaRPr/>
          </a:p>
        </p:txBody>
      </p:sp>
      <p:sp>
        <p:nvSpPr>
          <p:cNvPr id="333" name="object 95">
            <a:extLst>
              <a:ext uri="{FF2B5EF4-FFF2-40B4-BE49-F238E27FC236}">
                <a16:creationId xmlns:a16="http://schemas.microsoft.com/office/drawing/2014/main" id="{071550A9-1135-4B4C-B332-285503F5B63B}"/>
              </a:ext>
            </a:extLst>
          </p:cNvPr>
          <p:cNvSpPr/>
          <p:nvPr/>
        </p:nvSpPr>
        <p:spPr>
          <a:xfrm>
            <a:off x="7899211" y="5775430"/>
            <a:ext cx="453493" cy="455004"/>
          </a:xfrm>
          <a:prstGeom prst="rect">
            <a:avLst/>
          </a:prstGeom>
          <a:blipFill>
            <a:blip r:embed="rId17" cstate="print"/>
            <a:stretch>
              <a:fillRect/>
            </a:stretch>
          </a:blipFill>
        </p:spPr>
        <p:txBody>
          <a:bodyPr wrap="square" lIns="0" tIns="0" rIns="0" bIns="0" rtlCol="0"/>
          <a:lstStyle/>
          <a:p>
            <a:endParaRPr/>
          </a:p>
        </p:txBody>
      </p:sp>
      <p:sp>
        <p:nvSpPr>
          <p:cNvPr id="334" name="object 96">
            <a:extLst>
              <a:ext uri="{FF2B5EF4-FFF2-40B4-BE49-F238E27FC236}">
                <a16:creationId xmlns:a16="http://schemas.microsoft.com/office/drawing/2014/main" id="{727B1AEC-6CFB-4D28-8EB7-5BBC337330BE}"/>
              </a:ext>
            </a:extLst>
          </p:cNvPr>
          <p:cNvSpPr/>
          <p:nvPr/>
        </p:nvSpPr>
        <p:spPr>
          <a:xfrm>
            <a:off x="5316031" y="5789573"/>
            <a:ext cx="426719" cy="426719"/>
          </a:xfrm>
          <a:prstGeom prst="rect">
            <a:avLst/>
          </a:prstGeom>
          <a:blipFill>
            <a:blip r:embed="rId18" cstate="print"/>
            <a:stretch>
              <a:fillRect/>
            </a:stretch>
          </a:blipFill>
        </p:spPr>
        <p:txBody>
          <a:bodyPr wrap="square" lIns="0" tIns="0" rIns="0" bIns="0" rtlCol="0"/>
          <a:lstStyle/>
          <a:p>
            <a:endParaRPr/>
          </a:p>
        </p:txBody>
      </p:sp>
      <p:sp>
        <p:nvSpPr>
          <p:cNvPr id="335" name="object 97">
            <a:extLst>
              <a:ext uri="{FF2B5EF4-FFF2-40B4-BE49-F238E27FC236}">
                <a16:creationId xmlns:a16="http://schemas.microsoft.com/office/drawing/2014/main" id="{60D767DC-DC63-47C1-B03C-4DB02AC4F513}"/>
              </a:ext>
            </a:extLst>
          </p:cNvPr>
          <p:cNvSpPr/>
          <p:nvPr/>
        </p:nvSpPr>
        <p:spPr>
          <a:xfrm>
            <a:off x="5852356" y="5728612"/>
            <a:ext cx="489203" cy="548640"/>
          </a:xfrm>
          <a:prstGeom prst="rect">
            <a:avLst/>
          </a:prstGeom>
          <a:blipFill>
            <a:blip r:embed="rId19"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1419763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483699" cy="1993900"/>
          </a:xfrm>
        </p:spPr>
        <p:txBody>
          <a:bodyPr/>
          <a:lstStyle/>
          <a:p>
            <a:pPr>
              <a:lnSpc>
                <a:spcPts val="7200"/>
              </a:lnSpc>
            </a:pPr>
            <a:r>
              <a:rPr lang="en-GB" sz="6600"/>
              <a:t>Appendix B: </a:t>
            </a:r>
            <a:r>
              <a:rPr lang="en-GB"/>
              <a:t>PMO (Workstream 3)</a:t>
            </a:r>
            <a:endParaRPr lang="en-GB" sz="6600"/>
          </a:p>
        </p:txBody>
      </p:sp>
    </p:spTree>
    <p:custDataLst>
      <p:tags r:id="rId1"/>
    </p:custDataLst>
    <p:extLst>
      <p:ext uri="{BB962C8B-B14F-4D97-AF65-F5344CB8AC3E}">
        <p14:creationId xmlns:p14="http://schemas.microsoft.com/office/powerpoint/2010/main" val="106238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vert="horz" lIns="0" tIns="0" rIns="0" bIns="0" rtlCol="0" anchor="t" anchorCtr="0">
            <a:noAutofit/>
          </a:bodyPr>
          <a:lstStyle/>
          <a:p>
            <a:r>
              <a:rPr lang="en-US" sz="3600"/>
              <a:t>A critical function of the portfolio management office is to link strategy with execution</a:t>
            </a:r>
            <a:endParaRPr lang="en-GB" sz="3600"/>
          </a:p>
        </p:txBody>
      </p:sp>
      <p:sp>
        <p:nvSpPr>
          <p:cNvPr id="2" name="Text Placeholder 1"/>
          <p:cNvSpPr>
            <a:spLocks noGrp="1"/>
          </p:cNvSpPr>
          <p:nvPr>
            <p:ph type="body" sz="quarter" idx="4294967295"/>
          </p:nvPr>
        </p:nvSpPr>
        <p:spPr>
          <a:xfrm>
            <a:off x="1026485" y="1374136"/>
            <a:ext cx="10196512" cy="4546600"/>
          </a:xfrm>
        </p:spPr>
        <p:txBody>
          <a:bodyPr lIns="0" tIns="0" rIns="0" bIns="0"/>
          <a:lstStyle/>
          <a:p>
            <a:r>
              <a:rPr lang="en-US" sz="1100" b="0">
                <a:solidFill>
                  <a:srgbClr val="00338D"/>
                </a:solidFill>
              </a:rPr>
              <a:t>Our approach to establishing effective an effective PMO aligns execution to strategy by orchestrating the selection, prioritization, execution and measurement of projects, products, portfolios and change initiatives across the enterprise.</a:t>
            </a:r>
            <a:endParaRPr lang="en-US" sz="1100" b="0"/>
          </a:p>
        </p:txBody>
      </p:sp>
      <p:grpSp>
        <p:nvGrpSpPr>
          <p:cNvPr id="3" name="Group 2">
            <a:extLst>
              <a:ext uri="{FF2B5EF4-FFF2-40B4-BE49-F238E27FC236}">
                <a16:creationId xmlns:a16="http://schemas.microsoft.com/office/drawing/2014/main" id="{B8E13D4E-C3D0-4B65-A8DA-123311429079}"/>
              </a:ext>
            </a:extLst>
          </p:cNvPr>
          <p:cNvGrpSpPr/>
          <p:nvPr/>
        </p:nvGrpSpPr>
        <p:grpSpPr>
          <a:xfrm>
            <a:off x="1006016" y="1913375"/>
            <a:ext cx="10195200" cy="4342673"/>
            <a:chOff x="1006016" y="1913375"/>
            <a:chExt cx="10195200" cy="4342673"/>
          </a:xfrm>
        </p:grpSpPr>
        <p:sp>
          <p:nvSpPr>
            <p:cNvPr id="112" name="Rectangle 111"/>
            <p:cNvSpPr/>
            <p:nvPr/>
          </p:nvSpPr>
          <p:spPr>
            <a:xfrm>
              <a:off x="8793688" y="1919823"/>
              <a:ext cx="2407528" cy="43362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srgbClr val="FFFFFF"/>
                </a:solidFill>
                <a:effectLst/>
                <a:uLnTx/>
                <a:uFillTx/>
                <a:latin typeface="Arial"/>
                <a:ea typeface="+mn-ea"/>
                <a:cs typeface="+mn-cs"/>
              </a:endParaRPr>
            </a:p>
          </p:txBody>
        </p:sp>
        <p:sp>
          <p:nvSpPr>
            <p:cNvPr id="113" name="Trapezoid 112"/>
            <p:cNvSpPr/>
            <p:nvPr/>
          </p:nvSpPr>
          <p:spPr>
            <a:xfrm rot="16200000" flipH="1">
              <a:off x="6005165" y="3457986"/>
              <a:ext cx="4342672" cy="1253450"/>
            </a:xfrm>
            <a:prstGeom prst="trapezoid">
              <a:avLst>
                <a:gd name="adj" fmla="val 65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114" name="Trapezoid 113"/>
            <p:cNvSpPr/>
            <p:nvPr/>
          </p:nvSpPr>
          <p:spPr>
            <a:xfrm rot="5400000">
              <a:off x="1830613" y="3488251"/>
              <a:ext cx="4341020" cy="1194574"/>
            </a:xfrm>
            <a:prstGeom prst="trapezoid">
              <a:avLst>
                <a:gd name="adj" fmla="val 650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146" name="Rectangle 145"/>
            <p:cNvSpPr/>
            <p:nvPr/>
          </p:nvSpPr>
          <p:spPr>
            <a:xfrm>
              <a:off x="1006016" y="1919856"/>
              <a:ext cx="2408263" cy="4336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srgbClr val="FFFFFF"/>
                </a:solidFill>
                <a:effectLst/>
                <a:uLnTx/>
                <a:uFillTx/>
                <a:latin typeface="Arial"/>
                <a:ea typeface="+mn-ea"/>
                <a:cs typeface="+mn-cs"/>
              </a:endParaRPr>
            </a:p>
          </p:txBody>
        </p:sp>
        <p:sp>
          <p:nvSpPr>
            <p:cNvPr id="147" name="Rectangle 146"/>
            <p:cNvSpPr/>
            <p:nvPr/>
          </p:nvSpPr>
          <p:spPr>
            <a:xfrm>
              <a:off x="1157927" y="2494500"/>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Financial Ambition</a:t>
              </a:r>
            </a:p>
          </p:txBody>
        </p:sp>
        <p:sp>
          <p:nvSpPr>
            <p:cNvPr id="148" name="Rectangle 147"/>
            <p:cNvSpPr/>
            <p:nvPr/>
          </p:nvSpPr>
          <p:spPr>
            <a:xfrm>
              <a:off x="1157927" y="2879916"/>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Markets</a:t>
              </a:r>
            </a:p>
          </p:txBody>
        </p:sp>
        <p:sp>
          <p:nvSpPr>
            <p:cNvPr id="149" name="Rectangle 148"/>
            <p:cNvSpPr/>
            <p:nvPr/>
          </p:nvSpPr>
          <p:spPr>
            <a:xfrm>
              <a:off x="1157927" y="3265332"/>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Propositions &amp; Brands</a:t>
              </a:r>
            </a:p>
          </p:txBody>
        </p:sp>
        <p:sp>
          <p:nvSpPr>
            <p:cNvPr id="150" name="Rectangle 149"/>
            <p:cNvSpPr/>
            <p:nvPr/>
          </p:nvSpPr>
          <p:spPr>
            <a:xfrm>
              <a:off x="1157927" y="3650747"/>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Clients &amp; Channels</a:t>
              </a:r>
            </a:p>
          </p:txBody>
        </p:sp>
        <p:sp>
          <p:nvSpPr>
            <p:cNvPr id="151" name="Rectangle 150"/>
            <p:cNvSpPr/>
            <p:nvPr/>
          </p:nvSpPr>
          <p:spPr>
            <a:xfrm>
              <a:off x="1157927" y="4107334"/>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Core Business Processes</a:t>
              </a:r>
            </a:p>
          </p:txBody>
        </p:sp>
        <p:sp>
          <p:nvSpPr>
            <p:cNvPr id="152" name="Rectangle 151"/>
            <p:cNvSpPr/>
            <p:nvPr/>
          </p:nvSpPr>
          <p:spPr>
            <a:xfrm>
              <a:off x="1157927" y="4496667"/>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Operational / Tech. Infrastructure</a:t>
              </a:r>
            </a:p>
          </p:txBody>
        </p:sp>
        <p:sp>
          <p:nvSpPr>
            <p:cNvPr id="153" name="Rectangle 152"/>
            <p:cNvSpPr/>
            <p:nvPr/>
          </p:nvSpPr>
          <p:spPr>
            <a:xfrm>
              <a:off x="1157927" y="4886001"/>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Org Structure, Gov. &amp; Controls</a:t>
              </a:r>
            </a:p>
          </p:txBody>
        </p:sp>
        <p:sp>
          <p:nvSpPr>
            <p:cNvPr id="154" name="Rectangle 153"/>
            <p:cNvSpPr/>
            <p:nvPr/>
          </p:nvSpPr>
          <p:spPr>
            <a:xfrm>
              <a:off x="1157927" y="5275335"/>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People &amp; Culture</a:t>
              </a:r>
            </a:p>
          </p:txBody>
        </p:sp>
        <p:sp>
          <p:nvSpPr>
            <p:cNvPr id="155" name="Rectangle 154"/>
            <p:cNvSpPr/>
            <p:nvPr/>
          </p:nvSpPr>
          <p:spPr>
            <a:xfrm>
              <a:off x="1157927" y="5664670"/>
              <a:ext cx="1392715" cy="32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338D"/>
                  </a:solidFill>
                  <a:effectLst/>
                  <a:uLnTx/>
                  <a:uFillTx/>
                  <a:latin typeface="Arial"/>
                  <a:ea typeface="+mn-ea"/>
                  <a:cs typeface="+mn-cs"/>
                </a:rPr>
                <a:t>Value Measures &amp; Incentives</a:t>
              </a:r>
            </a:p>
          </p:txBody>
        </p:sp>
        <p:sp>
          <p:nvSpPr>
            <p:cNvPr id="156" name="TextBox 155"/>
            <p:cNvSpPr txBox="1"/>
            <p:nvPr/>
          </p:nvSpPr>
          <p:spPr>
            <a:xfrm>
              <a:off x="1531002" y="2016495"/>
              <a:ext cx="1279847" cy="337120"/>
            </a:xfrm>
            <a:prstGeom prst="rect">
              <a:avLst/>
            </a:prstGeom>
            <a:noFill/>
          </p:spPr>
          <p:txBody>
            <a:bodyPr wrap="square" lIns="54610" tIns="54610" rIns="54610" bIns="54610" rtlCol="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KPMG Bold"/>
                  <a:ea typeface="+mn-ea"/>
                  <a:cs typeface="+mn-cs"/>
                </a:rPr>
                <a:t>Strategy</a:t>
              </a:r>
            </a:p>
          </p:txBody>
        </p:sp>
        <p:sp>
          <p:nvSpPr>
            <p:cNvPr id="157" name="TextBox 156"/>
            <p:cNvSpPr txBox="1"/>
            <p:nvPr/>
          </p:nvSpPr>
          <p:spPr>
            <a:xfrm>
              <a:off x="9368210" y="2016495"/>
              <a:ext cx="1279847" cy="337120"/>
            </a:xfrm>
            <a:prstGeom prst="rect">
              <a:avLst/>
            </a:prstGeom>
            <a:noFill/>
          </p:spPr>
          <p:txBody>
            <a:bodyPr wrap="square" lIns="54610" tIns="54610" rIns="54610" bIns="54610" rtlCol="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2800" b="0" i="0" u="none" strike="noStrike" kern="1200" cap="none" spc="0" normalizeH="0" baseline="0" noProof="0">
                  <a:ln>
                    <a:noFill/>
                  </a:ln>
                  <a:solidFill>
                    <a:prstClr val="white"/>
                  </a:solidFill>
                  <a:effectLst/>
                  <a:uLnTx/>
                  <a:uFillTx/>
                  <a:latin typeface="KPMG Bold"/>
                  <a:ea typeface="+mn-ea"/>
                  <a:cs typeface="+mn-cs"/>
                </a:rPr>
                <a:t>Execution</a:t>
              </a:r>
            </a:p>
          </p:txBody>
        </p:sp>
        <p:sp>
          <p:nvSpPr>
            <p:cNvPr id="158" name="Rectangle 157"/>
            <p:cNvSpPr/>
            <p:nvPr/>
          </p:nvSpPr>
          <p:spPr>
            <a:xfrm>
              <a:off x="9121127" y="2534113"/>
              <a:ext cx="1834822" cy="4930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Portfolios</a:t>
              </a:r>
            </a:p>
          </p:txBody>
        </p:sp>
        <p:sp>
          <p:nvSpPr>
            <p:cNvPr id="159" name="Rectangle 158"/>
            <p:cNvSpPr/>
            <p:nvPr/>
          </p:nvSpPr>
          <p:spPr>
            <a:xfrm>
              <a:off x="9118401" y="3084671"/>
              <a:ext cx="884510" cy="889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160" name="Rectangle 159"/>
            <p:cNvSpPr/>
            <p:nvPr/>
          </p:nvSpPr>
          <p:spPr>
            <a:xfrm>
              <a:off x="10071035" y="3084670"/>
              <a:ext cx="884915" cy="89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61" name="Group 160"/>
            <p:cNvGrpSpPr>
              <a:grpSpLocks noChangeAspect="1"/>
            </p:cNvGrpSpPr>
            <p:nvPr/>
          </p:nvGrpSpPr>
          <p:grpSpPr>
            <a:xfrm>
              <a:off x="9348337" y="3232902"/>
              <a:ext cx="442748" cy="425735"/>
              <a:chOff x="6330868" y="2754337"/>
              <a:chExt cx="901265" cy="866635"/>
            </a:xfrm>
            <a:solidFill>
              <a:schemeClr val="accent4"/>
            </a:solidFill>
          </p:grpSpPr>
          <p:sp>
            <p:nvSpPr>
              <p:cNvPr id="162" name="Oval 161"/>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3" name="Oval 162"/>
              <p:cNvSpPr/>
              <p:nvPr/>
            </p:nvSpPr>
            <p:spPr>
              <a:xfrm>
                <a:off x="6394876" y="3065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4" name="Oval 163"/>
              <p:cNvSpPr/>
              <p:nvPr/>
            </p:nvSpPr>
            <p:spPr>
              <a:xfrm>
                <a:off x="6593314" y="28308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5" name="Oval 164"/>
              <p:cNvSpPr/>
              <p:nvPr/>
            </p:nvSpPr>
            <p:spPr>
              <a:xfrm>
                <a:off x="6903970" y="281834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6" name="Oval 165"/>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7" name="Oval 166"/>
              <p:cNvSpPr/>
              <p:nvPr/>
            </p:nvSpPr>
            <p:spPr>
              <a:xfrm>
                <a:off x="7140693" y="328928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68" name="Oval 167"/>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169" name="Straight Connector 168"/>
              <p:cNvCxnSpPr>
                <a:stCxn id="162" idx="7"/>
                <a:endCxn id="166"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2" idx="6"/>
                <a:endCxn id="167" idx="2"/>
              </p:cNvCxnSpPr>
              <p:nvPr/>
            </p:nvCxnSpPr>
            <p:spPr>
              <a:xfrm>
                <a:off x="6798291" y="3205271"/>
                <a:ext cx="342402" cy="97733"/>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2" idx="5"/>
                <a:endCxn id="168"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2" idx="2"/>
                <a:endCxn id="163" idx="6"/>
              </p:cNvCxnSpPr>
              <p:nvPr/>
            </p:nvCxnSpPr>
            <p:spPr>
              <a:xfrm flipH="1" flipV="1">
                <a:off x="6422308" y="3079500"/>
                <a:ext cx="348551" cy="125771"/>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endCxn id="164" idx="5"/>
              </p:cNvCxnSpPr>
              <p:nvPr/>
            </p:nvCxnSpPr>
            <p:spPr>
              <a:xfrm flipH="1" flipV="1">
                <a:off x="6616727" y="2854294"/>
                <a:ext cx="241687" cy="393122"/>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2" idx="0"/>
                <a:endCxn id="165" idx="3"/>
              </p:cNvCxnSpPr>
              <p:nvPr/>
            </p:nvCxnSpPr>
            <p:spPr>
              <a:xfrm flipV="1">
                <a:off x="6784575" y="2841760"/>
                <a:ext cx="123412" cy="349795"/>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Oval 174"/>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76" name="Oval 175"/>
              <p:cNvSpPr/>
              <p:nvPr/>
            </p:nvSpPr>
            <p:spPr>
              <a:xfrm>
                <a:off x="6330868" y="3001776"/>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77" name="Oval 176"/>
              <p:cNvSpPr/>
              <p:nvPr/>
            </p:nvSpPr>
            <p:spPr>
              <a:xfrm>
                <a:off x="6529306" y="2766872"/>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78" name="Oval 177"/>
              <p:cNvSpPr/>
              <p:nvPr/>
            </p:nvSpPr>
            <p:spPr>
              <a:xfrm>
                <a:off x="6839962" y="275433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79" name="Oval 178"/>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0" name="Oval 179"/>
              <p:cNvSpPr/>
              <p:nvPr/>
            </p:nvSpPr>
            <p:spPr>
              <a:xfrm>
                <a:off x="7076685" y="322528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1" name="Oval 180"/>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sp>
          <p:nvSpPr>
            <p:cNvPr id="182" name="TextBox 181"/>
            <p:cNvSpPr txBox="1"/>
            <p:nvPr/>
          </p:nvSpPr>
          <p:spPr>
            <a:xfrm>
              <a:off x="9194391" y="3681366"/>
              <a:ext cx="743130" cy="13458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Digital Transformation</a:t>
              </a:r>
            </a:p>
          </p:txBody>
        </p:sp>
        <p:sp>
          <p:nvSpPr>
            <p:cNvPr id="183" name="TextBox 182"/>
            <p:cNvSpPr txBox="1"/>
            <p:nvPr/>
          </p:nvSpPr>
          <p:spPr>
            <a:xfrm>
              <a:off x="10078901" y="3666774"/>
              <a:ext cx="849531" cy="12334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Business Unit Portfolio</a:t>
              </a:r>
            </a:p>
          </p:txBody>
        </p:sp>
        <p:grpSp>
          <p:nvGrpSpPr>
            <p:cNvPr id="184" name="Group 183"/>
            <p:cNvGrpSpPr>
              <a:grpSpLocks noChangeAspect="1"/>
            </p:cNvGrpSpPr>
            <p:nvPr/>
          </p:nvGrpSpPr>
          <p:grpSpPr>
            <a:xfrm>
              <a:off x="10294581" y="3200455"/>
              <a:ext cx="442748" cy="419578"/>
              <a:chOff x="6330868" y="2766872"/>
              <a:chExt cx="901265" cy="854100"/>
            </a:xfrm>
            <a:solidFill>
              <a:schemeClr val="accent4"/>
            </a:solidFill>
          </p:grpSpPr>
          <p:sp>
            <p:nvSpPr>
              <p:cNvPr id="185" name="Oval 184"/>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6" name="Oval 185"/>
              <p:cNvSpPr/>
              <p:nvPr/>
            </p:nvSpPr>
            <p:spPr>
              <a:xfrm>
                <a:off x="6421896" y="33842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7" name="Oval 186"/>
              <p:cNvSpPr/>
              <p:nvPr/>
            </p:nvSpPr>
            <p:spPr>
              <a:xfrm>
                <a:off x="6394876" y="3065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8" name="Oval 187"/>
              <p:cNvSpPr/>
              <p:nvPr/>
            </p:nvSpPr>
            <p:spPr>
              <a:xfrm>
                <a:off x="6593314" y="28308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89" name="Oval 188"/>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90" name="Oval 189"/>
              <p:cNvSpPr/>
              <p:nvPr/>
            </p:nvSpPr>
            <p:spPr>
              <a:xfrm>
                <a:off x="7140693" y="328928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91" name="Oval 190"/>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192" name="Straight Connector 191"/>
              <p:cNvCxnSpPr>
                <a:stCxn id="185" idx="7"/>
                <a:endCxn id="189"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5" idx="6"/>
                <a:endCxn id="190" idx="2"/>
              </p:cNvCxnSpPr>
              <p:nvPr/>
            </p:nvCxnSpPr>
            <p:spPr>
              <a:xfrm>
                <a:off x="6798291" y="3205271"/>
                <a:ext cx="342402" cy="97733"/>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5" idx="5"/>
                <a:endCxn id="191"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5" idx="3"/>
                <a:endCxn id="186" idx="7"/>
              </p:cNvCxnSpPr>
              <p:nvPr/>
            </p:nvCxnSpPr>
            <p:spPr>
              <a:xfrm flipH="1">
                <a:off x="6445311" y="3214970"/>
                <a:ext cx="329565" cy="17326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5" idx="2"/>
                <a:endCxn id="187" idx="6"/>
              </p:cNvCxnSpPr>
              <p:nvPr/>
            </p:nvCxnSpPr>
            <p:spPr>
              <a:xfrm flipH="1" flipV="1">
                <a:off x="6422308" y="3079500"/>
                <a:ext cx="348551" cy="125771"/>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5" idx="1"/>
                <a:endCxn id="188" idx="5"/>
              </p:cNvCxnSpPr>
              <p:nvPr/>
            </p:nvCxnSpPr>
            <p:spPr>
              <a:xfrm flipH="1" flipV="1">
                <a:off x="6616729" y="2854295"/>
                <a:ext cx="158147" cy="341277"/>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Oval 197"/>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99" name="Oval 198"/>
              <p:cNvSpPr/>
              <p:nvPr/>
            </p:nvSpPr>
            <p:spPr>
              <a:xfrm>
                <a:off x="6357888" y="332021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0" name="Oval 199"/>
              <p:cNvSpPr/>
              <p:nvPr/>
            </p:nvSpPr>
            <p:spPr>
              <a:xfrm>
                <a:off x="6330868" y="3001776"/>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1" name="Oval 200"/>
              <p:cNvSpPr/>
              <p:nvPr/>
            </p:nvSpPr>
            <p:spPr>
              <a:xfrm>
                <a:off x="6529306" y="2766872"/>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2" name="Oval 201"/>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3" name="Oval 202"/>
              <p:cNvSpPr/>
              <p:nvPr/>
            </p:nvSpPr>
            <p:spPr>
              <a:xfrm>
                <a:off x="7076685" y="322528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4" name="Oval 203"/>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sp>
          <p:nvSpPr>
            <p:cNvPr id="205" name="Freeform 204"/>
            <p:cNvSpPr/>
            <p:nvPr/>
          </p:nvSpPr>
          <p:spPr>
            <a:xfrm>
              <a:off x="10087566" y="3018873"/>
              <a:ext cx="492653" cy="426573"/>
            </a:xfrm>
            <a:custGeom>
              <a:avLst/>
              <a:gdLst>
                <a:gd name="connsiteX0" fmla="*/ 425963 w 517159"/>
                <a:gd name="connsiteY0" fmla="*/ 1868556 h 1868556"/>
                <a:gd name="connsiteX1" fmla="*/ 516835 w 517159"/>
                <a:gd name="connsiteY1" fmla="*/ 1255170 h 1868556"/>
                <a:gd name="connsiteX2" fmla="*/ 397565 w 517159"/>
                <a:gd name="connsiteY2" fmla="*/ 704258 h 1868556"/>
                <a:gd name="connsiteX3" fmla="*/ 0 w 517159"/>
                <a:gd name="connsiteY3" fmla="*/ 0 h 1868556"/>
              </a:gdLst>
              <a:ahLst/>
              <a:cxnLst>
                <a:cxn ang="0">
                  <a:pos x="connsiteX0" y="connsiteY0"/>
                </a:cxn>
                <a:cxn ang="0">
                  <a:pos x="connsiteX1" y="connsiteY1"/>
                </a:cxn>
                <a:cxn ang="0">
                  <a:pos x="connsiteX2" y="connsiteY2"/>
                </a:cxn>
                <a:cxn ang="0">
                  <a:pos x="connsiteX3" y="connsiteY3"/>
                </a:cxn>
              </a:cxnLst>
              <a:rect l="l" t="t" r="r" b="b"/>
              <a:pathLst>
                <a:path w="517159" h="1868556">
                  <a:moveTo>
                    <a:pt x="425963" y="1868556"/>
                  </a:moveTo>
                  <a:cubicBezTo>
                    <a:pt x="473765" y="1658888"/>
                    <a:pt x="521568" y="1449220"/>
                    <a:pt x="516835" y="1255170"/>
                  </a:cubicBezTo>
                  <a:cubicBezTo>
                    <a:pt x="512102" y="1061120"/>
                    <a:pt x="483704" y="913453"/>
                    <a:pt x="397565" y="704258"/>
                  </a:cubicBezTo>
                  <a:cubicBezTo>
                    <a:pt x="311426" y="495063"/>
                    <a:pt x="155713" y="247531"/>
                    <a:pt x="0" y="0"/>
                  </a:cubicBezTo>
                </a:path>
              </a:pathLst>
            </a:custGeom>
            <a:noFill/>
            <a:ln w="19050">
              <a:solidFill>
                <a:schemeClr val="tx1">
                  <a:lumMod val="65000"/>
                  <a:lumOff val="35000"/>
                </a:schemeClr>
              </a:solidFill>
              <a:prstDash val="sysDash"/>
              <a:headEnd type="non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06" name="Rectangle 205"/>
            <p:cNvSpPr/>
            <p:nvPr/>
          </p:nvSpPr>
          <p:spPr>
            <a:xfrm>
              <a:off x="10061840" y="4058325"/>
              <a:ext cx="884915" cy="89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07" name="TextBox 206"/>
            <p:cNvSpPr txBox="1"/>
            <p:nvPr/>
          </p:nvSpPr>
          <p:spPr>
            <a:xfrm>
              <a:off x="10069706" y="4640429"/>
              <a:ext cx="849531" cy="12334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Program / Epic</a:t>
              </a:r>
            </a:p>
          </p:txBody>
        </p:sp>
        <p:sp>
          <p:nvSpPr>
            <p:cNvPr id="208" name="Rectangle 207"/>
            <p:cNvSpPr/>
            <p:nvPr/>
          </p:nvSpPr>
          <p:spPr>
            <a:xfrm>
              <a:off x="9117398" y="4064265"/>
              <a:ext cx="884915" cy="89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09" name="TextBox 208"/>
            <p:cNvSpPr txBox="1"/>
            <p:nvPr/>
          </p:nvSpPr>
          <p:spPr>
            <a:xfrm>
              <a:off x="9209801" y="4646369"/>
              <a:ext cx="665725" cy="1306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Product Portfolio </a:t>
              </a:r>
            </a:p>
          </p:txBody>
        </p:sp>
        <p:sp>
          <p:nvSpPr>
            <p:cNvPr id="210" name="Rectangle 209"/>
            <p:cNvSpPr/>
            <p:nvPr/>
          </p:nvSpPr>
          <p:spPr>
            <a:xfrm>
              <a:off x="9114498" y="5050247"/>
              <a:ext cx="884915" cy="89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11" name="TextBox 210"/>
            <p:cNvSpPr txBox="1"/>
            <p:nvPr/>
          </p:nvSpPr>
          <p:spPr>
            <a:xfrm>
              <a:off x="9155670" y="5645673"/>
              <a:ext cx="772338" cy="20664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Major Acquisition</a:t>
              </a:r>
            </a:p>
          </p:txBody>
        </p:sp>
        <p:sp>
          <p:nvSpPr>
            <p:cNvPr id="212" name="Rectangle 211"/>
            <p:cNvSpPr/>
            <p:nvPr/>
          </p:nvSpPr>
          <p:spPr>
            <a:xfrm>
              <a:off x="10065470" y="5049042"/>
              <a:ext cx="884915" cy="89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13" name="TextBox 212"/>
            <p:cNvSpPr txBox="1"/>
            <p:nvPr/>
          </p:nvSpPr>
          <p:spPr>
            <a:xfrm>
              <a:off x="10167554" y="5651542"/>
              <a:ext cx="627035" cy="18729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a:ea typeface="+mn-ea"/>
                  <a:cs typeface="+mn-cs"/>
                </a:rPr>
                <a:t>Digital Innovation</a:t>
              </a:r>
            </a:p>
          </p:txBody>
        </p:sp>
        <p:grpSp>
          <p:nvGrpSpPr>
            <p:cNvPr id="214" name="Group 213"/>
            <p:cNvGrpSpPr>
              <a:grpSpLocks noChangeAspect="1"/>
            </p:cNvGrpSpPr>
            <p:nvPr/>
          </p:nvGrpSpPr>
          <p:grpSpPr>
            <a:xfrm>
              <a:off x="9358854" y="4153387"/>
              <a:ext cx="442748" cy="425736"/>
              <a:chOff x="6330868" y="2754337"/>
              <a:chExt cx="901265" cy="866635"/>
            </a:xfrm>
            <a:solidFill>
              <a:schemeClr val="accent4"/>
            </a:solidFill>
          </p:grpSpPr>
          <p:sp>
            <p:nvSpPr>
              <p:cNvPr id="215" name="Oval 214"/>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16" name="Oval 215"/>
              <p:cNvSpPr/>
              <p:nvPr/>
            </p:nvSpPr>
            <p:spPr>
              <a:xfrm>
                <a:off x="6421896" y="33842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17" name="Oval 216"/>
              <p:cNvSpPr/>
              <p:nvPr/>
            </p:nvSpPr>
            <p:spPr>
              <a:xfrm>
                <a:off x="6394876" y="3065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18" name="Oval 217"/>
              <p:cNvSpPr/>
              <p:nvPr/>
            </p:nvSpPr>
            <p:spPr>
              <a:xfrm>
                <a:off x="6593314" y="28308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19" name="Oval 218"/>
              <p:cNvSpPr/>
              <p:nvPr/>
            </p:nvSpPr>
            <p:spPr>
              <a:xfrm>
                <a:off x="6903970" y="281834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20" name="Oval 219"/>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21" name="Oval 220"/>
              <p:cNvSpPr/>
              <p:nvPr/>
            </p:nvSpPr>
            <p:spPr>
              <a:xfrm>
                <a:off x="7140693" y="328928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22" name="Oval 221"/>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223" name="Straight Connector 222"/>
              <p:cNvCxnSpPr>
                <a:stCxn id="215" idx="7"/>
                <a:endCxn id="220"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5" idx="6"/>
                <a:endCxn id="221" idx="2"/>
              </p:cNvCxnSpPr>
              <p:nvPr/>
            </p:nvCxnSpPr>
            <p:spPr>
              <a:xfrm>
                <a:off x="6798291" y="3205271"/>
                <a:ext cx="342402" cy="97733"/>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15" idx="5"/>
                <a:endCxn id="222"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15" idx="3"/>
                <a:endCxn id="216" idx="7"/>
              </p:cNvCxnSpPr>
              <p:nvPr/>
            </p:nvCxnSpPr>
            <p:spPr>
              <a:xfrm flipH="1">
                <a:off x="6445311" y="3214970"/>
                <a:ext cx="329565" cy="17326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15" idx="2"/>
                <a:endCxn id="217" idx="6"/>
              </p:cNvCxnSpPr>
              <p:nvPr/>
            </p:nvCxnSpPr>
            <p:spPr>
              <a:xfrm flipH="1" flipV="1">
                <a:off x="6422308" y="3079500"/>
                <a:ext cx="348551" cy="125771"/>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15" idx="1"/>
                <a:endCxn id="218" idx="5"/>
              </p:cNvCxnSpPr>
              <p:nvPr/>
            </p:nvCxnSpPr>
            <p:spPr>
              <a:xfrm flipH="1" flipV="1">
                <a:off x="6616729" y="2854295"/>
                <a:ext cx="158147" cy="341277"/>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15" idx="0"/>
                <a:endCxn id="219" idx="3"/>
              </p:cNvCxnSpPr>
              <p:nvPr/>
            </p:nvCxnSpPr>
            <p:spPr>
              <a:xfrm flipV="1">
                <a:off x="6784575" y="2841760"/>
                <a:ext cx="123412" cy="349795"/>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0" name="Oval 229"/>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1" name="Oval 230"/>
              <p:cNvSpPr/>
              <p:nvPr/>
            </p:nvSpPr>
            <p:spPr>
              <a:xfrm>
                <a:off x="6357888" y="332021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2" name="Oval 231"/>
              <p:cNvSpPr/>
              <p:nvPr/>
            </p:nvSpPr>
            <p:spPr>
              <a:xfrm>
                <a:off x="6330868" y="3001776"/>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3" name="Oval 232"/>
              <p:cNvSpPr/>
              <p:nvPr/>
            </p:nvSpPr>
            <p:spPr>
              <a:xfrm>
                <a:off x="6529306" y="2766872"/>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4" name="Oval 233"/>
              <p:cNvSpPr/>
              <p:nvPr/>
            </p:nvSpPr>
            <p:spPr>
              <a:xfrm>
                <a:off x="6839962" y="275433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5" name="Oval 234"/>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6" name="Oval 235"/>
              <p:cNvSpPr/>
              <p:nvPr/>
            </p:nvSpPr>
            <p:spPr>
              <a:xfrm>
                <a:off x="7076685" y="322528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37" name="Oval 236"/>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38" name="Group 237"/>
            <p:cNvGrpSpPr>
              <a:grpSpLocks noChangeAspect="1"/>
            </p:cNvGrpSpPr>
            <p:nvPr/>
          </p:nvGrpSpPr>
          <p:grpSpPr>
            <a:xfrm>
              <a:off x="10319771" y="5176595"/>
              <a:ext cx="429474" cy="425736"/>
              <a:chOff x="6357888" y="2754337"/>
              <a:chExt cx="874245" cy="866635"/>
            </a:xfrm>
            <a:solidFill>
              <a:schemeClr val="accent4"/>
            </a:solidFill>
          </p:grpSpPr>
          <p:sp>
            <p:nvSpPr>
              <p:cNvPr id="239" name="Oval 238"/>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40" name="Oval 239"/>
              <p:cNvSpPr/>
              <p:nvPr/>
            </p:nvSpPr>
            <p:spPr>
              <a:xfrm>
                <a:off x="6421896" y="33842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41" name="Oval 240"/>
              <p:cNvSpPr/>
              <p:nvPr/>
            </p:nvSpPr>
            <p:spPr>
              <a:xfrm>
                <a:off x="6903970" y="281834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42" name="Oval 241"/>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43" name="Oval 242"/>
              <p:cNvSpPr/>
              <p:nvPr/>
            </p:nvSpPr>
            <p:spPr>
              <a:xfrm>
                <a:off x="7140693" y="328928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44" name="Oval 243"/>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245" name="Straight Connector 244"/>
              <p:cNvCxnSpPr>
                <a:stCxn id="239" idx="7"/>
                <a:endCxn id="242"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39" idx="6"/>
                <a:endCxn id="243" idx="2"/>
              </p:cNvCxnSpPr>
              <p:nvPr/>
            </p:nvCxnSpPr>
            <p:spPr>
              <a:xfrm>
                <a:off x="6798291" y="3205271"/>
                <a:ext cx="342402" cy="97733"/>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39" idx="5"/>
                <a:endCxn id="244"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39" idx="3"/>
                <a:endCxn id="240" idx="7"/>
              </p:cNvCxnSpPr>
              <p:nvPr/>
            </p:nvCxnSpPr>
            <p:spPr>
              <a:xfrm flipH="1">
                <a:off x="6445311" y="3214970"/>
                <a:ext cx="329565" cy="17326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39" idx="0"/>
                <a:endCxn id="241" idx="3"/>
              </p:cNvCxnSpPr>
              <p:nvPr/>
            </p:nvCxnSpPr>
            <p:spPr>
              <a:xfrm flipV="1">
                <a:off x="6784575" y="2841760"/>
                <a:ext cx="123412" cy="349795"/>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1" name="Oval 250"/>
              <p:cNvSpPr/>
              <p:nvPr/>
            </p:nvSpPr>
            <p:spPr>
              <a:xfrm>
                <a:off x="6357888" y="332021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2" name="Oval 251"/>
              <p:cNvSpPr/>
              <p:nvPr/>
            </p:nvSpPr>
            <p:spPr>
              <a:xfrm>
                <a:off x="6839962" y="275433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3" name="Oval 252"/>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4" name="Oval 253"/>
              <p:cNvSpPr/>
              <p:nvPr/>
            </p:nvSpPr>
            <p:spPr>
              <a:xfrm>
                <a:off x="7076685" y="322528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5" name="Oval 254"/>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56" name="Group 255"/>
            <p:cNvGrpSpPr>
              <a:grpSpLocks noChangeAspect="1"/>
            </p:cNvGrpSpPr>
            <p:nvPr/>
          </p:nvGrpSpPr>
          <p:grpSpPr>
            <a:xfrm>
              <a:off x="9315104" y="5151306"/>
              <a:ext cx="442748" cy="419578"/>
              <a:chOff x="6330868" y="2766872"/>
              <a:chExt cx="901265" cy="854100"/>
            </a:xfrm>
            <a:solidFill>
              <a:schemeClr val="accent4"/>
            </a:solidFill>
          </p:grpSpPr>
          <p:sp>
            <p:nvSpPr>
              <p:cNvPr id="257" name="Oval 256"/>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8" name="Oval 257"/>
              <p:cNvSpPr/>
              <p:nvPr/>
            </p:nvSpPr>
            <p:spPr>
              <a:xfrm>
                <a:off x="6421896" y="33842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59" name="Oval 258"/>
              <p:cNvSpPr/>
              <p:nvPr/>
            </p:nvSpPr>
            <p:spPr>
              <a:xfrm>
                <a:off x="6394876" y="3065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60" name="Oval 259"/>
              <p:cNvSpPr/>
              <p:nvPr/>
            </p:nvSpPr>
            <p:spPr>
              <a:xfrm>
                <a:off x="6593314" y="28308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61" name="Oval 260"/>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62" name="Oval 261"/>
              <p:cNvSpPr/>
              <p:nvPr/>
            </p:nvSpPr>
            <p:spPr>
              <a:xfrm>
                <a:off x="7140693" y="328928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63" name="Oval 262"/>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264" name="Straight Connector 263"/>
              <p:cNvCxnSpPr>
                <a:stCxn id="257" idx="7"/>
                <a:endCxn id="261"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57" idx="6"/>
                <a:endCxn id="262" idx="2"/>
              </p:cNvCxnSpPr>
              <p:nvPr/>
            </p:nvCxnSpPr>
            <p:spPr>
              <a:xfrm>
                <a:off x="6798291" y="3205271"/>
                <a:ext cx="342402" cy="97733"/>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57" idx="5"/>
                <a:endCxn id="263"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57" idx="3"/>
                <a:endCxn id="258" idx="7"/>
              </p:cNvCxnSpPr>
              <p:nvPr/>
            </p:nvCxnSpPr>
            <p:spPr>
              <a:xfrm flipH="1">
                <a:off x="6445311" y="3214970"/>
                <a:ext cx="329565" cy="17326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57" idx="2"/>
                <a:endCxn id="259" idx="6"/>
              </p:cNvCxnSpPr>
              <p:nvPr/>
            </p:nvCxnSpPr>
            <p:spPr>
              <a:xfrm flipH="1" flipV="1">
                <a:off x="6422308" y="3079500"/>
                <a:ext cx="348551" cy="125771"/>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57" idx="1"/>
                <a:endCxn id="260" idx="5"/>
              </p:cNvCxnSpPr>
              <p:nvPr/>
            </p:nvCxnSpPr>
            <p:spPr>
              <a:xfrm flipH="1" flipV="1">
                <a:off x="6616729" y="2854295"/>
                <a:ext cx="158147" cy="341277"/>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Oval 269"/>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1" name="Oval 270"/>
              <p:cNvSpPr/>
              <p:nvPr/>
            </p:nvSpPr>
            <p:spPr>
              <a:xfrm>
                <a:off x="6357888" y="332021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2" name="Oval 271"/>
              <p:cNvSpPr/>
              <p:nvPr/>
            </p:nvSpPr>
            <p:spPr>
              <a:xfrm>
                <a:off x="6330868" y="3001776"/>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3" name="Oval 272"/>
              <p:cNvSpPr/>
              <p:nvPr/>
            </p:nvSpPr>
            <p:spPr>
              <a:xfrm>
                <a:off x="6529306" y="2766872"/>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4" name="Oval 273"/>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5" name="Oval 274"/>
              <p:cNvSpPr/>
              <p:nvPr/>
            </p:nvSpPr>
            <p:spPr>
              <a:xfrm>
                <a:off x="7076685" y="322528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6" name="Oval 275"/>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77" name="Group 276"/>
            <p:cNvGrpSpPr>
              <a:grpSpLocks noChangeAspect="1"/>
            </p:cNvGrpSpPr>
            <p:nvPr/>
          </p:nvGrpSpPr>
          <p:grpSpPr>
            <a:xfrm>
              <a:off x="10293995" y="4186046"/>
              <a:ext cx="425409" cy="425736"/>
              <a:chOff x="6330868" y="2754337"/>
              <a:chExt cx="865970" cy="866635"/>
            </a:xfrm>
            <a:solidFill>
              <a:schemeClr val="accent4"/>
            </a:solidFill>
          </p:grpSpPr>
          <p:sp>
            <p:nvSpPr>
              <p:cNvPr id="278" name="Oval 277"/>
              <p:cNvSpPr/>
              <p:nvPr/>
            </p:nvSpPr>
            <p:spPr>
              <a:xfrm>
                <a:off x="6770859" y="31915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79" name="Oval 278"/>
              <p:cNvSpPr/>
              <p:nvPr/>
            </p:nvSpPr>
            <p:spPr>
              <a:xfrm>
                <a:off x="6421896" y="33842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80" name="Oval 279"/>
              <p:cNvSpPr/>
              <p:nvPr/>
            </p:nvSpPr>
            <p:spPr>
              <a:xfrm>
                <a:off x="6394876" y="3065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81" name="Oval 280"/>
              <p:cNvSpPr/>
              <p:nvPr/>
            </p:nvSpPr>
            <p:spPr>
              <a:xfrm>
                <a:off x="6593314" y="28308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82" name="Oval 281"/>
              <p:cNvSpPr/>
              <p:nvPr/>
            </p:nvSpPr>
            <p:spPr>
              <a:xfrm>
                <a:off x="6903970" y="281834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83" name="Oval 282"/>
              <p:cNvSpPr/>
              <p:nvPr/>
            </p:nvSpPr>
            <p:spPr>
              <a:xfrm>
                <a:off x="7105398" y="29905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84" name="Oval 283"/>
              <p:cNvSpPr/>
              <p:nvPr/>
            </p:nvSpPr>
            <p:spPr>
              <a:xfrm>
                <a:off x="6976507" y="352953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cxnSp>
            <p:nvCxnSpPr>
              <p:cNvPr id="285" name="Straight Connector 284"/>
              <p:cNvCxnSpPr>
                <a:stCxn id="278" idx="7"/>
                <a:endCxn id="283" idx="3"/>
              </p:cNvCxnSpPr>
              <p:nvPr/>
            </p:nvCxnSpPr>
            <p:spPr>
              <a:xfrm flipV="1">
                <a:off x="6794274" y="3013953"/>
                <a:ext cx="315141" cy="18161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278" idx="5"/>
                <a:endCxn id="284" idx="1"/>
              </p:cNvCxnSpPr>
              <p:nvPr/>
            </p:nvCxnSpPr>
            <p:spPr>
              <a:xfrm>
                <a:off x="6794274" y="3214970"/>
                <a:ext cx="186250" cy="31857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278" idx="3"/>
                <a:endCxn id="279" idx="7"/>
              </p:cNvCxnSpPr>
              <p:nvPr/>
            </p:nvCxnSpPr>
            <p:spPr>
              <a:xfrm flipH="1">
                <a:off x="6445311" y="3214970"/>
                <a:ext cx="329565" cy="173269"/>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278" idx="2"/>
                <a:endCxn id="280" idx="6"/>
              </p:cNvCxnSpPr>
              <p:nvPr/>
            </p:nvCxnSpPr>
            <p:spPr>
              <a:xfrm flipH="1" flipV="1">
                <a:off x="6422308" y="3079500"/>
                <a:ext cx="348551" cy="125771"/>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278" idx="1"/>
                <a:endCxn id="281" idx="5"/>
              </p:cNvCxnSpPr>
              <p:nvPr/>
            </p:nvCxnSpPr>
            <p:spPr>
              <a:xfrm flipH="1" flipV="1">
                <a:off x="6616729" y="2854295"/>
                <a:ext cx="158147" cy="341277"/>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278" idx="0"/>
                <a:endCxn id="282" idx="3"/>
              </p:cNvCxnSpPr>
              <p:nvPr/>
            </p:nvCxnSpPr>
            <p:spPr>
              <a:xfrm flipV="1">
                <a:off x="6784575" y="2841760"/>
                <a:ext cx="123412" cy="349795"/>
              </a:xfrm>
              <a:prstGeom prst="line">
                <a:avLst/>
              </a:prstGeom>
              <a:grpFill/>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1" name="Oval 290"/>
              <p:cNvSpPr/>
              <p:nvPr/>
            </p:nvSpPr>
            <p:spPr>
              <a:xfrm>
                <a:off x="6706851" y="312754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2" name="Oval 291"/>
              <p:cNvSpPr/>
              <p:nvPr/>
            </p:nvSpPr>
            <p:spPr>
              <a:xfrm>
                <a:off x="6357888" y="332021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3" name="Oval 292"/>
              <p:cNvSpPr/>
              <p:nvPr/>
            </p:nvSpPr>
            <p:spPr>
              <a:xfrm>
                <a:off x="6330868" y="3001776"/>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4" name="Oval 293"/>
              <p:cNvSpPr/>
              <p:nvPr/>
            </p:nvSpPr>
            <p:spPr>
              <a:xfrm>
                <a:off x="6529306" y="2766872"/>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5" name="Oval 294"/>
              <p:cNvSpPr/>
              <p:nvPr/>
            </p:nvSpPr>
            <p:spPr>
              <a:xfrm>
                <a:off x="6839962" y="2754337"/>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6" name="Oval 295"/>
              <p:cNvSpPr/>
              <p:nvPr/>
            </p:nvSpPr>
            <p:spPr>
              <a:xfrm>
                <a:off x="7041390" y="2926530"/>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7" name="Oval 296"/>
              <p:cNvSpPr/>
              <p:nvPr/>
            </p:nvSpPr>
            <p:spPr>
              <a:xfrm>
                <a:off x="6912499" y="3465524"/>
                <a:ext cx="155448" cy="155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sp>
          <p:nvSpPr>
            <p:cNvPr id="298" name="Freeform 297"/>
            <p:cNvSpPr/>
            <p:nvPr/>
          </p:nvSpPr>
          <p:spPr>
            <a:xfrm flipH="1">
              <a:off x="9527955" y="3066594"/>
              <a:ext cx="505072" cy="1298440"/>
            </a:xfrm>
            <a:custGeom>
              <a:avLst/>
              <a:gdLst>
                <a:gd name="connsiteX0" fmla="*/ 425963 w 517159"/>
                <a:gd name="connsiteY0" fmla="*/ 1868556 h 1868556"/>
                <a:gd name="connsiteX1" fmla="*/ 516835 w 517159"/>
                <a:gd name="connsiteY1" fmla="*/ 1255170 h 1868556"/>
                <a:gd name="connsiteX2" fmla="*/ 397565 w 517159"/>
                <a:gd name="connsiteY2" fmla="*/ 704258 h 1868556"/>
                <a:gd name="connsiteX3" fmla="*/ 0 w 517159"/>
                <a:gd name="connsiteY3" fmla="*/ 0 h 1868556"/>
              </a:gdLst>
              <a:ahLst/>
              <a:cxnLst>
                <a:cxn ang="0">
                  <a:pos x="connsiteX0" y="connsiteY0"/>
                </a:cxn>
                <a:cxn ang="0">
                  <a:pos x="connsiteX1" y="connsiteY1"/>
                </a:cxn>
                <a:cxn ang="0">
                  <a:pos x="connsiteX2" y="connsiteY2"/>
                </a:cxn>
                <a:cxn ang="0">
                  <a:pos x="connsiteX3" y="connsiteY3"/>
                </a:cxn>
              </a:cxnLst>
              <a:rect l="l" t="t" r="r" b="b"/>
              <a:pathLst>
                <a:path w="517159" h="1868556">
                  <a:moveTo>
                    <a:pt x="425963" y="1868556"/>
                  </a:moveTo>
                  <a:cubicBezTo>
                    <a:pt x="473765" y="1658888"/>
                    <a:pt x="521568" y="1449220"/>
                    <a:pt x="516835" y="1255170"/>
                  </a:cubicBezTo>
                  <a:cubicBezTo>
                    <a:pt x="512102" y="1061120"/>
                    <a:pt x="483704" y="913453"/>
                    <a:pt x="397565" y="704258"/>
                  </a:cubicBezTo>
                  <a:cubicBezTo>
                    <a:pt x="311426" y="495063"/>
                    <a:pt x="155713" y="247531"/>
                    <a:pt x="0" y="0"/>
                  </a:cubicBezTo>
                </a:path>
              </a:pathLst>
            </a:custGeom>
            <a:noFill/>
            <a:ln w="19050">
              <a:solidFill>
                <a:schemeClr val="tx1">
                  <a:lumMod val="65000"/>
                  <a:lumOff val="35000"/>
                </a:schemeClr>
              </a:solidFill>
              <a:prstDash val="sysDash"/>
              <a:headEnd type="non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299" name="Freeform 298"/>
            <p:cNvSpPr/>
            <p:nvPr/>
          </p:nvSpPr>
          <p:spPr>
            <a:xfrm>
              <a:off x="10026198" y="3002236"/>
              <a:ext cx="573799" cy="2377450"/>
            </a:xfrm>
            <a:custGeom>
              <a:avLst/>
              <a:gdLst>
                <a:gd name="connsiteX0" fmla="*/ 425963 w 517159"/>
                <a:gd name="connsiteY0" fmla="*/ 1868556 h 1868556"/>
                <a:gd name="connsiteX1" fmla="*/ 516835 w 517159"/>
                <a:gd name="connsiteY1" fmla="*/ 1255170 h 1868556"/>
                <a:gd name="connsiteX2" fmla="*/ 397565 w 517159"/>
                <a:gd name="connsiteY2" fmla="*/ 704258 h 1868556"/>
                <a:gd name="connsiteX3" fmla="*/ 0 w 517159"/>
                <a:gd name="connsiteY3" fmla="*/ 0 h 1868556"/>
              </a:gdLst>
              <a:ahLst/>
              <a:cxnLst>
                <a:cxn ang="0">
                  <a:pos x="connsiteX0" y="connsiteY0"/>
                </a:cxn>
                <a:cxn ang="0">
                  <a:pos x="connsiteX1" y="connsiteY1"/>
                </a:cxn>
                <a:cxn ang="0">
                  <a:pos x="connsiteX2" y="connsiteY2"/>
                </a:cxn>
                <a:cxn ang="0">
                  <a:pos x="connsiteX3" y="connsiteY3"/>
                </a:cxn>
              </a:cxnLst>
              <a:rect l="l" t="t" r="r" b="b"/>
              <a:pathLst>
                <a:path w="517159" h="1868556">
                  <a:moveTo>
                    <a:pt x="425963" y="1868556"/>
                  </a:moveTo>
                  <a:cubicBezTo>
                    <a:pt x="473765" y="1658888"/>
                    <a:pt x="521568" y="1449220"/>
                    <a:pt x="516835" y="1255170"/>
                  </a:cubicBezTo>
                  <a:cubicBezTo>
                    <a:pt x="512102" y="1061120"/>
                    <a:pt x="483704" y="913453"/>
                    <a:pt x="397565" y="704258"/>
                  </a:cubicBezTo>
                  <a:cubicBezTo>
                    <a:pt x="311426" y="495063"/>
                    <a:pt x="155713" y="247531"/>
                    <a:pt x="0" y="0"/>
                  </a:cubicBezTo>
                </a:path>
              </a:pathLst>
            </a:custGeom>
            <a:noFill/>
            <a:ln w="19050">
              <a:solidFill>
                <a:schemeClr val="tx1">
                  <a:lumMod val="65000"/>
                  <a:lumOff val="35000"/>
                </a:schemeClr>
              </a:solidFill>
              <a:prstDash val="sysDash"/>
              <a:headEnd type="non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300" name="Oval 299"/>
            <p:cNvSpPr/>
            <p:nvPr/>
          </p:nvSpPr>
          <p:spPr>
            <a:xfrm>
              <a:off x="9996460" y="2978590"/>
              <a:ext cx="115747" cy="115747"/>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4131" tIns="34131" rIns="34131" bIns="34131"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38"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 Box 20"/>
            <p:cNvSpPr txBox="1">
              <a:spLocks noChangeArrowheads="1"/>
            </p:cNvSpPr>
            <p:nvPr>
              <p:custDataLst>
                <p:tags r:id="rId2"/>
              </p:custDataLst>
            </p:nvPr>
          </p:nvSpPr>
          <p:spPr bwMode="auto">
            <a:xfrm>
              <a:off x="2772815" y="3063962"/>
              <a:ext cx="583268" cy="623343"/>
            </a:xfrm>
            <a:prstGeom prst="rect">
              <a:avLst/>
            </a:prstGeom>
            <a:noFill/>
            <a:ln w="6350">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Where to play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Model</a:t>
              </a:r>
            </a:p>
          </p:txBody>
        </p:sp>
        <p:sp>
          <p:nvSpPr>
            <p:cNvPr id="302" name="Text Box 20"/>
            <p:cNvSpPr txBox="1">
              <a:spLocks noChangeArrowheads="1"/>
            </p:cNvSpPr>
            <p:nvPr>
              <p:custDataLst>
                <p:tags r:id="rId3"/>
              </p:custDataLst>
            </p:nvPr>
          </p:nvSpPr>
          <p:spPr bwMode="auto">
            <a:xfrm>
              <a:off x="2738922" y="4889886"/>
              <a:ext cx="660342" cy="623343"/>
            </a:xfrm>
            <a:prstGeom prst="rect">
              <a:avLst/>
            </a:prstGeom>
            <a:noFill/>
            <a:ln w="6350">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How to win </a:t>
              </a:r>
              <a:r>
                <a:rPr kumimoji="0" lang="en-GB" sz="10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Operating Model</a:t>
              </a:r>
            </a:p>
          </p:txBody>
        </p:sp>
        <p:sp>
          <p:nvSpPr>
            <p:cNvPr id="303" name="Right Bracket 302"/>
            <p:cNvSpPr/>
            <p:nvPr/>
          </p:nvSpPr>
          <p:spPr>
            <a:xfrm>
              <a:off x="2615269" y="2549371"/>
              <a:ext cx="112102" cy="1388958"/>
            </a:xfrm>
            <a:prstGeom prst="rightBracket">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Right Bracket 303"/>
            <p:cNvSpPr/>
            <p:nvPr/>
          </p:nvSpPr>
          <p:spPr>
            <a:xfrm>
              <a:off x="2610017" y="4125128"/>
              <a:ext cx="112102" cy="1851944"/>
            </a:xfrm>
            <a:prstGeom prst="rightBracket">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Oval 308"/>
            <p:cNvSpPr/>
            <p:nvPr/>
          </p:nvSpPr>
          <p:spPr>
            <a:xfrm>
              <a:off x="4033541" y="2052826"/>
              <a:ext cx="4166875" cy="4166875"/>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0" name="Oval 309"/>
            <p:cNvSpPr/>
            <p:nvPr/>
          </p:nvSpPr>
          <p:spPr>
            <a:xfrm>
              <a:off x="4455709" y="2477653"/>
              <a:ext cx="3320537" cy="33272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1" name="Pie 310"/>
            <p:cNvSpPr/>
            <p:nvPr/>
          </p:nvSpPr>
          <p:spPr>
            <a:xfrm>
              <a:off x="4457843" y="2477250"/>
              <a:ext cx="3331367" cy="3333500"/>
            </a:xfrm>
            <a:prstGeom prst="pie">
              <a:avLst>
                <a:gd name="adj1" fmla="val 1081524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2" name="Pie 311"/>
            <p:cNvSpPr/>
            <p:nvPr/>
          </p:nvSpPr>
          <p:spPr>
            <a:xfrm rot="5400000">
              <a:off x="4449791" y="2482405"/>
              <a:ext cx="3331367" cy="3333500"/>
            </a:xfrm>
            <a:prstGeom prst="pie">
              <a:avLst>
                <a:gd name="adj1" fmla="val 10815240"/>
                <a:gd name="adj2" fmla="val 1620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3" name="Pie 312"/>
            <p:cNvSpPr/>
            <p:nvPr/>
          </p:nvSpPr>
          <p:spPr>
            <a:xfrm rot="10800000">
              <a:off x="4448764" y="2469513"/>
              <a:ext cx="3331367" cy="3333500"/>
            </a:xfrm>
            <a:prstGeom prst="pie">
              <a:avLst>
                <a:gd name="adj1" fmla="val 10815240"/>
                <a:gd name="adj2" fmla="val 1620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4" name="Pie 313"/>
            <p:cNvSpPr/>
            <p:nvPr/>
          </p:nvSpPr>
          <p:spPr>
            <a:xfrm rot="16200000">
              <a:off x="4457843" y="2471536"/>
              <a:ext cx="3331367" cy="3333500"/>
            </a:xfrm>
            <a:prstGeom prst="pie">
              <a:avLst>
                <a:gd name="adj1" fmla="val 10815240"/>
                <a:gd name="adj2" fmla="val 16200000"/>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15" name="Oval 314"/>
            <p:cNvSpPr/>
            <p:nvPr/>
          </p:nvSpPr>
          <p:spPr>
            <a:xfrm>
              <a:off x="5357549" y="3411951"/>
              <a:ext cx="1481556" cy="14815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316" name="Group 315"/>
            <p:cNvGrpSpPr/>
            <p:nvPr/>
          </p:nvGrpSpPr>
          <p:grpSpPr>
            <a:xfrm>
              <a:off x="5460823" y="3515006"/>
              <a:ext cx="1274538" cy="1277842"/>
              <a:chOff x="1716660" y="4215642"/>
              <a:chExt cx="1258610" cy="1261872"/>
            </a:xfrm>
          </p:grpSpPr>
          <p:sp>
            <p:nvSpPr>
              <p:cNvPr id="317" name="Oval 316"/>
              <p:cNvSpPr/>
              <p:nvPr/>
            </p:nvSpPr>
            <p:spPr>
              <a:xfrm>
                <a:off x="1716660" y="4215642"/>
                <a:ext cx="1258610" cy="126187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B90CF"/>
                  </a:solidFill>
                  <a:effectLst/>
                  <a:uLnTx/>
                  <a:uFillTx/>
                  <a:latin typeface="BentonSans Regular" panose="02000503040000020004" pitchFamily="50" charset="0"/>
                  <a:ea typeface="ＭＳ Ｐゴシック"/>
                  <a:cs typeface="+mn-cs"/>
                </a:endParaRPr>
              </a:p>
            </p:txBody>
          </p:sp>
          <p:sp>
            <p:nvSpPr>
              <p:cNvPr id="318" name="Isosceles Triangle 317"/>
              <p:cNvSpPr>
                <a:spLocks/>
              </p:cNvSpPr>
              <p:nvPr/>
            </p:nvSpPr>
            <p:spPr>
              <a:xfrm rot="3076971">
                <a:off x="1871314" y="4303240"/>
                <a:ext cx="151555" cy="1252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1B90CF"/>
                  </a:solidFill>
                  <a:effectLst/>
                  <a:uLnTx/>
                  <a:uFillTx/>
                  <a:latin typeface="Arial"/>
                  <a:ea typeface="+mn-ea"/>
                  <a:cs typeface="+mn-cs"/>
                </a:endParaRPr>
              </a:p>
            </p:txBody>
          </p:sp>
          <p:sp>
            <p:nvSpPr>
              <p:cNvPr id="319" name="Isosceles Triangle 318"/>
              <p:cNvSpPr>
                <a:spLocks/>
              </p:cNvSpPr>
              <p:nvPr/>
            </p:nvSpPr>
            <p:spPr>
              <a:xfrm rot="13702550">
                <a:off x="2696529" y="5229480"/>
                <a:ext cx="151555" cy="1252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1B90CF"/>
                  </a:solidFill>
                  <a:effectLst/>
                  <a:uLnTx/>
                  <a:uFillTx/>
                  <a:latin typeface="Arial"/>
                  <a:ea typeface="+mn-ea"/>
                  <a:cs typeface="+mn-cs"/>
                </a:endParaRPr>
              </a:p>
            </p:txBody>
          </p:sp>
        </p:grpSp>
        <p:grpSp>
          <p:nvGrpSpPr>
            <p:cNvPr id="321" name="Group 22"/>
            <p:cNvGrpSpPr>
              <a:grpSpLocks noChangeAspect="1"/>
            </p:cNvGrpSpPr>
            <p:nvPr/>
          </p:nvGrpSpPr>
          <p:grpSpPr bwMode="auto">
            <a:xfrm>
              <a:off x="5325917" y="2901453"/>
              <a:ext cx="341021" cy="282834"/>
              <a:chOff x="2421" y="1783"/>
              <a:chExt cx="914" cy="753"/>
            </a:xfrm>
            <a:solidFill>
              <a:schemeClr val="bg1"/>
            </a:solidFill>
          </p:grpSpPr>
          <p:sp>
            <p:nvSpPr>
              <p:cNvPr id="322" name="Freeform 23"/>
              <p:cNvSpPr>
                <a:spLocks/>
              </p:cNvSpPr>
              <p:nvPr/>
            </p:nvSpPr>
            <p:spPr bwMode="auto">
              <a:xfrm>
                <a:off x="2421" y="2335"/>
                <a:ext cx="127" cy="201"/>
              </a:xfrm>
              <a:custGeom>
                <a:avLst/>
                <a:gdLst/>
                <a:ahLst/>
                <a:cxnLst>
                  <a:cxn ang="0">
                    <a:pos x="101" y="102"/>
                  </a:cxn>
                  <a:cxn ang="0">
                    <a:pos x="82" y="83"/>
                  </a:cxn>
                  <a:cxn ang="0">
                    <a:pos x="0" y="0"/>
                  </a:cxn>
                  <a:cxn ang="0">
                    <a:pos x="0" y="201"/>
                  </a:cxn>
                  <a:cxn ang="0">
                    <a:pos x="127" y="201"/>
                  </a:cxn>
                  <a:cxn ang="0">
                    <a:pos x="127" y="76"/>
                  </a:cxn>
                  <a:cxn ang="0">
                    <a:pos x="120" y="83"/>
                  </a:cxn>
                  <a:cxn ang="0">
                    <a:pos x="101" y="102"/>
                  </a:cxn>
                </a:cxnLst>
                <a:rect l="0" t="0" r="r" b="b"/>
                <a:pathLst>
                  <a:path w="127" h="201">
                    <a:moveTo>
                      <a:pt x="101" y="102"/>
                    </a:moveTo>
                    <a:lnTo>
                      <a:pt x="82" y="83"/>
                    </a:lnTo>
                    <a:lnTo>
                      <a:pt x="0" y="0"/>
                    </a:lnTo>
                    <a:lnTo>
                      <a:pt x="0" y="201"/>
                    </a:lnTo>
                    <a:lnTo>
                      <a:pt x="127" y="201"/>
                    </a:lnTo>
                    <a:lnTo>
                      <a:pt x="127" y="76"/>
                    </a:lnTo>
                    <a:lnTo>
                      <a:pt x="120" y="83"/>
                    </a:lnTo>
                    <a:lnTo>
                      <a:pt x="101" y="1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3" name="Freeform 24"/>
              <p:cNvSpPr>
                <a:spLocks/>
              </p:cNvSpPr>
              <p:nvPr/>
            </p:nvSpPr>
            <p:spPr bwMode="auto">
              <a:xfrm>
                <a:off x="2579" y="2253"/>
                <a:ext cx="127" cy="283"/>
              </a:xfrm>
              <a:custGeom>
                <a:avLst/>
                <a:gdLst/>
                <a:ahLst/>
                <a:cxnLst>
                  <a:cxn ang="0">
                    <a:pos x="0" y="283"/>
                  </a:cxn>
                  <a:cxn ang="0">
                    <a:pos x="127" y="283"/>
                  </a:cxn>
                  <a:cxn ang="0">
                    <a:pos x="127" y="0"/>
                  </a:cxn>
                  <a:cxn ang="0">
                    <a:pos x="0" y="127"/>
                  </a:cxn>
                  <a:cxn ang="0">
                    <a:pos x="0" y="283"/>
                  </a:cxn>
                </a:cxnLst>
                <a:rect l="0" t="0" r="r" b="b"/>
                <a:pathLst>
                  <a:path w="127" h="283">
                    <a:moveTo>
                      <a:pt x="0" y="283"/>
                    </a:moveTo>
                    <a:lnTo>
                      <a:pt x="127" y="283"/>
                    </a:lnTo>
                    <a:lnTo>
                      <a:pt x="127" y="0"/>
                    </a:lnTo>
                    <a:lnTo>
                      <a:pt x="0" y="127"/>
                    </a:lnTo>
                    <a:lnTo>
                      <a:pt x="0" y="2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4" name="Freeform 25"/>
              <p:cNvSpPr>
                <a:spLocks/>
              </p:cNvSpPr>
              <p:nvPr/>
            </p:nvSpPr>
            <p:spPr bwMode="auto">
              <a:xfrm>
                <a:off x="2735" y="2201"/>
                <a:ext cx="127" cy="335"/>
              </a:xfrm>
              <a:custGeom>
                <a:avLst/>
                <a:gdLst/>
                <a:ahLst/>
                <a:cxnLst>
                  <a:cxn ang="0">
                    <a:pos x="106" y="85"/>
                  </a:cxn>
                  <a:cxn ang="0">
                    <a:pos x="87" y="66"/>
                  </a:cxn>
                  <a:cxn ang="0">
                    <a:pos x="23" y="0"/>
                  </a:cxn>
                  <a:cxn ang="0">
                    <a:pos x="0" y="23"/>
                  </a:cxn>
                  <a:cxn ang="0">
                    <a:pos x="0" y="335"/>
                  </a:cxn>
                  <a:cxn ang="0">
                    <a:pos x="127" y="335"/>
                  </a:cxn>
                  <a:cxn ang="0">
                    <a:pos x="127" y="99"/>
                  </a:cxn>
                  <a:cxn ang="0">
                    <a:pos x="108" y="80"/>
                  </a:cxn>
                  <a:cxn ang="0">
                    <a:pos x="106" y="85"/>
                  </a:cxn>
                </a:cxnLst>
                <a:rect l="0" t="0" r="r" b="b"/>
                <a:pathLst>
                  <a:path w="127" h="335">
                    <a:moveTo>
                      <a:pt x="106" y="85"/>
                    </a:moveTo>
                    <a:lnTo>
                      <a:pt x="87" y="66"/>
                    </a:lnTo>
                    <a:lnTo>
                      <a:pt x="23" y="0"/>
                    </a:lnTo>
                    <a:lnTo>
                      <a:pt x="0" y="23"/>
                    </a:lnTo>
                    <a:lnTo>
                      <a:pt x="0" y="335"/>
                    </a:lnTo>
                    <a:lnTo>
                      <a:pt x="127" y="335"/>
                    </a:lnTo>
                    <a:lnTo>
                      <a:pt x="127" y="99"/>
                    </a:lnTo>
                    <a:lnTo>
                      <a:pt x="108" y="80"/>
                    </a:lnTo>
                    <a:lnTo>
                      <a:pt x="106" y="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5" name="Freeform 26"/>
              <p:cNvSpPr>
                <a:spLocks/>
              </p:cNvSpPr>
              <p:nvPr/>
            </p:nvSpPr>
            <p:spPr bwMode="auto">
              <a:xfrm>
                <a:off x="2893" y="2212"/>
                <a:ext cx="128" cy="324"/>
              </a:xfrm>
              <a:custGeom>
                <a:avLst/>
                <a:gdLst/>
                <a:ahLst/>
                <a:cxnLst>
                  <a:cxn ang="0">
                    <a:pos x="5" y="123"/>
                  </a:cxn>
                  <a:cxn ang="0">
                    <a:pos x="0" y="119"/>
                  </a:cxn>
                  <a:cxn ang="0">
                    <a:pos x="0" y="324"/>
                  </a:cxn>
                  <a:cxn ang="0">
                    <a:pos x="128" y="324"/>
                  </a:cxn>
                  <a:cxn ang="0">
                    <a:pos x="128" y="0"/>
                  </a:cxn>
                  <a:cxn ang="0">
                    <a:pos x="24" y="104"/>
                  </a:cxn>
                  <a:cxn ang="0">
                    <a:pos x="5" y="123"/>
                  </a:cxn>
                </a:cxnLst>
                <a:rect l="0" t="0" r="r" b="b"/>
                <a:pathLst>
                  <a:path w="128" h="324">
                    <a:moveTo>
                      <a:pt x="5" y="123"/>
                    </a:moveTo>
                    <a:lnTo>
                      <a:pt x="0" y="119"/>
                    </a:lnTo>
                    <a:lnTo>
                      <a:pt x="0" y="324"/>
                    </a:lnTo>
                    <a:lnTo>
                      <a:pt x="128" y="324"/>
                    </a:lnTo>
                    <a:lnTo>
                      <a:pt x="128" y="0"/>
                    </a:lnTo>
                    <a:lnTo>
                      <a:pt x="24" y="104"/>
                    </a:lnTo>
                    <a:lnTo>
                      <a:pt x="5" y="1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6" name="Freeform 27"/>
              <p:cNvSpPr>
                <a:spLocks/>
              </p:cNvSpPr>
              <p:nvPr/>
            </p:nvSpPr>
            <p:spPr bwMode="auto">
              <a:xfrm>
                <a:off x="3049" y="2057"/>
                <a:ext cx="127" cy="479"/>
              </a:xfrm>
              <a:custGeom>
                <a:avLst/>
                <a:gdLst/>
                <a:ahLst/>
                <a:cxnLst>
                  <a:cxn ang="0">
                    <a:pos x="0" y="479"/>
                  </a:cxn>
                  <a:cxn ang="0">
                    <a:pos x="127" y="479"/>
                  </a:cxn>
                  <a:cxn ang="0">
                    <a:pos x="127" y="0"/>
                  </a:cxn>
                  <a:cxn ang="0">
                    <a:pos x="0" y="127"/>
                  </a:cxn>
                  <a:cxn ang="0">
                    <a:pos x="0" y="479"/>
                  </a:cxn>
                </a:cxnLst>
                <a:rect l="0" t="0" r="r" b="b"/>
                <a:pathLst>
                  <a:path w="127" h="479">
                    <a:moveTo>
                      <a:pt x="0" y="479"/>
                    </a:moveTo>
                    <a:lnTo>
                      <a:pt x="127" y="479"/>
                    </a:lnTo>
                    <a:lnTo>
                      <a:pt x="127" y="0"/>
                    </a:lnTo>
                    <a:lnTo>
                      <a:pt x="0" y="127"/>
                    </a:lnTo>
                    <a:lnTo>
                      <a:pt x="0" y="4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7" name="Freeform 28"/>
              <p:cNvSpPr>
                <a:spLocks/>
              </p:cNvSpPr>
              <p:nvPr/>
            </p:nvSpPr>
            <p:spPr bwMode="auto">
              <a:xfrm>
                <a:off x="3207" y="2005"/>
                <a:ext cx="128" cy="531"/>
              </a:xfrm>
              <a:custGeom>
                <a:avLst/>
                <a:gdLst/>
                <a:ahLst/>
                <a:cxnLst>
                  <a:cxn ang="0">
                    <a:pos x="21" y="0"/>
                  </a:cxn>
                  <a:cxn ang="0">
                    <a:pos x="0" y="21"/>
                  </a:cxn>
                  <a:cxn ang="0">
                    <a:pos x="0" y="531"/>
                  </a:cxn>
                  <a:cxn ang="0">
                    <a:pos x="128" y="531"/>
                  </a:cxn>
                  <a:cxn ang="0">
                    <a:pos x="128" y="94"/>
                  </a:cxn>
                  <a:cxn ang="0">
                    <a:pos x="90" y="61"/>
                  </a:cxn>
                  <a:cxn ang="0">
                    <a:pos x="21" y="0"/>
                  </a:cxn>
                </a:cxnLst>
                <a:rect l="0" t="0" r="r" b="b"/>
                <a:pathLst>
                  <a:path w="128" h="531">
                    <a:moveTo>
                      <a:pt x="21" y="0"/>
                    </a:moveTo>
                    <a:lnTo>
                      <a:pt x="0" y="21"/>
                    </a:lnTo>
                    <a:lnTo>
                      <a:pt x="0" y="531"/>
                    </a:lnTo>
                    <a:lnTo>
                      <a:pt x="128" y="531"/>
                    </a:lnTo>
                    <a:lnTo>
                      <a:pt x="128" y="94"/>
                    </a:lnTo>
                    <a:lnTo>
                      <a:pt x="90" y="61"/>
                    </a:lnTo>
                    <a:lnTo>
                      <a:pt x="2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8" name="Freeform 29"/>
              <p:cNvSpPr>
                <a:spLocks/>
              </p:cNvSpPr>
              <p:nvPr/>
            </p:nvSpPr>
            <p:spPr bwMode="auto">
              <a:xfrm>
                <a:off x="2440" y="1783"/>
                <a:ext cx="869" cy="607"/>
              </a:xfrm>
              <a:custGeom>
                <a:avLst/>
                <a:gdLst/>
                <a:ahLst/>
                <a:cxnLst>
                  <a:cxn ang="0">
                    <a:pos x="0" y="524"/>
                  </a:cxn>
                  <a:cxn ang="0">
                    <a:pos x="316" y="217"/>
                  </a:cxn>
                  <a:cxn ang="0">
                    <a:pos x="453" y="344"/>
                  </a:cxn>
                  <a:cxn ang="0">
                    <a:pos x="701" y="96"/>
                  </a:cxn>
                  <a:cxn ang="0">
                    <a:pos x="623" y="28"/>
                  </a:cxn>
                  <a:cxn ang="0">
                    <a:pos x="869" y="0"/>
                  </a:cxn>
                  <a:cxn ang="0">
                    <a:pos x="869" y="248"/>
                  </a:cxn>
                  <a:cxn ang="0">
                    <a:pos x="788" y="174"/>
                  </a:cxn>
                  <a:cxn ang="0">
                    <a:pos x="458" y="505"/>
                  </a:cxn>
                  <a:cxn ang="0">
                    <a:pos x="403" y="451"/>
                  </a:cxn>
                  <a:cxn ang="0">
                    <a:pos x="401" y="455"/>
                  </a:cxn>
                  <a:cxn ang="0">
                    <a:pos x="318" y="370"/>
                  </a:cxn>
                  <a:cxn ang="0">
                    <a:pos x="82" y="607"/>
                  </a:cxn>
                  <a:cxn ang="0">
                    <a:pos x="0" y="524"/>
                  </a:cxn>
                </a:cxnLst>
                <a:rect l="0" t="0" r="r" b="b"/>
                <a:pathLst>
                  <a:path w="869" h="607">
                    <a:moveTo>
                      <a:pt x="0" y="524"/>
                    </a:moveTo>
                    <a:lnTo>
                      <a:pt x="316" y="217"/>
                    </a:lnTo>
                    <a:lnTo>
                      <a:pt x="453" y="344"/>
                    </a:lnTo>
                    <a:lnTo>
                      <a:pt x="701" y="96"/>
                    </a:lnTo>
                    <a:lnTo>
                      <a:pt x="623" y="28"/>
                    </a:lnTo>
                    <a:lnTo>
                      <a:pt x="869" y="0"/>
                    </a:lnTo>
                    <a:lnTo>
                      <a:pt x="869" y="248"/>
                    </a:lnTo>
                    <a:lnTo>
                      <a:pt x="788" y="174"/>
                    </a:lnTo>
                    <a:lnTo>
                      <a:pt x="458" y="505"/>
                    </a:lnTo>
                    <a:lnTo>
                      <a:pt x="403" y="451"/>
                    </a:lnTo>
                    <a:lnTo>
                      <a:pt x="401" y="455"/>
                    </a:lnTo>
                    <a:lnTo>
                      <a:pt x="318" y="370"/>
                    </a:lnTo>
                    <a:lnTo>
                      <a:pt x="82" y="607"/>
                    </a:lnTo>
                    <a:lnTo>
                      <a:pt x="0" y="5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29" name="Group 328"/>
            <p:cNvGrpSpPr/>
            <p:nvPr/>
          </p:nvGrpSpPr>
          <p:grpSpPr>
            <a:xfrm>
              <a:off x="4877127" y="4386489"/>
              <a:ext cx="427357" cy="311795"/>
              <a:chOff x="8388703" y="4050938"/>
              <a:chExt cx="588422" cy="426450"/>
            </a:xfrm>
          </p:grpSpPr>
          <p:sp>
            <p:nvSpPr>
              <p:cNvPr id="330" name="Freeform 329"/>
              <p:cNvSpPr>
                <a:spLocks/>
              </p:cNvSpPr>
              <p:nvPr/>
            </p:nvSpPr>
            <p:spPr bwMode="auto">
              <a:xfrm>
                <a:off x="8388703" y="4050938"/>
                <a:ext cx="442353" cy="368306"/>
              </a:xfrm>
              <a:custGeom>
                <a:avLst/>
                <a:gdLst>
                  <a:gd name="connsiteX0" fmla="*/ 276679 w 1100137"/>
                  <a:gd name="connsiteY0" fmla="*/ 851521 h 915977"/>
                  <a:gd name="connsiteX1" fmla="*/ 842313 w 1100137"/>
                  <a:gd name="connsiteY1" fmla="*/ 851521 h 915977"/>
                  <a:gd name="connsiteX2" fmla="*/ 865114 w 1100137"/>
                  <a:gd name="connsiteY2" fmla="*/ 915977 h 915977"/>
                  <a:gd name="connsiteX3" fmla="*/ 253878 w 1100137"/>
                  <a:gd name="connsiteY3" fmla="*/ 915977 h 915977"/>
                  <a:gd name="connsiteX4" fmla="*/ 87257 w 1100137"/>
                  <a:gd name="connsiteY4" fmla="*/ 85065 h 915977"/>
                  <a:gd name="connsiteX5" fmla="*/ 87257 w 1100137"/>
                  <a:gd name="connsiteY5" fmla="*/ 602028 h 915977"/>
                  <a:gd name="connsiteX6" fmla="*/ 1013319 w 1100137"/>
                  <a:gd name="connsiteY6" fmla="*/ 602028 h 915977"/>
                  <a:gd name="connsiteX7" fmla="*/ 1013319 w 1100137"/>
                  <a:gd name="connsiteY7" fmla="*/ 85065 h 915977"/>
                  <a:gd name="connsiteX8" fmla="*/ 0 w 1100137"/>
                  <a:gd name="connsiteY8" fmla="*/ 0 h 915977"/>
                  <a:gd name="connsiteX9" fmla="*/ 1100137 w 1100137"/>
                  <a:gd name="connsiteY9" fmla="*/ 0 h 915977"/>
                  <a:gd name="connsiteX10" fmla="*/ 1100137 w 1100137"/>
                  <a:gd name="connsiteY10" fmla="*/ 724363 h 915977"/>
                  <a:gd name="connsiteX11" fmla="*/ 760318 w 1100137"/>
                  <a:gd name="connsiteY11" fmla="*/ 724363 h 915977"/>
                  <a:gd name="connsiteX12" fmla="*/ 760318 w 1100137"/>
                  <a:gd name="connsiteY12" fmla="*/ 837928 h 915977"/>
                  <a:gd name="connsiteX13" fmla="*/ 358674 w 1100137"/>
                  <a:gd name="connsiteY13" fmla="*/ 837928 h 915977"/>
                  <a:gd name="connsiteX14" fmla="*/ 358674 w 1100137"/>
                  <a:gd name="connsiteY14" fmla="*/ 724363 h 915977"/>
                  <a:gd name="connsiteX15" fmla="*/ 0 w 1100137"/>
                  <a:gd name="connsiteY15" fmla="*/ 724363 h 915977"/>
                  <a:gd name="connsiteX16" fmla="*/ 0 w 1100137"/>
                  <a:gd name="connsiteY16" fmla="*/ 85065 h 91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0137" h="915977">
                    <a:moveTo>
                      <a:pt x="276679" y="851521"/>
                    </a:moveTo>
                    <a:lnTo>
                      <a:pt x="842313" y="851521"/>
                    </a:lnTo>
                    <a:lnTo>
                      <a:pt x="865114" y="915977"/>
                    </a:lnTo>
                    <a:lnTo>
                      <a:pt x="253878" y="915977"/>
                    </a:lnTo>
                    <a:close/>
                    <a:moveTo>
                      <a:pt x="87257" y="85065"/>
                    </a:moveTo>
                    <a:lnTo>
                      <a:pt x="87257" y="602028"/>
                    </a:lnTo>
                    <a:lnTo>
                      <a:pt x="1013319" y="602028"/>
                    </a:lnTo>
                    <a:lnTo>
                      <a:pt x="1013319" y="85065"/>
                    </a:lnTo>
                    <a:close/>
                    <a:moveTo>
                      <a:pt x="0" y="0"/>
                    </a:moveTo>
                    <a:lnTo>
                      <a:pt x="1100137" y="0"/>
                    </a:lnTo>
                    <a:lnTo>
                      <a:pt x="1100137" y="724363"/>
                    </a:lnTo>
                    <a:lnTo>
                      <a:pt x="760318" y="724363"/>
                    </a:lnTo>
                    <a:lnTo>
                      <a:pt x="760318" y="837928"/>
                    </a:lnTo>
                    <a:lnTo>
                      <a:pt x="358674" y="837928"/>
                    </a:lnTo>
                    <a:lnTo>
                      <a:pt x="358674" y="724363"/>
                    </a:lnTo>
                    <a:lnTo>
                      <a:pt x="0" y="724363"/>
                    </a:lnTo>
                    <a:lnTo>
                      <a:pt x="0" y="8506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nvGrpSpPr>
              <p:cNvPr id="331" name="Group 330"/>
              <p:cNvGrpSpPr/>
              <p:nvPr/>
            </p:nvGrpSpPr>
            <p:grpSpPr>
              <a:xfrm rot="5090533">
                <a:off x="8634668" y="4134930"/>
                <a:ext cx="357458" cy="327457"/>
                <a:chOff x="3495047" y="5016587"/>
                <a:chExt cx="889000" cy="814389"/>
              </a:xfrm>
              <a:solidFill>
                <a:schemeClr val="bg1"/>
              </a:solidFill>
            </p:grpSpPr>
            <p:sp>
              <p:nvSpPr>
                <p:cNvPr id="332" name="Freeform 22"/>
                <p:cNvSpPr>
                  <a:spLocks/>
                </p:cNvSpPr>
                <p:nvPr/>
              </p:nvSpPr>
              <p:spPr bwMode="auto">
                <a:xfrm>
                  <a:off x="4090359" y="5016587"/>
                  <a:ext cx="293688" cy="277813"/>
                </a:xfrm>
                <a:custGeom>
                  <a:avLst/>
                  <a:gdLst/>
                  <a:ahLst/>
                  <a:cxnLst>
                    <a:cxn ang="0">
                      <a:pos x="72" y="18"/>
                    </a:cxn>
                    <a:cxn ang="0">
                      <a:pos x="69" y="42"/>
                    </a:cxn>
                    <a:cxn ang="0">
                      <a:pos x="38" y="68"/>
                    </a:cxn>
                    <a:cxn ang="0">
                      <a:pos x="14" y="66"/>
                    </a:cxn>
                    <a:cxn ang="0">
                      <a:pos x="6" y="57"/>
                    </a:cxn>
                    <a:cxn ang="0">
                      <a:pos x="8" y="33"/>
                    </a:cxn>
                    <a:cxn ang="0">
                      <a:pos x="40" y="6"/>
                    </a:cxn>
                    <a:cxn ang="0">
                      <a:pos x="64" y="9"/>
                    </a:cxn>
                    <a:cxn ang="0">
                      <a:pos x="72" y="18"/>
                    </a:cxn>
                  </a:cxnLst>
                  <a:rect l="0" t="0" r="r" b="b"/>
                  <a:pathLst>
                    <a:path w="78" h="74">
                      <a:moveTo>
                        <a:pt x="72" y="18"/>
                      </a:moveTo>
                      <a:cubicBezTo>
                        <a:pt x="78" y="25"/>
                        <a:pt x="77" y="36"/>
                        <a:pt x="69" y="42"/>
                      </a:cubicBezTo>
                      <a:cubicBezTo>
                        <a:pt x="38" y="68"/>
                        <a:pt x="38" y="68"/>
                        <a:pt x="38" y="68"/>
                      </a:cubicBezTo>
                      <a:cubicBezTo>
                        <a:pt x="30" y="74"/>
                        <a:pt x="20" y="73"/>
                        <a:pt x="14" y="66"/>
                      </a:cubicBezTo>
                      <a:cubicBezTo>
                        <a:pt x="6" y="57"/>
                        <a:pt x="6" y="57"/>
                        <a:pt x="6" y="57"/>
                      </a:cubicBezTo>
                      <a:cubicBezTo>
                        <a:pt x="0" y="50"/>
                        <a:pt x="1" y="39"/>
                        <a:pt x="8" y="33"/>
                      </a:cubicBezTo>
                      <a:cubicBezTo>
                        <a:pt x="40" y="6"/>
                        <a:pt x="40" y="6"/>
                        <a:pt x="40" y="6"/>
                      </a:cubicBezTo>
                      <a:cubicBezTo>
                        <a:pt x="47" y="0"/>
                        <a:pt x="58" y="1"/>
                        <a:pt x="64" y="9"/>
                      </a:cubicBezTo>
                      <a:lnTo>
                        <a:pt x="7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3" name="Freeform 23"/>
                <p:cNvSpPr>
                  <a:spLocks/>
                </p:cNvSpPr>
                <p:nvPr/>
              </p:nvSpPr>
              <p:spPr bwMode="auto">
                <a:xfrm>
                  <a:off x="4045909" y="5203912"/>
                  <a:ext cx="115888" cy="123825"/>
                </a:xfrm>
                <a:custGeom>
                  <a:avLst/>
                  <a:gdLst/>
                  <a:ahLst/>
                  <a:cxnLst>
                    <a:cxn ang="0">
                      <a:pos x="31" y="24"/>
                    </a:cxn>
                    <a:cxn ang="0">
                      <a:pos x="20" y="33"/>
                    </a:cxn>
                    <a:cxn ang="0">
                      <a:pos x="0" y="10"/>
                    </a:cxn>
                    <a:cxn ang="0">
                      <a:pos x="11" y="0"/>
                    </a:cxn>
                    <a:cxn ang="0">
                      <a:pos x="15" y="8"/>
                    </a:cxn>
                    <a:cxn ang="0">
                      <a:pos x="24" y="19"/>
                    </a:cxn>
                    <a:cxn ang="0">
                      <a:pos x="31" y="24"/>
                    </a:cxn>
                  </a:cxnLst>
                  <a:rect l="0" t="0" r="r" b="b"/>
                  <a:pathLst>
                    <a:path w="31" h="33">
                      <a:moveTo>
                        <a:pt x="31" y="24"/>
                      </a:moveTo>
                      <a:cubicBezTo>
                        <a:pt x="20" y="33"/>
                        <a:pt x="20" y="33"/>
                        <a:pt x="20" y="33"/>
                      </a:cubicBezTo>
                      <a:cubicBezTo>
                        <a:pt x="15" y="24"/>
                        <a:pt x="8" y="16"/>
                        <a:pt x="0" y="10"/>
                      </a:cubicBezTo>
                      <a:cubicBezTo>
                        <a:pt x="11" y="0"/>
                        <a:pt x="11" y="0"/>
                        <a:pt x="11" y="0"/>
                      </a:cubicBezTo>
                      <a:cubicBezTo>
                        <a:pt x="12" y="3"/>
                        <a:pt x="13" y="6"/>
                        <a:pt x="15" y="8"/>
                      </a:cubicBezTo>
                      <a:cubicBezTo>
                        <a:pt x="24" y="19"/>
                        <a:pt x="24" y="19"/>
                        <a:pt x="24" y="19"/>
                      </a:cubicBezTo>
                      <a:cubicBezTo>
                        <a:pt x="26" y="21"/>
                        <a:pt x="28" y="23"/>
                        <a:pt x="31" y="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4" name="Freeform 24"/>
                <p:cNvSpPr>
                  <a:spLocks noEditPoints="1"/>
                </p:cNvSpPr>
                <p:nvPr/>
              </p:nvSpPr>
              <p:spPr bwMode="auto">
                <a:xfrm>
                  <a:off x="3495047" y="5173750"/>
                  <a:ext cx="655638" cy="657226"/>
                </a:xfrm>
                <a:custGeom>
                  <a:avLst/>
                  <a:gdLst/>
                  <a:ahLst/>
                  <a:cxnLst>
                    <a:cxn ang="0">
                      <a:pos x="88" y="0"/>
                    </a:cxn>
                    <a:cxn ang="0">
                      <a:pos x="175" y="88"/>
                    </a:cxn>
                    <a:cxn ang="0">
                      <a:pos x="88" y="175"/>
                    </a:cxn>
                    <a:cxn ang="0">
                      <a:pos x="0" y="88"/>
                    </a:cxn>
                    <a:cxn ang="0">
                      <a:pos x="88" y="0"/>
                    </a:cxn>
                    <a:cxn ang="0">
                      <a:pos x="158" y="96"/>
                    </a:cxn>
                    <a:cxn ang="0">
                      <a:pos x="88" y="26"/>
                    </a:cxn>
                    <a:cxn ang="0">
                      <a:pos x="18" y="96"/>
                    </a:cxn>
                    <a:cxn ang="0">
                      <a:pos x="88" y="165"/>
                    </a:cxn>
                    <a:cxn ang="0">
                      <a:pos x="158" y="96"/>
                    </a:cxn>
                  </a:cxnLst>
                  <a:rect l="0" t="0" r="r" b="b"/>
                  <a:pathLst>
                    <a:path w="175" h="175">
                      <a:moveTo>
                        <a:pt x="88" y="0"/>
                      </a:moveTo>
                      <a:cubicBezTo>
                        <a:pt x="136" y="0"/>
                        <a:pt x="175" y="39"/>
                        <a:pt x="175" y="88"/>
                      </a:cubicBezTo>
                      <a:cubicBezTo>
                        <a:pt x="175" y="136"/>
                        <a:pt x="136" y="175"/>
                        <a:pt x="88" y="175"/>
                      </a:cubicBezTo>
                      <a:cubicBezTo>
                        <a:pt x="39" y="175"/>
                        <a:pt x="0" y="136"/>
                        <a:pt x="0" y="88"/>
                      </a:cubicBezTo>
                      <a:cubicBezTo>
                        <a:pt x="0" y="39"/>
                        <a:pt x="39" y="0"/>
                        <a:pt x="88" y="0"/>
                      </a:cubicBezTo>
                      <a:moveTo>
                        <a:pt x="158" y="96"/>
                      </a:moveTo>
                      <a:cubicBezTo>
                        <a:pt x="158" y="57"/>
                        <a:pt x="126" y="26"/>
                        <a:pt x="88" y="26"/>
                      </a:cubicBezTo>
                      <a:cubicBezTo>
                        <a:pt x="49" y="26"/>
                        <a:pt x="18" y="57"/>
                        <a:pt x="18" y="96"/>
                      </a:cubicBezTo>
                      <a:cubicBezTo>
                        <a:pt x="18" y="134"/>
                        <a:pt x="49" y="165"/>
                        <a:pt x="88" y="165"/>
                      </a:cubicBezTo>
                      <a:cubicBezTo>
                        <a:pt x="126" y="165"/>
                        <a:pt x="158" y="134"/>
                        <a:pt x="158" y="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5" name="Freeform 25"/>
                <p:cNvSpPr>
                  <a:spLocks noEditPoints="1"/>
                </p:cNvSpPr>
                <p:nvPr/>
              </p:nvSpPr>
              <p:spPr bwMode="auto">
                <a:xfrm>
                  <a:off x="4018922" y="5451562"/>
                  <a:ext cx="41275" cy="68263"/>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4"/>
                    </a:cxn>
                    <a:cxn ang="0">
                      <a:pos x="11" y="14"/>
                    </a:cxn>
                    <a:cxn ang="0">
                      <a:pos x="7" y="18"/>
                    </a:cxn>
                    <a:cxn ang="0">
                      <a:pos x="4" y="18"/>
                    </a:cxn>
                    <a:cxn ang="0">
                      <a:pos x="0" y="14"/>
                    </a:cxn>
                    <a:cxn ang="0">
                      <a:pos x="0" y="4"/>
                    </a:cxn>
                    <a:cxn ang="0">
                      <a:pos x="4" y="0"/>
                    </a:cxn>
                    <a:cxn ang="0">
                      <a:pos x="7" y="0"/>
                    </a:cxn>
                    <a:cxn ang="0">
                      <a:pos x="11" y="4"/>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4"/>
                      </a:moveTo>
                      <a:cubicBezTo>
                        <a:pt x="11" y="14"/>
                        <a:pt x="11" y="14"/>
                        <a:pt x="11" y="14"/>
                      </a:cubicBezTo>
                      <a:cubicBezTo>
                        <a:pt x="11" y="16"/>
                        <a:pt x="9" y="18"/>
                        <a:pt x="7" y="18"/>
                      </a:cubicBezTo>
                      <a:cubicBezTo>
                        <a:pt x="4" y="18"/>
                        <a:pt x="4" y="18"/>
                        <a:pt x="4" y="18"/>
                      </a:cubicBezTo>
                      <a:cubicBezTo>
                        <a:pt x="2" y="18"/>
                        <a:pt x="0" y="16"/>
                        <a:pt x="0" y="14"/>
                      </a:cubicBezTo>
                      <a:cubicBezTo>
                        <a:pt x="0" y="4"/>
                        <a:pt x="0" y="4"/>
                        <a:pt x="0" y="4"/>
                      </a:cubicBezTo>
                      <a:cubicBezTo>
                        <a:pt x="0" y="2"/>
                        <a:pt x="2" y="0"/>
                        <a:pt x="4"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6" name="Freeform 26"/>
                <p:cNvSpPr>
                  <a:spLocks/>
                </p:cNvSpPr>
                <p:nvPr/>
              </p:nvSpPr>
              <p:spPr bwMode="auto">
                <a:xfrm>
                  <a:off x="4034797" y="5534112"/>
                  <a:ext cx="19050" cy="66675"/>
                </a:xfrm>
                <a:custGeom>
                  <a:avLst/>
                  <a:gdLst/>
                  <a:ahLst/>
                  <a:cxnLst>
                    <a:cxn ang="0">
                      <a:pos x="5" y="3"/>
                    </a:cxn>
                    <a:cxn ang="0">
                      <a:pos x="5" y="16"/>
                    </a:cxn>
                    <a:cxn ang="0">
                      <a:pos x="2" y="18"/>
                    </a:cxn>
                    <a:cxn ang="0">
                      <a:pos x="0" y="18"/>
                    </a:cxn>
                    <a:cxn ang="0">
                      <a:pos x="0" y="16"/>
                    </a:cxn>
                    <a:cxn ang="0">
                      <a:pos x="0" y="3"/>
                    </a:cxn>
                    <a:cxn ang="0">
                      <a:pos x="2" y="0"/>
                    </a:cxn>
                    <a:cxn ang="0">
                      <a:pos x="4" y="1"/>
                    </a:cxn>
                    <a:cxn ang="0">
                      <a:pos x="5" y="3"/>
                    </a:cxn>
                  </a:cxnLst>
                  <a:rect l="0" t="0" r="r" b="b"/>
                  <a:pathLst>
                    <a:path w="5" h="18">
                      <a:moveTo>
                        <a:pt x="5" y="3"/>
                      </a:moveTo>
                      <a:cubicBezTo>
                        <a:pt x="5" y="16"/>
                        <a:pt x="5" y="16"/>
                        <a:pt x="5" y="16"/>
                      </a:cubicBezTo>
                      <a:cubicBezTo>
                        <a:pt x="5" y="17"/>
                        <a:pt x="4" y="18"/>
                        <a:pt x="2" y="18"/>
                      </a:cubicBezTo>
                      <a:cubicBezTo>
                        <a:pt x="2" y="18"/>
                        <a:pt x="1" y="18"/>
                        <a:pt x="0" y="18"/>
                      </a:cubicBezTo>
                      <a:cubicBezTo>
                        <a:pt x="0" y="17"/>
                        <a:pt x="0" y="17"/>
                        <a:pt x="0" y="16"/>
                      </a:cubicBezTo>
                      <a:cubicBezTo>
                        <a:pt x="0" y="3"/>
                        <a:pt x="0" y="3"/>
                        <a:pt x="0" y="3"/>
                      </a:cubicBezTo>
                      <a:cubicBezTo>
                        <a:pt x="0" y="1"/>
                        <a:pt x="1" y="0"/>
                        <a:pt x="2" y="0"/>
                      </a:cubicBezTo>
                      <a:cubicBezTo>
                        <a:pt x="3" y="0"/>
                        <a:pt x="4" y="1"/>
                        <a:pt x="4" y="1"/>
                      </a:cubicBezTo>
                      <a:cubicBezTo>
                        <a:pt x="5" y="1"/>
                        <a:pt x="5" y="2"/>
                        <a:pt x="5"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7" name="Freeform 27"/>
                <p:cNvSpPr>
                  <a:spLocks noEditPoints="1"/>
                </p:cNvSpPr>
                <p:nvPr/>
              </p:nvSpPr>
              <p:spPr bwMode="auto">
                <a:xfrm>
                  <a:off x="3979234" y="5534112"/>
                  <a:ext cx="39688" cy="66675"/>
                </a:xfrm>
                <a:custGeom>
                  <a:avLst/>
                  <a:gdLst/>
                  <a:ahLst/>
                  <a:cxnLst>
                    <a:cxn ang="0">
                      <a:pos x="8" y="7"/>
                    </a:cxn>
                    <a:cxn ang="0">
                      <a:pos x="6" y="4"/>
                    </a:cxn>
                    <a:cxn ang="0">
                      <a:pos x="5" y="4"/>
                    </a:cxn>
                    <a:cxn ang="0">
                      <a:pos x="3" y="7"/>
                    </a:cxn>
                    <a:cxn ang="0">
                      <a:pos x="3" y="12"/>
                    </a:cxn>
                    <a:cxn ang="0">
                      <a:pos x="5" y="14"/>
                    </a:cxn>
                    <a:cxn ang="0">
                      <a:pos x="6" y="14"/>
                    </a:cxn>
                    <a:cxn ang="0">
                      <a:pos x="8" y="12"/>
                    </a:cxn>
                    <a:cxn ang="0">
                      <a:pos x="8" y="7"/>
                    </a:cxn>
                    <a:cxn ang="0">
                      <a:pos x="11" y="5"/>
                    </a:cxn>
                    <a:cxn ang="0">
                      <a:pos x="11" y="14"/>
                    </a:cxn>
                    <a:cxn ang="0">
                      <a:pos x="7" y="18"/>
                    </a:cxn>
                    <a:cxn ang="0">
                      <a:pos x="4" y="18"/>
                    </a:cxn>
                    <a:cxn ang="0">
                      <a:pos x="0" y="14"/>
                    </a:cxn>
                    <a:cxn ang="0">
                      <a:pos x="0" y="5"/>
                    </a:cxn>
                    <a:cxn ang="0">
                      <a:pos x="4" y="0"/>
                    </a:cxn>
                    <a:cxn ang="0">
                      <a:pos x="7" y="0"/>
                    </a:cxn>
                    <a:cxn ang="0">
                      <a:pos x="11" y="5"/>
                    </a:cxn>
                  </a:cxnLst>
                  <a:rect l="0" t="0" r="r" b="b"/>
                  <a:pathLst>
                    <a:path w="11" h="18">
                      <a:moveTo>
                        <a:pt x="8" y="7"/>
                      </a:moveTo>
                      <a:cubicBezTo>
                        <a:pt x="8"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8" y="13"/>
                        <a:pt x="8" y="12"/>
                      </a:cubicBezTo>
                      <a:lnTo>
                        <a:pt x="8" y="7"/>
                      </a:lnTo>
                      <a:close/>
                      <a:moveTo>
                        <a:pt x="11" y="5"/>
                      </a:moveTo>
                      <a:cubicBezTo>
                        <a:pt x="11" y="14"/>
                        <a:pt x="11" y="14"/>
                        <a:pt x="11" y="14"/>
                      </a:cubicBezTo>
                      <a:cubicBezTo>
                        <a:pt x="11" y="16"/>
                        <a:pt x="9" y="18"/>
                        <a:pt x="7" y="18"/>
                      </a:cubicBezTo>
                      <a:cubicBezTo>
                        <a:pt x="4" y="18"/>
                        <a:pt x="4" y="18"/>
                        <a:pt x="4" y="18"/>
                      </a:cubicBezTo>
                      <a:cubicBezTo>
                        <a:pt x="2" y="18"/>
                        <a:pt x="0" y="16"/>
                        <a:pt x="0" y="14"/>
                      </a:cubicBezTo>
                      <a:cubicBezTo>
                        <a:pt x="0" y="5"/>
                        <a:pt x="0" y="5"/>
                        <a:pt x="0" y="5"/>
                      </a:cubicBezTo>
                      <a:cubicBezTo>
                        <a:pt x="0" y="2"/>
                        <a:pt x="2" y="0"/>
                        <a:pt x="4" y="0"/>
                      </a:cubicBezTo>
                      <a:cubicBezTo>
                        <a:pt x="7" y="0"/>
                        <a:pt x="7" y="0"/>
                        <a:pt x="7"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8" name="Freeform 28"/>
                <p:cNvSpPr>
                  <a:spLocks/>
                </p:cNvSpPr>
                <p:nvPr/>
              </p:nvSpPr>
              <p:spPr bwMode="auto">
                <a:xfrm>
                  <a:off x="3985584"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9" name="Freeform 29"/>
                <p:cNvSpPr>
                  <a:spLocks noEditPoints="1"/>
                </p:cNvSpPr>
                <p:nvPr/>
              </p:nvSpPr>
              <p:spPr bwMode="auto">
                <a:xfrm>
                  <a:off x="3933197" y="5451562"/>
                  <a:ext cx="46038" cy="68263"/>
                </a:xfrm>
                <a:custGeom>
                  <a:avLst/>
                  <a:gdLst/>
                  <a:ahLst/>
                  <a:cxnLst>
                    <a:cxn ang="0">
                      <a:pos x="8" y="7"/>
                    </a:cxn>
                    <a:cxn ang="0">
                      <a:pos x="7" y="4"/>
                    </a:cxn>
                    <a:cxn ang="0">
                      <a:pos x="6" y="4"/>
                    </a:cxn>
                    <a:cxn ang="0">
                      <a:pos x="4" y="7"/>
                    </a:cxn>
                    <a:cxn ang="0">
                      <a:pos x="4" y="11"/>
                    </a:cxn>
                    <a:cxn ang="0">
                      <a:pos x="6" y="14"/>
                    </a:cxn>
                    <a:cxn ang="0">
                      <a:pos x="7" y="14"/>
                    </a:cxn>
                    <a:cxn ang="0">
                      <a:pos x="8" y="11"/>
                    </a:cxn>
                    <a:cxn ang="0">
                      <a:pos x="8" y="7"/>
                    </a:cxn>
                    <a:cxn ang="0">
                      <a:pos x="0" y="14"/>
                    </a:cxn>
                    <a:cxn ang="0">
                      <a:pos x="0" y="4"/>
                    </a:cxn>
                    <a:cxn ang="0">
                      <a:pos x="5" y="0"/>
                    </a:cxn>
                    <a:cxn ang="0">
                      <a:pos x="7" y="0"/>
                    </a:cxn>
                    <a:cxn ang="0">
                      <a:pos x="12" y="4"/>
                    </a:cxn>
                    <a:cxn ang="0">
                      <a:pos x="12" y="14"/>
                    </a:cxn>
                    <a:cxn ang="0">
                      <a:pos x="7" y="18"/>
                    </a:cxn>
                    <a:cxn ang="0">
                      <a:pos x="5" y="18"/>
                    </a:cxn>
                    <a:cxn ang="0">
                      <a:pos x="0" y="14"/>
                    </a:cxn>
                  </a:cxnLst>
                  <a:rect l="0" t="0" r="r" b="b"/>
                  <a:pathLst>
                    <a:path w="12" h="18">
                      <a:moveTo>
                        <a:pt x="8" y="7"/>
                      </a:moveTo>
                      <a:cubicBezTo>
                        <a:pt x="8" y="5"/>
                        <a:pt x="7" y="4"/>
                        <a:pt x="7" y="4"/>
                      </a:cubicBezTo>
                      <a:cubicBezTo>
                        <a:pt x="6" y="4"/>
                        <a:pt x="6" y="4"/>
                        <a:pt x="6" y="4"/>
                      </a:cubicBezTo>
                      <a:cubicBezTo>
                        <a:pt x="5" y="4"/>
                        <a:pt x="4" y="5"/>
                        <a:pt x="4" y="7"/>
                      </a:cubicBezTo>
                      <a:cubicBezTo>
                        <a:pt x="4" y="11"/>
                        <a:pt x="4" y="11"/>
                        <a:pt x="4" y="11"/>
                      </a:cubicBezTo>
                      <a:cubicBezTo>
                        <a:pt x="4" y="13"/>
                        <a:pt x="5" y="14"/>
                        <a:pt x="6" y="14"/>
                      </a:cubicBezTo>
                      <a:cubicBezTo>
                        <a:pt x="7" y="14"/>
                        <a:pt x="7" y="14"/>
                        <a:pt x="7" y="14"/>
                      </a:cubicBezTo>
                      <a:cubicBezTo>
                        <a:pt x="7" y="14"/>
                        <a:pt x="8" y="13"/>
                        <a:pt x="8" y="11"/>
                      </a:cubicBezTo>
                      <a:lnTo>
                        <a:pt x="8" y="7"/>
                      </a:lnTo>
                      <a:close/>
                      <a:moveTo>
                        <a:pt x="0" y="14"/>
                      </a:moveTo>
                      <a:cubicBezTo>
                        <a:pt x="0" y="4"/>
                        <a:pt x="0" y="4"/>
                        <a:pt x="0" y="4"/>
                      </a:cubicBezTo>
                      <a:cubicBezTo>
                        <a:pt x="0" y="2"/>
                        <a:pt x="2" y="0"/>
                        <a:pt x="5" y="0"/>
                      </a:cubicBezTo>
                      <a:cubicBezTo>
                        <a:pt x="7" y="0"/>
                        <a:pt x="7" y="0"/>
                        <a:pt x="7" y="0"/>
                      </a:cubicBezTo>
                      <a:cubicBezTo>
                        <a:pt x="10" y="0"/>
                        <a:pt x="12" y="2"/>
                        <a:pt x="12" y="4"/>
                      </a:cubicBezTo>
                      <a:cubicBezTo>
                        <a:pt x="12" y="14"/>
                        <a:pt x="12" y="14"/>
                        <a:pt x="12" y="14"/>
                      </a:cubicBezTo>
                      <a:cubicBezTo>
                        <a:pt x="12" y="16"/>
                        <a:pt x="10" y="18"/>
                        <a:pt x="7" y="18"/>
                      </a:cubicBezTo>
                      <a:cubicBezTo>
                        <a:pt x="5" y="18"/>
                        <a:pt x="5" y="18"/>
                        <a:pt x="5" y="18"/>
                      </a:cubicBezTo>
                      <a:cubicBezTo>
                        <a:pt x="2" y="18"/>
                        <a:pt x="0" y="16"/>
                        <a:pt x="0"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0" name="Freeform 30"/>
                <p:cNvSpPr>
                  <a:spLocks/>
                </p:cNvSpPr>
                <p:nvPr/>
              </p:nvSpPr>
              <p:spPr bwMode="auto">
                <a:xfrm>
                  <a:off x="3944309"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1"/>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1" name="Freeform 31"/>
                <p:cNvSpPr>
                  <a:spLocks/>
                </p:cNvSpPr>
                <p:nvPr/>
              </p:nvSpPr>
              <p:spPr bwMode="auto">
                <a:xfrm>
                  <a:off x="3944309" y="5619838"/>
                  <a:ext cx="19050" cy="68263"/>
                </a:xfrm>
                <a:custGeom>
                  <a:avLst/>
                  <a:gdLst/>
                  <a:ahLst/>
                  <a:cxnLst>
                    <a:cxn ang="0">
                      <a:pos x="5" y="2"/>
                    </a:cxn>
                    <a:cxn ang="0">
                      <a:pos x="5" y="16"/>
                    </a:cxn>
                    <a:cxn ang="0">
                      <a:pos x="3" y="18"/>
                    </a:cxn>
                    <a:cxn ang="0">
                      <a:pos x="1" y="18"/>
                    </a:cxn>
                    <a:cxn ang="0">
                      <a:pos x="0" y="16"/>
                    </a:cxn>
                    <a:cxn ang="0">
                      <a:pos x="0" y="2"/>
                    </a:cxn>
                    <a:cxn ang="0">
                      <a:pos x="3" y="0"/>
                    </a:cxn>
                    <a:cxn ang="0">
                      <a:pos x="5" y="1"/>
                    </a:cxn>
                    <a:cxn ang="0">
                      <a:pos x="5" y="2"/>
                    </a:cxn>
                  </a:cxnLst>
                  <a:rect l="0" t="0" r="r" b="b"/>
                  <a:pathLst>
                    <a:path w="5" h="18">
                      <a:moveTo>
                        <a:pt x="5" y="2"/>
                      </a:moveTo>
                      <a:cubicBezTo>
                        <a:pt x="5" y="16"/>
                        <a:pt x="5" y="16"/>
                        <a:pt x="5" y="16"/>
                      </a:cubicBezTo>
                      <a:cubicBezTo>
                        <a:pt x="5" y="17"/>
                        <a:pt x="4" y="18"/>
                        <a:pt x="3" y="18"/>
                      </a:cubicBezTo>
                      <a:cubicBezTo>
                        <a:pt x="2" y="18"/>
                        <a:pt x="1" y="18"/>
                        <a:pt x="1" y="18"/>
                      </a:cubicBezTo>
                      <a:cubicBezTo>
                        <a:pt x="0" y="17"/>
                        <a:pt x="0" y="17"/>
                        <a:pt x="0" y="16"/>
                      </a:cubicBezTo>
                      <a:cubicBezTo>
                        <a:pt x="0" y="2"/>
                        <a:pt x="0" y="2"/>
                        <a:pt x="0" y="2"/>
                      </a:cubicBezTo>
                      <a:cubicBezTo>
                        <a:pt x="0" y="1"/>
                        <a:pt x="1" y="0"/>
                        <a:pt x="3" y="0"/>
                      </a:cubicBezTo>
                      <a:cubicBezTo>
                        <a:pt x="3" y="0"/>
                        <a:pt x="4" y="0"/>
                        <a:pt x="5" y="1"/>
                      </a:cubicBezTo>
                      <a:cubicBezTo>
                        <a:pt x="5" y="1"/>
                        <a:pt x="5" y="2"/>
                        <a:pt x="5"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2" name="Freeform 32"/>
                <p:cNvSpPr>
                  <a:spLocks noEditPoints="1"/>
                </p:cNvSpPr>
                <p:nvPr/>
              </p:nvSpPr>
              <p:spPr bwMode="auto">
                <a:xfrm>
                  <a:off x="3896684" y="5534112"/>
                  <a:ext cx="41275" cy="66675"/>
                </a:xfrm>
                <a:custGeom>
                  <a:avLst/>
                  <a:gdLst/>
                  <a:ahLst/>
                  <a:cxnLst>
                    <a:cxn ang="0">
                      <a:pos x="7" y="12"/>
                    </a:cxn>
                    <a:cxn ang="0">
                      <a:pos x="7" y="7"/>
                    </a:cxn>
                    <a:cxn ang="0">
                      <a:pos x="6" y="4"/>
                    </a:cxn>
                    <a:cxn ang="0">
                      <a:pos x="5" y="4"/>
                    </a:cxn>
                    <a:cxn ang="0">
                      <a:pos x="3" y="7"/>
                    </a:cxn>
                    <a:cxn ang="0">
                      <a:pos x="3" y="12"/>
                    </a:cxn>
                    <a:cxn ang="0">
                      <a:pos x="5" y="14"/>
                    </a:cxn>
                    <a:cxn ang="0">
                      <a:pos x="6" y="14"/>
                    </a:cxn>
                    <a:cxn ang="0">
                      <a:pos x="7" y="12"/>
                    </a:cxn>
                    <a:cxn ang="0">
                      <a:pos x="11" y="4"/>
                    </a:cxn>
                    <a:cxn ang="0">
                      <a:pos x="11" y="14"/>
                    </a:cxn>
                    <a:cxn ang="0">
                      <a:pos x="6" y="18"/>
                    </a:cxn>
                    <a:cxn ang="0">
                      <a:pos x="4" y="18"/>
                    </a:cxn>
                    <a:cxn ang="0">
                      <a:pos x="0" y="14"/>
                    </a:cxn>
                    <a:cxn ang="0">
                      <a:pos x="0" y="4"/>
                    </a:cxn>
                    <a:cxn ang="0">
                      <a:pos x="4" y="0"/>
                    </a:cxn>
                    <a:cxn ang="0">
                      <a:pos x="6" y="0"/>
                    </a:cxn>
                    <a:cxn ang="0">
                      <a:pos x="11" y="4"/>
                    </a:cxn>
                  </a:cxnLst>
                  <a:rect l="0" t="0" r="r" b="b"/>
                  <a:pathLst>
                    <a:path w="11" h="18">
                      <a:moveTo>
                        <a:pt x="7" y="12"/>
                      </a:moveTo>
                      <a:cubicBezTo>
                        <a:pt x="7" y="7"/>
                        <a:pt x="7" y="7"/>
                        <a:pt x="7" y="7"/>
                      </a:cubicBez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moveTo>
                        <a:pt x="11" y="4"/>
                      </a:moveTo>
                      <a:cubicBezTo>
                        <a:pt x="11" y="14"/>
                        <a:pt x="11" y="14"/>
                        <a:pt x="11" y="14"/>
                      </a:cubicBezTo>
                      <a:cubicBezTo>
                        <a:pt x="11" y="16"/>
                        <a:pt x="9" y="18"/>
                        <a:pt x="6" y="18"/>
                      </a:cubicBezTo>
                      <a:cubicBezTo>
                        <a:pt x="4" y="18"/>
                        <a:pt x="4" y="18"/>
                        <a:pt x="4" y="18"/>
                      </a:cubicBezTo>
                      <a:cubicBezTo>
                        <a:pt x="2" y="18"/>
                        <a:pt x="0" y="16"/>
                        <a:pt x="0" y="14"/>
                      </a:cubicBezTo>
                      <a:cubicBezTo>
                        <a:pt x="0" y="4"/>
                        <a:pt x="0" y="4"/>
                        <a:pt x="0" y="4"/>
                      </a:cubicBezTo>
                      <a:cubicBezTo>
                        <a:pt x="0" y="2"/>
                        <a:pt x="2" y="0"/>
                        <a:pt x="4" y="0"/>
                      </a:cubicBezTo>
                      <a:cubicBezTo>
                        <a:pt x="6" y="0"/>
                        <a:pt x="6" y="0"/>
                        <a:pt x="6"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3" name="Freeform 33"/>
                <p:cNvSpPr>
                  <a:spLocks/>
                </p:cNvSpPr>
                <p:nvPr/>
              </p:nvSpPr>
              <p:spPr bwMode="auto">
                <a:xfrm>
                  <a:off x="3903034"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4" name="Freeform 34"/>
                <p:cNvSpPr>
                  <a:spLocks/>
                </p:cNvSpPr>
                <p:nvPr/>
              </p:nvSpPr>
              <p:spPr bwMode="auto">
                <a:xfrm>
                  <a:off x="3903034"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5" name="Freeform 35"/>
                <p:cNvSpPr>
                  <a:spLocks/>
                </p:cNvSpPr>
                <p:nvPr/>
              </p:nvSpPr>
              <p:spPr bwMode="auto">
                <a:xfrm>
                  <a:off x="3861759" y="5707150"/>
                  <a:ext cx="22225" cy="66675"/>
                </a:xfrm>
                <a:custGeom>
                  <a:avLst/>
                  <a:gdLst/>
                  <a:ahLst/>
                  <a:cxnLst>
                    <a:cxn ang="0">
                      <a:pos x="6" y="2"/>
                    </a:cxn>
                    <a:cxn ang="0">
                      <a:pos x="6" y="15"/>
                    </a:cxn>
                    <a:cxn ang="0">
                      <a:pos x="3" y="18"/>
                    </a:cxn>
                    <a:cxn ang="0">
                      <a:pos x="1" y="17"/>
                    </a:cxn>
                    <a:cxn ang="0">
                      <a:pos x="0" y="15"/>
                    </a:cxn>
                    <a:cxn ang="0">
                      <a:pos x="0" y="2"/>
                    </a:cxn>
                    <a:cxn ang="0">
                      <a:pos x="3" y="0"/>
                    </a:cxn>
                    <a:cxn ang="0">
                      <a:pos x="5" y="0"/>
                    </a:cxn>
                    <a:cxn ang="0">
                      <a:pos x="6" y="2"/>
                    </a:cxn>
                  </a:cxnLst>
                  <a:rect l="0" t="0" r="r" b="b"/>
                  <a:pathLst>
                    <a:path w="6" h="18">
                      <a:moveTo>
                        <a:pt x="6" y="2"/>
                      </a:moveTo>
                      <a:cubicBezTo>
                        <a:pt x="6" y="15"/>
                        <a:pt x="6" y="15"/>
                        <a:pt x="6" y="15"/>
                      </a:cubicBezTo>
                      <a:cubicBezTo>
                        <a:pt x="6" y="17"/>
                        <a:pt x="5" y="18"/>
                        <a:pt x="3" y="18"/>
                      </a:cubicBezTo>
                      <a:cubicBezTo>
                        <a:pt x="2" y="18"/>
                        <a:pt x="2" y="17"/>
                        <a:pt x="1" y="17"/>
                      </a:cubicBezTo>
                      <a:cubicBezTo>
                        <a:pt x="1" y="16"/>
                        <a:pt x="0" y="16"/>
                        <a:pt x="0" y="15"/>
                      </a:cubicBezTo>
                      <a:cubicBezTo>
                        <a:pt x="0" y="2"/>
                        <a:pt x="0" y="2"/>
                        <a:pt x="0" y="2"/>
                      </a:cubicBezTo>
                      <a:cubicBezTo>
                        <a:pt x="0" y="0"/>
                        <a:pt x="2" y="0"/>
                        <a:pt x="3" y="0"/>
                      </a:cubicBezTo>
                      <a:cubicBezTo>
                        <a:pt x="4" y="0"/>
                        <a:pt x="5" y="0"/>
                        <a:pt x="5" y="0"/>
                      </a:cubicBezTo>
                      <a:cubicBezTo>
                        <a:pt x="6"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6" name="Freeform 36"/>
                <p:cNvSpPr>
                  <a:spLocks/>
                </p:cNvSpPr>
                <p:nvPr/>
              </p:nvSpPr>
              <p:spPr bwMode="auto">
                <a:xfrm>
                  <a:off x="3861759"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7" name="Freeform 37"/>
                <p:cNvSpPr>
                  <a:spLocks noEditPoints="1"/>
                </p:cNvSpPr>
                <p:nvPr/>
              </p:nvSpPr>
              <p:spPr bwMode="auto">
                <a:xfrm>
                  <a:off x="3844297" y="5619838"/>
                  <a:ext cx="39688" cy="68263"/>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5"/>
                    </a:cxn>
                    <a:cxn ang="0">
                      <a:pos x="11" y="14"/>
                    </a:cxn>
                    <a:cxn ang="0">
                      <a:pos x="6" y="18"/>
                    </a:cxn>
                    <a:cxn ang="0">
                      <a:pos x="4" y="18"/>
                    </a:cxn>
                    <a:cxn ang="0">
                      <a:pos x="0" y="14"/>
                    </a:cxn>
                    <a:cxn ang="0">
                      <a:pos x="0" y="5"/>
                    </a:cxn>
                    <a:cxn ang="0">
                      <a:pos x="4" y="0"/>
                    </a:cxn>
                    <a:cxn ang="0">
                      <a:pos x="6" y="0"/>
                    </a:cxn>
                    <a:cxn ang="0">
                      <a:pos x="11" y="5"/>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5"/>
                      </a:moveTo>
                      <a:cubicBezTo>
                        <a:pt x="11" y="14"/>
                        <a:pt x="11" y="14"/>
                        <a:pt x="11" y="14"/>
                      </a:cubicBezTo>
                      <a:cubicBezTo>
                        <a:pt x="11" y="16"/>
                        <a:pt x="9" y="18"/>
                        <a:pt x="6" y="18"/>
                      </a:cubicBezTo>
                      <a:cubicBezTo>
                        <a:pt x="4" y="18"/>
                        <a:pt x="4" y="18"/>
                        <a:pt x="4" y="18"/>
                      </a:cubicBezTo>
                      <a:cubicBezTo>
                        <a:pt x="2" y="18"/>
                        <a:pt x="0" y="16"/>
                        <a:pt x="0" y="14"/>
                      </a:cubicBezTo>
                      <a:cubicBezTo>
                        <a:pt x="0" y="5"/>
                        <a:pt x="0" y="5"/>
                        <a:pt x="0" y="5"/>
                      </a:cubicBezTo>
                      <a:cubicBezTo>
                        <a:pt x="0" y="2"/>
                        <a:pt x="2" y="0"/>
                        <a:pt x="4" y="0"/>
                      </a:cubicBezTo>
                      <a:cubicBezTo>
                        <a:pt x="6" y="0"/>
                        <a:pt x="6" y="0"/>
                        <a:pt x="6"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8" name="Freeform 38"/>
                <p:cNvSpPr>
                  <a:spLocks noEditPoints="1"/>
                </p:cNvSpPr>
                <p:nvPr/>
              </p:nvSpPr>
              <p:spPr bwMode="auto">
                <a:xfrm>
                  <a:off x="3844297" y="5534112"/>
                  <a:ext cx="39688" cy="66675"/>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5"/>
                    </a:cxn>
                    <a:cxn ang="0">
                      <a:pos x="11" y="14"/>
                    </a:cxn>
                    <a:cxn ang="0">
                      <a:pos x="6" y="18"/>
                    </a:cxn>
                    <a:cxn ang="0">
                      <a:pos x="4" y="18"/>
                    </a:cxn>
                    <a:cxn ang="0">
                      <a:pos x="0" y="14"/>
                    </a:cxn>
                    <a:cxn ang="0">
                      <a:pos x="0" y="5"/>
                    </a:cxn>
                    <a:cxn ang="0">
                      <a:pos x="4" y="0"/>
                    </a:cxn>
                    <a:cxn ang="0">
                      <a:pos x="6" y="0"/>
                    </a:cxn>
                    <a:cxn ang="0">
                      <a:pos x="11" y="5"/>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5"/>
                      </a:moveTo>
                      <a:cubicBezTo>
                        <a:pt x="11" y="14"/>
                        <a:pt x="11" y="14"/>
                        <a:pt x="11" y="14"/>
                      </a:cubicBezTo>
                      <a:cubicBezTo>
                        <a:pt x="11" y="16"/>
                        <a:pt x="9" y="18"/>
                        <a:pt x="6" y="18"/>
                      </a:cubicBezTo>
                      <a:cubicBezTo>
                        <a:pt x="4" y="18"/>
                        <a:pt x="4" y="18"/>
                        <a:pt x="4" y="18"/>
                      </a:cubicBezTo>
                      <a:cubicBezTo>
                        <a:pt x="2" y="18"/>
                        <a:pt x="0" y="16"/>
                        <a:pt x="0" y="14"/>
                      </a:cubicBezTo>
                      <a:cubicBezTo>
                        <a:pt x="0" y="5"/>
                        <a:pt x="0" y="5"/>
                        <a:pt x="0" y="5"/>
                      </a:cubicBezTo>
                      <a:cubicBezTo>
                        <a:pt x="0" y="2"/>
                        <a:pt x="2" y="0"/>
                        <a:pt x="4" y="0"/>
                      </a:cubicBezTo>
                      <a:cubicBezTo>
                        <a:pt x="6" y="0"/>
                        <a:pt x="6" y="0"/>
                        <a:pt x="6"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49" name="Freeform 39"/>
                <p:cNvSpPr>
                  <a:spLocks noEditPoints="1"/>
                </p:cNvSpPr>
                <p:nvPr/>
              </p:nvSpPr>
              <p:spPr bwMode="auto">
                <a:xfrm>
                  <a:off x="3844297" y="5283287"/>
                  <a:ext cx="39688" cy="66675"/>
                </a:xfrm>
                <a:custGeom>
                  <a:avLst/>
                  <a:gdLst/>
                  <a:ahLst/>
                  <a:cxnLst>
                    <a:cxn ang="0">
                      <a:pos x="7" y="11"/>
                    </a:cxn>
                    <a:cxn ang="0">
                      <a:pos x="7" y="6"/>
                    </a:cxn>
                    <a:cxn ang="0">
                      <a:pos x="6" y="4"/>
                    </a:cxn>
                    <a:cxn ang="0">
                      <a:pos x="5" y="4"/>
                    </a:cxn>
                    <a:cxn ang="0">
                      <a:pos x="3" y="6"/>
                    </a:cxn>
                    <a:cxn ang="0">
                      <a:pos x="3" y="11"/>
                    </a:cxn>
                    <a:cxn ang="0">
                      <a:pos x="5" y="14"/>
                    </a:cxn>
                    <a:cxn ang="0">
                      <a:pos x="6" y="14"/>
                    </a:cxn>
                    <a:cxn ang="0">
                      <a:pos x="7" y="11"/>
                    </a:cxn>
                    <a:cxn ang="0">
                      <a:pos x="11" y="4"/>
                    </a:cxn>
                    <a:cxn ang="0">
                      <a:pos x="11" y="13"/>
                    </a:cxn>
                    <a:cxn ang="0">
                      <a:pos x="6" y="18"/>
                    </a:cxn>
                    <a:cxn ang="0">
                      <a:pos x="4" y="18"/>
                    </a:cxn>
                    <a:cxn ang="0">
                      <a:pos x="0" y="13"/>
                    </a:cxn>
                    <a:cxn ang="0">
                      <a:pos x="0" y="4"/>
                    </a:cxn>
                    <a:cxn ang="0">
                      <a:pos x="4" y="0"/>
                    </a:cxn>
                    <a:cxn ang="0">
                      <a:pos x="6" y="0"/>
                    </a:cxn>
                    <a:cxn ang="0">
                      <a:pos x="11" y="4"/>
                    </a:cxn>
                  </a:cxnLst>
                  <a:rect l="0" t="0" r="r" b="b"/>
                  <a:pathLst>
                    <a:path w="11" h="18">
                      <a:moveTo>
                        <a:pt x="7" y="11"/>
                      </a:moveTo>
                      <a:cubicBezTo>
                        <a:pt x="7" y="6"/>
                        <a:pt x="7" y="6"/>
                        <a:pt x="7" y="6"/>
                      </a:cubicBezTo>
                      <a:cubicBezTo>
                        <a:pt x="7" y="5"/>
                        <a:pt x="7" y="4"/>
                        <a:pt x="6" y="4"/>
                      </a:cubicBezTo>
                      <a:cubicBezTo>
                        <a:pt x="5" y="4"/>
                        <a:pt x="5" y="4"/>
                        <a:pt x="5" y="4"/>
                      </a:cubicBezTo>
                      <a:cubicBezTo>
                        <a:pt x="4" y="4"/>
                        <a:pt x="3" y="5"/>
                        <a:pt x="3" y="6"/>
                      </a:cubicBezTo>
                      <a:cubicBezTo>
                        <a:pt x="3" y="11"/>
                        <a:pt x="3" y="11"/>
                        <a:pt x="3" y="11"/>
                      </a:cubicBezTo>
                      <a:cubicBezTo>
                        <a:pt x="3" y="12"/>
                        <a:pt x="4" y="14"/>
                        <a:pt x="5" y="14"/>
                      </a:cubicBezTo>
                      <a:cubicBezTo>
                        <a:pt x="6" y="14"/>
                        <a:pt x="6" y="14"/>
                        <a:pt x="6" y="14"/>
                      </a:cubicBezTo>
                      <a:cubicBezTo>
                        <a:pt x="7" y="14"/>
                        <a:pt x="7" y="12"/>
                        <a:pt x="7" y="11"/>
                      </a:cubicBezTo>
                      <a:moveTo>
                        <a:pt x="11" y="4"/>
                      </a:moveTo>
                      <a:cubicBezTo>
                        <a:pt x="11" y="13"/>
                        <a:pt x="11" y="13"/>
                        <a:pt x="11" y="13"/>
                      </a:cubicBezTo>
                      <a:cubicBezTo>
                        <a:pt x="11" y="16"/>
                        <a:pt x="9" y="18"/>
                        <a:pt x="6" y="18"/>
                      </a:cubicBezTo>
                      <a:cubicBezTo>
                        <a:pt x="4" y="18"/>
                        <a:pt x="4" y="18"/>
                        <a:pt x="4" y="18"/>
                      </a:cubicBezTo>
                      <a:cubicBezTo>
                        <a:pt x="1" y="18"/>
                        <a:pt x="0" y="16"/>
                        <a:pt x="0" y="13"/>
                      </a:cubicBezTo>
                      <a:cubicBezTo>
                        <a:pt x="0" y="4"/>
                        <a:pt x="0" y="4"/>
                        <a:pt x="0" y="4"/>
                      </a:cubicBezTo>
                      <a:cubicBezTo>
                        <a:pt x="0" y="2"/>
                        <a:pt x="1" y="0"/>
                        <a:pt x="4" y="0"/>
                      </a:cubicBezTo>
                      <a:cubicBezTo>
                        <a:pt x="6" y="0"/>
                        <a:pt x="6" y="0"/>
                        <a:pt x="6"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0" name="Freeform 40"/>
                <p:cNvSpPr>
                  <a:spLocks noEditPoints="1"/>
                </p:cNvSpPr>
                <p:nvPr/>
              </p:nvSpPr>
              <p:spPr bwMode="auto">
                <a:xfrm>
                  <a:off x="3809372" y="5707150"/>
                  <a:ext cx="41275" cy="66675"/>
                </a:xfrm>
                <a:custGeom>
                  <a:avLst/>
                  <a:gdLst/>
                  <a:ahLst/>
                  <a:cxnLst>
                    <a:cxn ang="0">
                      <a:pos x="8" y="6"/>
                    </a:cxn>
                    <a:cxn ang="0">
                      <a:pos x="6" y="4"/>
                    </a:cxn>
                    <a:cxn ang="0">
                      <a:pos x="5" y="4"/>
                    </a:cxn>
                    <a:cxn ang="0">
                      <a:pos x="3" y="6"/>
                    </a:cxn>
                    <a:cxn ang="0">
                      <a:pos x="3" y="11"/>
                    </a:cxn>
                    <a:cxn ang="0">
                      <a:pos x="5" y="13"/>
                    </a:cxn>
                    <a:cxn ang="0">
                      <a:pos x="6" y="13"/>
                    </a:cxn>
                    <a:cxn ang="0">
                      <a:pos x="8" y="11"/>
                    </a:cxn>
                    <a:cxn ang="0">
                      <a:pos x="8" y="6"/>
                    </a:cxn>
                    <a:cxn ang="0">
                      <a:pos x="11" y="4"/>
                    </a:cxn>
                    <a:cxn ang="0">
                      <a:pos x="11" y="13"/>
                    </a:cxn>
                    <a:cxn ang="0">
                      <a:pos x="7" y="18"/>
                    </a:cxn>
                    <a:cxn ang="0">
                      <a:pos x="4" y="18"/>
                    </a:cxn>
                    <a:cxn ang="0">
                      <a:pos x="0" y="13"/>
                    </a:cxn>
                    <a:cxn ang="0">
                      <a:pos x="0" y="4"/>
                    </a:cxn>
                    <a:cxn ang="0">
                      <a:pos x="4" y="0"/>
                    </a:cxn>
                    <a:cxn ang="0">
                      <a:pos x="7" y="0"/>
                    </a:cxn>
                    <a:cxn ang="0">
                      <a:pos x="11" y="4"/>
                    </a:cxn>
                  </a:cxnLst>
                  <a:rect l="0" t="0" r="r" b="b"/>
                  <a:pathLst>
                    <a:path w="11" h="18">
                      <a:moveTo>
                        <a:pt x="8" y="6"/>
                      </a:moveTo>
                      <a:cubicBezTo>
                        <a:pt x="8" y="5"/>
                        <a:pt x="7" y="4"/>
                        <a:pt x="6" y="4"/>
                      </a:cubicBezTo>
                      <a:cubicBezTo>
                        <a:pt x="5" y="4"/>
                        <a:pt x="5" y="4"/>
                        <a:pt x="5" y="4"/>
                      </a:cubicBezTo>
                      <a:cubicBezTo>
                        <a:pt x="4" y="4"/>
                        <a:pt x="3" y="5"/>
                        <a:pt x="3" y="6"/>
                      </a:cubicBezTo>
                      <a:cubicBezTo>
                        <a:pt x="3" y="11"/>
                        <a:pt x="3" y="11"/>
                        <a:pt x="3" y="11"/>
                      </a:cubicBezTo>
                      <a:cubicBezTo>
                        <a:pt x="3" y="12"/>
                        <a:pt x="4" y="13"/>
                        <a:pt x="5" y="13"/>
                      </a:cubicBezTo>
                      <a:cubicBezTo>
                        <a:pt x="6" y="13"/>
                        <a:pt x="6" y="13"/>
                        <a:pt x="6" y="13"/>
                      </a:cubicBezTo>
                      <a:cubicBezTo>
                        <a:pt x="7" y="13"/>
                        <a:pt x="8" y="12"/>
                        <a:pt x="8" y="11"/>
                      </a:cubicBezTo>
                      <a:lnTo>
                        <a:pt x="8" y="6"/>
                      </a:lnTo>
                      <a:close/>
                      <a:moveTo>
                        <a:pt x="11" y="4"/>
                      </a:moveTo>
                      <a:cubicBezTo>
                        <a:pt x="11" y="13"/>
                        <a:pt x="11" y="13"/>
                        <a:pt x="11" y="13"/>
                      </a:cubicBezTo>
                      <a:cubicBezTo>
                        <a:pt x="11" y="16"/>
                        <a:pt x="9" y="18"/>
                        <a:pt x="7" y="18"/>
                      </a:cubicBezTo>
                      <a:cubicBezTo>
                        <a:pt x="4" y="18"/>
                        <a:pt x="4" y="18"/>
                        <a:pt x="4" y="18"/>
                      </a:cubicBezTo>
                      <a:cubicBezTo>
                        <a:pt x="2" y="18"/>
                        <a:pt x="0" y="16"/>
                        <a:pt x="0" y="13"/>
                      </a:cubicBezTo>
                      <a:cubicBezTo>
                        <a:pt x="0" y="4"/>
                        <a:pt x="0" y="4"/>
                        <a:pt x="0" y="4"/>
                      </a:cubicBezTo>
                      <a:cubicBezTo>
                        <a:pt x="0" y="2"/>
                        <a:pt x="2" y="0"/>
                        <a:pt x="4"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1" name="Freeform 41"/>
                <p:cNvSpPr>
                  <a:spLocks noEditPoints="1"/>
                </p:cNvSpPr>
                <p:nvPr/>
              </p:nvSpPr>
              <p:spPr bwMode="auto">
                <a:xfrm>
                  <a:off x="3809372" y="5451562"/>
                  <a:ext cx="41275" cy="68263"/>
                </a:xfrm>
                <a:custGeom>
                  <a:avLst/>
                  <a:gdLst/>
                  <a:ahLst/>
                  <a:cxnLst>
                    <a:cxn ang="0">
                      <a:pos x="8" y="12"/>
                    </a:cxn>
                    <a:cxn ang="0">
                      <a:pos x="8" y="7"/>
                    </a:cxn>
                    <a:cxn ang="0">
                      <a:pos x="6" y="4"/>
                    </a:cxn>
                    <a:cxn ang="0">
                      <a:pos x="5" y="4"/>
                    </a:cxn>
                    <a:cxn ang="0">
                      <a:pos x="3" y="7"/>
                    </a:cxn>
                    <a:cxn ang="0">
                      <a:pos x="3" y="12"/>
                    </a:cxn>
                    <a:cxn ang="0">
                      <a:pos x="5" y="14"/>
                    </a:cxn>
                    <a:cxn ang="0">
                      <a:pos x="6" y="14"/>
                    </a:cxn>
                    <a:cxn ang="0">
                      <a:pos x="8" y="12"/>
                    </a:cxn>
                    <a:cxn ang="0">
                      <a:pos x="11" y="5"/>
                    </a:cxn>
                    <a:cxn ang="0">
                      <a:pos x="11" y="14"/>
                    </a:cxn>
                    <a:cxn ang="0">
                      <a:pos x="7" y="18"/>
                    </a:cxn>
                    <a:cxn ang="0">
                      <a:pos x="4" y="18"/>
                    </a:cxn>
                    <a:cxn ang="0">
                      <a:pos x="0" y="14"/>
                    </a:cxn>
                    <a:cxn ang="0">
                      <a:pos x="0" y="5"/>
                    </a:cxn>
                    <a:cxn ang="0">
                      <a:pos x="4" y="0"/>
                    </a:cxn>
                    <a:cxn ang="0">
                      <a:pos x="7" y="0"/>
                    </a:cxn>
                    <a:cxn ang="0">
                      <a:pos x="11" y="5"/>
                    </a:cxn>
                  </a:cxnLst>
                  <a:rect l="0" t="0" r="r" b="b"/>
                  <a:pathLst>
                    <a:path w="11" h="18">
                      <a:moveTo>
                        <a:pt x="8" y="12"/>
                      </a:moveTo>
                      <a:cubicBezTo>
                        <a:pt x="8" y="7"/>
                        <a:pt x="8" y="7"/>
                        <a:pt x="8" y="7"/>
                      </a:cubicBezTo>
                      <a:cubicBezTo>
                        <a:pt x="8"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8" y="13"/>
                        <a:pt x="8" y="12"/>
                      </a:cubicBezTo>
                      <a:moveTo>
                        <a:pt x="11" y="5"/>
                      </a:moveTo>
                      <a:cubicBezTo>
                        <a:pt x="11" y="14"/>
                        <a:pt x="11" y="14"/>
                        <a:pt x="11" y="14"/>
                      </a:cubicBezTo>
                      <a:cubicBezTo>
                        <a:pt x="11" y="16"/>
                        <a:pt x="9" y="18"/>
                        <a:pt x="7" y="18"/>
                      </a:cubicBezTo>
                      <a:cubicBezTo>
                        <a:pt x="4" y="18"/>
                        <a:pt x="4" y="18"/>
                        <a:pt x="4" y="18"/>
                      </a:cubicBezTo>
                      <a:cubicBezTo>
                        <a:pt x="2" y="18"/>
                        <a:pt x="0" y="16"/>
                        <a:pt x="0" y="14"/>
                      </a:cubicBezTo>
                      <a:cubicBezTo>
                        <a:pt x="0" y="5"/>
                        <a:pt x="0" y="5"/>
                        <a:pt x="0" y="5"/>
                      </a:cubicBezTo>
                      <a:cubicBezTo>
                        <a:pt x="0" y="2"/>
                        <a:pt x="2" y="0"/>
                        <a:pt x="4" y="0"/>
                      </a:cubicBezTo>
                      <a:cubicBezTo>
                        <a:pt x="7" y="0"/>
                        <a:pt x="7" y="0"/>
                        <a:pt x="7"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2" name="Freeform 42"/>
                <p:cNvSpPr>
                  <a:spLocks/>
                </p:cNvSpPr>
                <p:nvPr/>
              </p:nvSpPr>
              <p:spPr bwMode="auto">
                <a:xfrm>
                  <a:off x="3809372"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3" name="Freeform 43"/>
                <p:cNvSpPr>
                  <a:spLocks/>
                </p:cNvSpPr>
                <p:nvPr/>
              </p:nvSpPr>
              <p:spPr bwMode="auto">
                <a:xfrm>
                  <a:off x="3809372"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8"/>
                      </a:cubicBezTo>
                      <a:cubicBezTo>
                        <a:pt x="0" y="17"/>
                        <a:pt x="0" y="17"/>
                        <a:pt x="0" y="16"/>
                      </a:cubicBezTo>
                      <a:cubicBezTo>
                        <a:pt x="0" y="2"/>
                        <a:pt x="0" y="2"/>
                        <a:pt x="0" y="2"/>
                      </a:cubicBezTo>
                      <a:cubicBezTo>
                        <a:pt x="0" y="1"/>
                        <a:pt x="1" y="0"/>
                        <a:pt x="3" y="0"/>
                      </a:cubicBezTo>
                      <a:cubicBezTo>
                        <a:pt x="4" y="0"/>
                        <a:pt x="4" y="1"/>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4" name="Freeform 44"/>
                <p:cNvSpPr>
                  <a:spLocks/>
                </p:cNvSpPr>
                <p:nvPr/>
              </p:nvSpPr>
              <p:spPr bwMode="auto">
                <a:xfrm>
                  <a:off x="3809372"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5" name="Freeform 45"/>
                <p:cNvSpPr>
                  <a:spLocks/>
                </p:cNvSpPr>
                <p:nvPr/>
              </p:nvSpPr>
              <p:spPr bwMode="auto">
                <a:xfrm>
                  <a:off x="3809372" y="5283287"/>
                  <a:ext cx="22225" cy="66675"/>
                </a:xfrm>
                <a:custGeom>
                  <a:avLst/>
                  <a:gdLst/>
                  <a:ahLst/>
                  <a:cxnLst>
                    <a:cxn ang="0">
                      <a:pos x="6" y="2"/>
                    </a:cxn>
                    <a:cxn ang="0">
                      <a:pos x="6" y="16"/>
                    </a:cxn>
                    <a:cxn ang="0">
                      <a:pos x="3" y="18"/>
                    </a:cxn>
                    <a:cxn ang="0">
                      <a:pos x="1" y="17"/>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1"/>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6" name="Freeform 46"/>
                <p:cNvSpPr>
                  <a:spLocks noEditPoints="1"/>
                </p:cNvSpPr>
                <p:nvPr/>
              </p:nvSpPr>
              <p:spPr bwMode="auto">
                <a:xfrm>
                  <a:off x="3756984" y="5707150"/>
                  <a:ext cx="41275" cy="66675"/>
                </a:xfrm>
                <a:custGeom>
                  <a:avLst/>
                  <a:gdLst/>
                  <a:ahLst/>
                  <a:cxnLst>
                    <a:cxn ang="0">
                      <a:pos x="0" y="13"/>
                    </a:cxn>
                    <a:cxn ang="0">
                      <a:pos x="0" y="4"/>
                    </a:cxn>
                    <a:cxn ang="0">
                      <a:pos x="5" y="0"/>
                    </a:cxn>
                    <a:cxn ang="0">
                      <a:pos x="7" y="0"/>
                    </a:cxn>
                    <a:cxn ang="0">
                      <a:pos x="11" y="4"/>
                    </a:cxn>
                    <a:cxn ang="0">
                      <a:pos x="11" y="13"/>
                    </a:cxn>
                    <a:cxn ang="0">
                      <a:pos x="7" y="18"/>
                    </a:cxn>
                    <a:cxn ang="0">
                      <a:pos x="5" y="18"/>
                    </a:cxn>
                    <a:cxn ang="0">
                      <a:pos x="0" y="13"/>
                    </a:cxn>
                    <a:cxn ang="0">
                      <a:pos x="4" y="11"/>
                    </a:cxn>
                    <a:cxn ang="0">
                      <a:pos x="5" y="13"/>
                    </a:cxn>
                    <a:cxn ang="0">
                      <a:pos x="6" y="13"/>
                    </a:cxn>
                    <a:cxn ang="0">
                      <a:pos x="8" y="11"/>
                    </a:cxn>
                    <a:cxn ang="0">
                      <a:pos x="8" y="6"/>
                    </a:cxn>
                    <a:cxn ang="0">
                      <a:pos x="6" y="4"/>
                    </a:cxn>
                    <a:cxn ang="0">
                      <a:pos x="5" y="4"/>
                    </a:cxn>
                    <a:cxn ang="0">
                      <a:pos x="4" y="6"/>
                    </a:cxn>
                    <a:cxn ang="0">
                      <a:pos x="4" y="11"/>
                    </a:cxn>
                  </a:cxnLst>
                  <a:rect l="0" t="0" r="r" b="b"/>
                  <a:pathLst>
                    <a:path w="11" h="18">
                      <a:moveTo>
                        <a:pt x="0" y="13"/>
                      </a:moveTo>
                      <a:cubicBezTo>
                        <a:pt x="0" y="4"/>
                        <a:pt x="0" y="4"/>
                        <a:pt x="0" y="4"/>
                      </a:cubicBezTo>
                      <a:cubicBezTo>
                        <a:pt x="0" y="2"/>
                        <a:pt x="2" y="0"/>
                        <a:pt x="5" y="0"/>
                      </a:cubicBezTo>
                      <a:cubicBezTo>
                        <a:pt x="7" y="0"/>
                        <a:pt x="7" y="0"/>
                        <a:pt x="7" y="0"/>
                      </a:cubicBezTo>
                      <a:cubicBezTo>
                        <a:pt x="10" y="0"/>
                        <a:pt x="11" y="2"/>
                        <a:pt x="11" y="4"/>
                      </a:cubicBezTo>
                      <a:cubicBezTo>
                        <a:pt x="11" y="13"/>
                        <a:pt x="11" y="13"/>
                        <a:pt x="11" y="13"/>
                      </a:cubicBezTo>
                      <a:cubicBezTo>
                        <a:pt x="11" y="16"/>
                        <a:pt x="10" y="18"/>
                        <a:pt x="7" y="18"/>
                      </a:cubicBezTo>
                      <a:cubicBezTo>
                        <a:pt x="5" y="18"/>
                        <a:pt x="5" y="18"/>
                        <a:pt x="5" y="18"/>
                      </a:cubicBezTo>
                      <a:cubicBezTo>
                        <a:pt x="2" y="18"/>
                        <a:pt x="0" y="16"/>
                        <a:pt x="0" y="13"/>
                      </a:cubicBezTo>
                      <a:moveTo>
                        <a:pt x="4" y="11"/>
                      </a:moveTo>
                      <a:cubicBezTo>
                        <a:pt x="4" y="12"/>
                        <a:pt x="5" y="13"/>
                        <a:pt x="5" y="13"/>
                      </a:cubicBezTo>
                      <a:cubicBezTo>
                        <a:pt x="6" y="13"/>
                        <a:pt x="6" y="13"/>
                        <a:pt x="6" y="13"/>
                      </a:cubicBezTo>
                      <a:cubicBezTo>
                        <a:pt x="7" y="13"/>
                        <a:pt x="8" y="12"/>
                        <a:pt x="8" y="11"/>
                      </a:cubicBezTo>
                      <a:cubicBezTo>
                        <a:pt x="8" y="6"/>
                        <a:pt x="8" y="6"/>
                        <a:pt x="8" y="6"/>
                      </a:cubicBezTo>
                      <a:cubicBezTo>
                        <a:pt x="8" y="5"/>
                        <a:pt x="7" y="4"/>
                        <a:pt x="6" y="4"/>
                      </a:cubicBezTo>
                      <a:cubicBezTo>
                        <a:pt x="5" y="4"/>
                        <a:pt x="5" y="4"/>
                        <a:pt x="5" y="4"/>
                      </a:cubicBezTo>
                      <a:cubicBezTo>
                        <a:pt x="5" y="4"/>
                        <a:pt x="4" y="5"/>
                        <a:pt x="4" y="6"/>
                      </a:cubicBezTo>
                      <a:lnTo>
                        <a:pt x="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7" name="Freeform 47"/>
                <p:cNvSpPr>
                  <a:spLocks noEditPoints="1"/>
                </p:cNvSpPr>
                <p:nvPr/>
              </p:nvSpPr>
              <p:spPr bwMode="auto">
                <a:xfrm>
                  <a:off x="3756984" y="5534112"/>
                  <a:ext cx="41275" cy="66675"/>
                </a:xfrm>
                <a:custGeom>
                  <a:avLst/>
                  <a:gdLst/>
                  <a:ahLst/>
                  <a:cxnLst>
                    <a:cxn ang="0">
                      <a:pos x="0" y="14"/>
                    </a:cxn>
                    <a:cxn ang="0">
                      <a:pos x="0" y="4"/>
                    </a:cxn>
                    <a:cxn ang="0">
                      <a:pos x="5" y="0"/>
                    </a:cxn>
                    <a:cxn ang="0">
                      <a:pos x="7" y="0"/>
                    </a:cxn>
                    <a:cxn ang="0">
                      <a:pos x="11" y="4"/>
                    </a:cxn>
                    <a:cxn ang="0">
                      <a:pos x="11" y="14"/>
                    </a:cxn>
                    <a:cxn ang="0">
                      <a:pos x="7" y="18"/>
                    </a:cxn>
                    <a:cxn ang="0">
                      <a:pos x="5" y="18"/>
                    </a:cxn>
                    <a:cxn ang="0">
                      <a:pos x="0" y="14"/>
                    </a:cxn>
                    <a:cxn ang="0">
                      <a:pos x="4" y="12"/>
                    </a:cxn>
                    <a:cxn ang="0">
                      <a:pos x="5" y="14"/>
                    </a:cxn>
                    <a:cxn ang="0">
                      <a:pos x="6" y="14"/>
                    </a:cxn>
                    <a:cxn ang="0">
                      <a:pos x="8" y="12"/>
                    </a:cxn>
                    <a:cxn ang="0">
                      <a:pos x="8" y="7"/>
                    </a:cxn>
                    <a:cxn ang="0">
                      <a:pos x="6" y="4"/>
                    </a:cxn>
                    <a:cxn ang="0">
                      <a:pos x="5" y="4"/>
                    </a:cxn>
                    <a:cxn ang="0">
                      <a:pos x="4" y="7"/>
                    </a:cxn>
                    <a:cxn ang="0">
                      <a:pos x="4" y="12"/>
                    </a:cxn>
                  </a:cxnLst>
                  <a:rect l="0" t="0" r="r" b="b"/>
                  <a:pathLst>
                    <a:path w="11" h="18">
                      <a:moveTo>
                        <a:pt x="0" y="14"/>
                      </a:moveTo>
                      <a:cubicBezTo>
                        <a:pt x="0" y="4"/>
                        <a:pt x="0" y="4"/>
                        <a:pt x="0" y="4"/>
                      </a:cubicBezTo>
                      <a:cubicBezTo>
                        <a:pt x="0" y="2"/>
                        <a:pt x="2" y="0"/>
                        <a:pt x="5" y="0"/>
                      </a:cubicBezTo>
                      <a:cubicBezTo>
                        <a:pt x="7" y="0"/>
                        <a:pt x="7" y="0"/>
                        <a:pt x="7" y="0"/>
                      </a:cubicBezTo>
                      <a:cubicBezTo>
                        <a:pt x="10" y="0"/>
                        <a:pt x="11" y="2"/>
                        <a:pt x="11" y="4"/>
                      </a:cubicBezTo>
                      <a:cubicBezTo>
                        <a:pt x="11" y="14"/>
                        <a:pt x="11" y="14"/>
                        <a:pt x="11" y="14"/>
                      </a:cubicBezTo>
                      <a:cubicBezTo>
                        <a:pt x="11" y="16"/>
                        <a:pt x="10" y="18"/>
                        <a:pt x="7" y="18"/>
                      </a:cubicBezTo>
                      <a:cubicBezTo>
                        <a:pt x="5" y="18"/>
                        <a:pt x="5" y="18"/>
                        <a:pt x="5" y="18"/>
                      </a:cubicBezTo>
                      <a:cubicBezTo>
                        <a:pt x="2" y="18"/>
                        <a:pt x="0" y="16"/>
                        <a:pt x="0" y="14"/>
                      </a:cubicBezTo>
                      <a:moveTo>
                        <a:pt x="4" y="12"/>
                      </a:moveTo>
                      <a:cubicBezTo>
                        <a:pt x="4" y="13"/>
                        <a:pt x="5" y="14"/>
                        <a:pt x="5" y="14"/>
                      </a:cubicBezTo>
                      <a:cubicBezTo>
                        <a:pt x="6" y="14"/>
                        <a:pt x="6" y="14"/>
                        <a:pt x="6" y="14"/>
                      </a:cubicBezTo>
                      <a:cubicBezTo>
                        <a:pt x="7" y="14"/>
                        <a:pt x="8" y="13"/>
                        <a:pt x="8" y="12"/>
                      </a:cubicBezTo>
                      <a:cubicBezTo>
                        <a:pt x="8" y="7"/>
                        <a:pt x="8" y="7"/>
                        <a:pt x="8" y="7"/>
                      </a:cubicBezTo>
                      <a:cubicBezTo>
                        <a:pt x="8" y="5"/>
                        <a:pt x="7" y="4"/>
                        <a:pt x="6" y="4"/>
                      </a:cubicBezTo>
                      <a:cubicBezTo>
                        <a:pt x="5" y="4"/>
                        <a:pt x="5" y="4"/>
                        <a:pt x="5" y="4"/>
                      </a:cubicBezTo>
                      <a:cubicBezTo>
                        <a:pt x="5" y="4"/>
                        <a:pt x="4" y="5"/>
                        <a:pt x="4" y="7"/>
                      </a:cubicBezTo>
                      <a:lnTo>
                        <a:pt x="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8" name="Freeform 48"/>
                <p:cNvSpPr>
                  <a:spLocks noEditPoints="1"/>
                </p:cNvSpPr>
                <p:nvPr/>
              </p:nvSpPr>
              <p:spPr bwMode="auto">
                <a:xfrm>
                  <a:off x="3756984" y="5451562"/>
                  <a:ext cx="41275" cy="68263"/>
                </a:xfrm>
                <a:custGeom>
                  <a:avLst/>
                  <a:gdLst/>
                  <a:ahLst/>
                  <a:cxnLst>
                    <a:cxn ang="0">
                      <a:pos x="0" y="14"/>
                    </a:cxn>
                    <a:cxn ang="0">
                      <a:pos x="0" y="5"/>
                    </a:cxn>
                    <a:cxn ang="0">
                      <a:pos x="5" y="0"/>
                    </a:cxn>
                    <a:cxn ang="0">
                      <a:pos x="7" y="0"/>
                    </a:cxn>
                    <a:cxn ang="0">
                      <a:pos x="11" y="5"/>
                    </a:cxn>
                    <a:cxn ang="0">
                      <a:pos x="11" y="14"/>
                    </a:cxn>
                    <a:cxn ang="0">
                      <a:pos x="7" y="18"/>
                    </a:cxn>
                    <a:cxn ang="0">
                      <a:pos x="5" y="18"/>
                    </a:cxn>
                    <a:cxn ang="0">
                      <a:pos x="0" y="14"/>
                    </a:cxn>
                    <a:cxn ang="0">
                      <a:pos x="4" y="7"/>
                    </a:cxn>
                    <a:cxn ang="0">
                      <a:pos x="4" y="12"/>
                    </a:cxn>
                    <a:cxn ang="0">
                      <a:pos x="5" y="14"/>
                    </a:cxn>
                    <a:cxn ang="0">
                      <a:pos x="6" y="14"/>
                    </a:cxn>
                    <a:cxn ang="0">
                      <a:pos x="8" y="12"/>
                    </a:cxn>
                    <a:cxn ang="0">
                      <a:pos x="8" y="7"/>
                    </a:cxn>
                    <a:cxn ang="0">
                      <a:pos x="6" y="4"/>
                    </a:cxn>
                    <a:cxn ang="0">
                      <a:pos x="5" y="4"/>
                    </a:cxn>
                    <a:cxn ang="0">
                      <a:pos x="4" y="7"/>
                    </a:cxn>
                  </a:cxnLst>
                  <a:rect l="0" t="0" r="r" b="b"/>
                  <a:pathLst>
                    <a:path w="11" h="18">
                      <a:moveTo>
                        <a:pt x="0" y="14"/>
                      </a:moveTo>
                      <a:cubicBezTo>
                        <a:pt x="0" y="5"/>
                        <a:pt x="0" y="5"/>
                        <a:pt x="0" y="5"/>
                      </a:cubicBezTo>
                      <a:cubicBezTo>
                        <a:pt x="0" y="2"/>
                        <a:pt x="2" y="0"/>
                        <a:pt x="5" y="0"/>
                      </a:cubicBezTo>
                      <a:cubicBezTo>
                        <a:pt x="7" y="0"/>
                        <a:pt x="7" y="0"/>
                        <a:pt x="7" y="0"/>
                      </a:cubicBezTo>
                      <a:cubicBezTo>
                        <a:pt x="9" y="0"/>
                        <a:pt x="11" y="2"/>
                        <a:pt x="11" y="5"/>
                      </a:cubicBezTo>
                      <a:cubicBezTo>
                        <a:pt x="11" y="14"/>
                        <a:pt x="11" y="14"/>
                        <a:pt x="11" y="14"/>
                      </a:cubicBezTo>
                      <a:cubicBezTo>
                        <a:pt x="11" y="16"/>
                        <a:pt x="9" y="18"/>
                        <a:pt x="7" y="18"/>
                      </a:cubicBezTo>
                      <a:cubicBezTo>
                        <a:pt x="5" y="18"/>
                        <a:pt x="5" y="18"/>
                        <a:pt x="5" y="18"/>
                      </a:cubicBezTo>
                      <a:cubicBezTo>
                        <a:pt x="2" y="18"/>
                        <a:pt x="0" y="16"/>
                        <a:pt x="0" y="14"/>
                      </a:cubicBezTo>
                      <a:moveTo>
                        <a:pt x="4" y="7"/>
                      </a:moveTo>
                      <a:cubicBezTo>
                        <a:pt x="4" y="12"/>
                        <a:pt x="4" y="12"/>
                        <a:pt x="4" y="12"/>
                      </a:cubicBezTo>
                      <a:cubicBezTo>
                        <a:pt x="4" y="13"/>
                        <a:pt x="4" y="14"/>
                        <a:pt x="5" y="14"/>
                      </a:cubicBezTo>
                      <a:cubicBezTo>
                        <a:pt x="6" y="14"/>
                        <a:pt x="6" y="14"/>
                        <a:pt x="6" y="14"/>
                      </a:cubicBezTo>
                      <a:cubicBezTo>
                        <a:pt x="7" y="14"/>
                        <a:pt x="8" y="13"/>
                        <a:pt x="8" y="12"/>
                      </a:cubicBezTo>
                      <a:cubicBezTo>
                        <a:pt x="8" y="7"/>
                        <a:pt x="8" y="7"/>
                        <a:pt x="8" y="7"/>
                      </a:cubicBezTo>
                      <a:cubicBezTo>
                        <a:pt x="8" y="5"/>
                        <a:pt x="7" y="4"/>
                        <a:pt x="6" y="4"/>
                      </a:cubicBezTo>
                      <a:cubicBezTo>
                        <a:pt x="5" y="4"/>
                        <a:pt x="5" y="4"/>
                        <a:pt x="5" y="4"/>
                      </a:cubicBezTo>
                      <a:cubicBezTo>
                        <a:pt x="4" y="4"/>
                        <a:pt x="4" y="5"/>
                        <a:pt x="4" y="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9" name="Freeform 49"/>
                <p:cNvSpPr>
                  <a:spLocks/>
                </p:cNvSpPr>
                <p:nvPr/>
              </p:nvSpPr>
              <p:spPr bwMode="auto">
                <a:xfrm>
                  <a:off x="3768097"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0" name="Freeform 50"/>
                <p:cNvSpPr>
                  <a:spLocks/>
                </p:cNvSpPr>
                <p:nvPr/>
              </p:nvSpPr>
              <p:spPr bwMode="auto">
                <a:xfrm>
                  <a:off x="3768097"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1" name="Freeform 51"/>
                <p:cNvSpPr>
                  <a:spLocks/>
                </p:cNvSpPr>
                <p:nvPr/>
              </p:nvSpPr>
              <p:spPr bwMode="auto">
                <a:xfrm>
                  <a:off x="3726822" y="5707150"/>
                  <a:ext cx="22225" cy="66675"/>
                </a:xfrm>
                <a:custGeom>
                  <a:avLst/>
                  <a:gdLst/>
                  <a:ahLst/>
                  <a:cxnLst>
                    <a:cxn ang="0">
                      <a:pos x="6" y="2"/>
                    </a:cxn>
                    <a:cxn ang="0">
                      <a:pos x="6" y="15"/>
                    </a:cxn>
                    <a:cxn ang="0">
                      <a:pos x="3" y="18"/>
                    </a:cxn>
                    <a:cxn ang="0">
                      <a:pos x="1" y="17"/>
                    </a:cxn>
                    <a:cxn ang="0">
                      <a:pos x="0" y="15"/>
                    </a:cxn>
                    <a:cxn ang="0">
                      <a:pos x="0" y="2"/>
                    </a:cxn>
                    <a:cxn ang="0">
                      <a:pos x="3" y="0"/>
                    </a:cxn>
                    <a:cxn ang="0">
                      <a:pos x="5" y="0"/>
                    </a:cxn>
                    <a:cxn ang="0">
                      <a:pos x="6" y="2"/>
                    </a:cxn>
                  </a:cxnLst>
                  <a:rect l="0" t="0" r="r" b="b"/>
                  <a:pathLst>
                    <a:path w="6" h="18">
                      <a:moveTo>
                        <a:pt x="6" y="2"/>
                      </a:moveTo>
                      <a:cubicBezTo>
                        <a:pt x="6" y="15"/>
                        <a:pt x="6" y="15"/>
                        <a:pt x="6" y="15"/>
                      </a:cubicBezTo>
                      <a:cubicBezTo>
                        <a:pt x="6" y="17"/>
                        <a:pt x="5" y="18"/>
                        <a:pt x="3" y="18"/>
                      </a:cubicBezTo>
                      <a:cubicBezTo>
                        <a:pt x="2" y="18"/>
                        <a:pt x="2" y="17"/>
                        <a:pt x="1" y="17"/>
                      </a:cubicBezTo>
                      <a:cubicBezTo>
                        <a:pt x="1" y="17"/>
                        <a:pt x="0" y="16"/>
                        <a:pt x="0" y="15"/>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2" name="Freeform 52"/>
                <p:cNvSpPr>
                  <a:spLocks/>
                </p:cNvSpPr>
                <p:nvPr/>
              </p:nvSpPr>
              <p:spPr bwMode="auto">
                <a:xfrm>
                  <a:off x="3726822"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3" name="Freeform 53"/>
                <p:cNvSpPr>
                  <a:spLocks/>
                </p:cNvSpPr>
                <p:nvPr/>
              </p:nvSpPr>
              <p:spPr bwMode="auto">
                <a:xfrm>
                  <a:off x="3726822"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4" name="Freeform 54"/>
                <p:cNvSpPr>
                  <a:spLocks/>
                </p:cNvSpPr>
                <p:nvPr/>
              </p:nvSpPr>
              <p:spPr bwMode="auto">
                <a:xfrm>
                  <a:off x="3726822"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8"/>
                      </a:cubicBezTo>
                      <a:cubicBezTo>
                        <a:pt x="0"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5" name="Freeform 55"/>
                <p:cNvSpPr>
                  <a:spLocks/>
                </p:cNvSpPr>
                <p:nvPr/>
              </p:nvSpPr>
              <p:spPr bwMode="auto">
                <a:xfrm>
                  <a:off x="3726822"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6" name="Freeform 56"/>
                <p:cNvSpPr>
                  <a:spLocks noEditPoints="1"/>
                </p:cNvSpPr>
                <p:nvPr/>
              </p:nvSpPr>
              <p:spPr bwMode="auto">
                <a:xfrm>
                  <a:off x="3674434" y="5451562"/>
                  <a:ext cx="41275" cy="68263"/>
                </a:xfrm>
                <a:custGeom>
                  <a:avLst/>
                  <a:gdLst/>
                  <a:ahLst/>
                  <a:cxnLst>
                    <a:cxn ang="0">
                      <a:pos x="0" y="14"/>
                    </a:cxn>
                    <a:cxn ang="0">
                      <a:pos x="0" y="4"/>
                    </a:cxn>
                    <a:cxn ang="0">
                      <a:pos x="4" y="0"/>
                    </a:cxn>
                    <a:cxn ang="0">
                      <a:pos x="6" y="0"/>
                    </a:cxn>
                    <a:cxn ang="0">
                      <a:pos x="11" y="4"/>
                    </a:cxn>
                    <a:cxn ang="0">
                      <a:pos x="11" y="14"/>
                    </a:cxn>
                    <a:cxn ang="0">
                      <a:pos x="6" y="18"/>
                    </a:cxn>
                    <a:cxn ang="0">
                      <a:pos x="4" y="18"/>
                    </a:cxn>
                    <a:cxn ang="0">
                      <a:pos x="0" y="14"/>
                    </a:cxn>
                    <a:cxn ang="0">
                      <a:pos x="3" y="6"/>
                    </a:cxn>
                    <a:cxn ang="0">
                      <a:pos x="3" y="11"/>
                    </a:cxn>
                    <a:cxn ang="0">
                      <a:pos x="5" y="14"/>
                    </a:cxn>
                    <a:cxn ang="0">
                      <a:pos x="6" y="14"/>
                    </a:cxn>
                    <a:cxn ang="0">
                      <a:pos x="7" y="11"/>
                    </a:cxn>
                    <a:cxn ang="0">
                      <a:pos x="7" y="6"/>
                    </a:cxn>
                    <a:cxn ang="0">
                      <a:pos x="6" y="4"/>
                    </a:cxn>
                    <a:cxn ang="0">
                      <a:pos x="5" y="4"/>
                    </a:cxn>
                    <a:cxn ang="0">
                      <a:pos x="3" y="6"/>
                    </a:cxn>
                  </a:cxnLst>
                  <a:rect l="0" t="0" r="r" b="b"/>
                  <a:pathLst>
                    <a:path w="11" h="18">
                      <a:moveTo>
                        <a:pt x="0" y="14"/>
                      </a:moveTo>
                      <a:cubicBezTo>
                        <a:pt x="0" y="4"/>
                        <a:pt x="0" y="4"/>
                        <a:pt x="0" y="4"/>
                      </a:cubicBezTo>
                      <a:cubicBezTo>
                        <a:pt x="0" y="2"/>
                        <a:pt x="1" y="0"/>
                        <a:pt x="4" y="0"/>
                      </a:cubicBezTo>
                      <a:cubicBezTo>
                        <a:pt x="6" y="0"/>
                        <a:pt x="6" y="0"/>
                        <a:pt x="6" y="0"/>
                      </a:cubicBezTo>
                      <a:cubicBezTo>
                        <a:pt x="9" y="0"/>
                        <a:pt x="11" y="2"/>
                        <a:pt x="11" y="4"/>
                      </a:cubicBezTo>
                      <a:cubicBezTo>
                        <a:pt x="11" y="14"/>
                        <a:pt x="11" y="14"/>
                        <a:pt x="11" y="14"/>
                      </a:cubicBezTo>
                      <a:cubicBezTo>
                        <a:pt x="11" y="16"/>
                        <a:pt x="9" y="18"/>
                        <a:pt x="6" y="18"/>
                      </a:cubicBezTo>
                      <a:cubicBezTo>
                        <a:pt x="4" y="18"/>
                        <a:pt x="4" y="18"/>
                        <a:pt x="4" y="18"/>
                      </a:cubicBezTo>
                      <a:cubicBezTo>
                        <a:pt x="1" y="18"/>
                        <a:pt x="0" y="16"/>
                        <a:pt x="0" y="14"/>
                      </a:cubicBezTo>
                      <a:moveTo>
                        <a:pt x="3" y="6"/>
                      </a:moveTo>
                      <a:cubicBezTo>
                        <a:pt x="3" y="11"/>
                        <a:pt x="3" y="11"/>
                        <a:pt x="3" y="11"/>
                      </a:cubicBezTo>
                      <a:cubicBezTo>
                        <a:pt x="3" y="13"/>
                        <a:pt x="4" y="14"/>
                        <a:pt x="5" y="14"/>
                      </a:cubicBezTo>
                      <a:cubicBezTo>
                        <a:pt x="6" y="14"/>
                        <a:pt x="6" y="14"/>
                        <a:pt x="6" y="14"/>
                      </a:cubicBezTo>
                      <a:cubicBezTo>
                        <a:pt x="7" y="14"/>
                        <a:pt x="7" y="13"/>
                        <a:pt x="7" y="11"/>
                      </a:cubicBezTo>
                      <a:cubicBezTo>
                        <a:pt x="7" y="6"/>
                        <a:pt x="7" y="6"/>
                        <a:pt x="7" y="6"/>
                      </a:cubicBezTo>
                      <a:cubicBezTo>
                        <a:pt x="7" y="5"/>
                        <a:pt x="7" y="4"/>
                        <a:pt x="6" y="4"/>
                      </a:cubicBezTo>
                      <a:cubicBezTo>
                        <a:pt x="5" y="4"/>
                        <a:pt x="5" y="4"/>
                        <a:pt x="5" y="4"/>
                      </a:cubicBezTo>
                      <a:cubicBezTo>
                        <a:pt x="4" y="4"/>
                        <a:pt x="3" y="5"/>
                        <a:pt x="3"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7" name="Freeform 57"/>
                <p:cNvSpPr>
                  <a:spLocks/>
                </p:cNvSpPr>
                <p:nvPr/>
              </p:nvSpPr>
              <p:spPr bwMode="auto">
                <a:xfrm>
                  <a:off x="3685547" y="5619838"/>
                  <a:ext cx="23813"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8" name="Freeform 58"/>
                <p:cNvSpPr>
                  <a:spLocks/>
                </p:cNvSpPr>
                <p:nvPr/>
              </p:nvSpPr>
              <p:spPr bwMode="auto">
                <a:xfrm>
                  <a:off x="3685547" y="5369012"/>
                  <a:ext cx="23813"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9" name="Freeform 59"/>
                <p:cNvSpPr>
                  <a:spLocks/>
                </p:cNvSpPr>
                <p:nvPr/>
              </p:nvSpPr>
              <p:spPr bwMode="auto">
                <a:xfrm>
                  <a:off x="3641097"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0" name="Freeform 60"/>
                <p:cNvSpPr>
                  <a:spLocks/>
                </p:cNvSpPr>
                <p:nvPr/>
              </p:nvSpPr>
              <p:spPr bwMode="auto">
                <a:xfrm>
                  <a:off x="3641097"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5" y="18"/>
                        <a:pt x="3" y="18"/>
                      </a:cubicBezTo>
                      <a:cubicBezTo>
                        <a:pt x="2" y="18"/>
                        <a:pt x="2" y="18"/>
                        <a:pt x="1" y="17"/>
                      </a:cubicBezTo>
                      <a:cubicBezTo>
                        <a:pt x="1" y="17"/>
                        <a:pt x="0" y="16"/>
                        <a:pt x="0" y="16"/>
                      </a:cubicBezTo>
                      <a:cubicBezTo>
                        <a:pt x="0" y="2"/>
                        <a:pt x="0" y="2"/>
                        <a:pt x="0" y="2"/>
                      </a:cubicBezTo>
                      <a:cubicBezTo>
                        <a:pt x="0" y="1"/>
                        <a:pt x="2" y="0"/>
                        <a:pt x="3" y="0"/>
                      </a:cubicBezTo>
                      <a:cubicBezTo>
                        <a:pt x="4" y="0"/>
                        <a:pt x="5" y="0"/>
                        <a:pt x="5" y="0"/>
                      </a:cubicBezTo>
                      <a:cubicBezTo>
                        <a:pt x="6"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1" name="Freeform 61"/>
                <p:cNvSpPr>
                  <a:spLocks/>
                </p:cNvSpPr>
                <p:nvPr/>
              </p:nvSpPr>
              <p:spPr bwMode="auto">
                <a:xfrm>
                  <a:off x="3641097" y="5451562"/>
                  <a:ext cx="22225" cy="68263"/>
                </a:xfrm>
                <a:custGeom>
                  <a:avLst/>
                  <a:gdLst/>
                  <a:ahLst/>
                  <a:cxnLst>
                    <a:cxn ang="0">
                      <a:pos x="6" y="2"/>
                    </a:cxn>
                    <a:cxn ang="0">
                      <a:pos x="6" y="16"/>
                    </a:cxn>
                    <a:cxn ang="0">
                      <a:pos x="3" y="18"/>
                    </a:cxn>
                    <a:cxn ang="0">
                      <a:pos x="1" y="17"/>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2" name="Freeform 62"/>
                <p:cNvSpPr>
                  <a:spLocks noEditPoints="1"/>
                </p:cNvSpPr>
                <p:nvPr/>
              </p:nvSpPr>
              <p:spPr bwMode="auto">
                <a:xfrm>
                  <a:off x="3588709" y="5451562"/>
                  <a:ext cx="41275" cy="68263"/>
                </a:xfrm>
                <a:custGeom>
                  <a:avLst/>
                  <a:gdLst/>
                  <a:ahLst/>
                  <a:cxnLst>
                    <a:cxn ang="0">
                      <a:pos x="8" y="6"/>
                    </a:cxn>
                    <a:cxn ang="0">
                      <a:pos x="6" y="4"/>
                    </a:cxn>
                    <a:cxn ang="0">
                      <a:pos x="5" y="4"/>
                    </a:cxn>
                    <a:cxn ang="0">
                      <a:pos x="4" y="6"/>
                    </a:cxn>
                    <a:cxn ang="0">
                      <a:pos x="4" y="11"/>
                    </a:cxn>
                    <a:cxn ang="0">
                      <a:pos x="5" y="14"/>
                    </a:cxn>
                    <a:cxn ang="0">
                      <a:pos x="6" y="14"/>
                    </a:cxn>
                    <a:cxn ang="0">
                      <a:pos x="8" y="11"/>
                    </a:cxn>
                    <a:cxn ang="0">
                      <a:pos x="8" y="6"/>
                    </a:cxn>
                    <a:cxn ang="0">
                      <a:pos x="11" y="4"/>
                    </a:cxn>
                    <a:cxn ang="0">
                      <a:pos x="11" y="14"/>
                    </a:cxn>
                    <a:cxn ang="0">
                      <a:pos x="7" y="18"/>
                    </a:cxn>
                    <a:cxn ang="0">
                      <a:pos x="5" y="18"/>
                    </a:cxn>
                    <a:cxn ang="0">
                      <a:pos x="0" y="14"/>
                    </a:cxn>
                    <a:cxn ang="0">
                      <a:pos x="0" y="4"/>
                    </a:cxn>
                    <a:cxn ang="0">
                      <a:pos x="5" y="0"/>
                    </a:cxn>
                    <a:cxn ang="0">
                      <a:pos x="7" y="0"/>
                    </a:cxn>
                    <a:cxn ang="0">
                      <a:pos x="11" y="4"/>
                    </a:cxn>
                  </a:cxnLst>
                  <a:rect l="0" t="0" r="r" b="b"/>
                  <a:pathLst>
                    <a:path w="11" h="18">
                      <a:moveTo>
                        <a:pt x="8" y="6"/>
                      </a:moveTo>
                      <a:cubicBezTo>
                        <a:pt x="8" y="5"/>
                        <a:pt x="7" y="4"/>
                        <a:pt x="6" y="4"/>
                      </a:cubicBezTo>
                      <a:cubicBezTo>
                        <a:pt x="5" y="4"/>
                        <a:pt x="5" y="4"/>
                        <a:pt x="5" y="4"/>
                      </a:cubicBezTo>
                      <a:cubicBezTo>
                        <a:pt x="4" y="4"/>
                        <a:pt x="4" y="5"/>
                        <a:pt x="4" y="6"/>
                      </a:cubicBezTo>
                      <a:cubicBezTo>
                        <a:pt x="4" y="11"/>
                        <a:pt x="4" y="11"/>
                        <a:pt x="4" y="11"/>
                      </a:cubicBezTo>
                      <a:cubicBezTo>
                        <a:pt x="4" y="13"/>
                        <a:pt x="4" y="14"/>
                        <a:pt x="5" y="14"/>
                      </a:cubicBezTo>
                      <a:cubicBezTo>
                        <a:pt x="6" y="14"/>
                        <a:pt x="6" y="14"/>
                        <a:pt x="6" y="14"/>
                      </a:cubicBezTo>
                      <a:cubicBezTo>
                        <a:pt x="7" y="14"/>
                        <a:pt x="8" y="13"/>
                        <a:pt x="8" y="11"/>
                      </a:cubicBezTo>
                      <a:lnTo>
                        <a:pt x="8" y="6"/>
                      </a:lnTo>
                      <a:close/>
                      <a:moveTo>
                        <a:pt x="11" y="4"/>
                      </a:moveTo>
                      <a:cubicBezTo>
                        <a:pt x="11" y="14"/>
                        <a:pt x="11" y="14"/>
                        <a:pt x="11" y="14"/>
                      </a:cubicBezTo>
                      <a:cubicBezTo>
                        <a:pt x="11" y="16"/>
                        <a:pt x="9" y="18"/>
                        <a:pt x="7" y="18"/>
                      </a:cubicBezTo>
                      <a:cubicBezTo>
                        <a:pt x="5" y="18"/>
                        <a:pt x="5" y="18"/>
                        <a:pt x="5" y="18"/>
                      </a:cubicBezTo>
                      <a:cubicBezTo>
                        <a:pt x="2" y="18"/>
                        <a:pt x="0" y="16"/>
                        <a:pt x="0" y="14"/>
                      </a:cubicBezTo>
                      <a:cubicBezTo>
                        <a:pt x="0" y="4"/>
                        <a:pt x="0" y="4"/>
                        <a:pt x="0" y="4"/>
                      </a:cubicBezTo>
                      <a:cubicBezTo>
                        <a:pt x="0" y="2"/>
                        <a:pt x="2" y="0"/>
                        <a:pt x="5"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74" name="Group 373"/>
            <p:cNvGrpSpPr>
              <a:grpSpLocks noChangeAspect="1"/>
            </p:cNvGrpSpPr>
            <p:nvPr/>
          </p:nvGrpSpPr>
          <p:grpSpPr>
            <a:xfrm>
              <a:off x="6934605" y="4402455"/>
              <a:ext cx="379869" cy="325465"/>
              <a:chOff x="2209800" y="4017539"/>
              <a:chExt cx="1295400" cy="1164061"/>
            </a:xfrm>
            <a:solidFill>
              <a:schemeClr val="bg1"/>
            </a:solidFill>
          </p:grpSpPr>
          <p:sp>
            <p:nvSpPr>
              <p:cNvPr id="375" name="Freeform 28"/>
              <p:cNvSpPr>
                <a:spLocks noEditPoints="1"/>
              </p:cNvSpPr>
              <p:nvPr/>
            </p:nvSpPr>
            <p:spPr bwMode="auto">
              <a:xfrm>
                <a:off x="2209800" y="4017539"/>
                <a:ext cx="1295400" cy="1164061"/>
              </a:xfrm>
              <a:custGeom>
                <a:avLst/>
                <a:gdLst/>
                <a:ahLst/>
                <a:cxnLst>
                  <a:cxn ang="0">
                    <a:pos x="735" y="254"/>
                  </a:cxn>
                  <a:cxn ang="0">
                    <a:pos x="459" y="660"/>
                  </a:cxn>
                  <a:cxn ang="0">
                    <a:pos x="8" y="534"/>
                  </a:cxn>
                  <a:cxn ang="0">
                    <a:pos x="0" y="513"/>
                  </a:cxn>
                  <a:cxn ang="0">
                    <a:pos x="279" y="78"/>
                  </a:cxn>
                  <a:cxn ang="0">
                    <a:pos x="380" y="86"/>
                  </a:cxn>
                  <a:cxn ang="0">
                    <a:pos x="376" y="94"/>
                  </a:cxn>
                  <a:cxn ang="0">
                    <a:pos x="287" y="85"/>
                  </a:cxn>
                  <a:cxn ang="0">
                    <a:pos x="25" y="509"/>
                  </a:cxn>
                  <a:cxn ang="0">
                    <a:pos x="440" y="614"/>
                  </a:cxn>
                  <a:cxn ang="0">
                    <a:pos x="645" y="121"/>
                  </a:cxn>
                  <a:cxn ang="0">
                    <a:pos x="533" y="110"/>
                  </a:cxn>
                  <a:cxn ang="0">
                    <a:pos x="514" y="132"/>
                  </a:cxn>
                  <a:cxn ang="0">
                    <a:pos x="526" y="102"/>
                  </a:cxn>
                  <a:cxn ang="0">
                    <a:pos x="547" y="103"/>
                  </a:cxn>
                  <a:cxn ang="0">
                    <a:pos x="550" y="89"/>
                  </a:cxn>
                  <a:cxn ang="0">
                    <a:pos x="535" y="83"/>
                  </a:cxn>
                  <a:cxn ang="0">
                    <a:pos x="539" y="73"/>
                  </a:cxn>
                  <a:cxn ang="0">
                    <a:pos x="550" y="75"/>
                  </a:cxn>
                  <a:cxn ang="0">
                    <a:pos x="565" y="88"/>
                  </a:cxn>
                  <a:cxn ang="0">
                    <a:pos x="562" y="105"/>
                  </a:cxn>
                  <a:cxn ang="0">
                    <a:pos x="660" y="114"/>
                  </a:cxn>
                  <a:cxn ang="0">
                    <a:pos x="664" y="129"/>
                  </a:cxn>
                  <a:cxn ang="0">
                    <a:pos x="620" y="243"/>
                  </a:cxn>
                  <a:cxn ang="0">
                    <a:pos x="735" y="254"/>
                  </a:cxn>
                  <a:cxn ang="0">
                    <a:pos x="570" y="146"/>
                  </a:cxn>
                  <a:cxn ang="0">
                    <a:pos x="550" y="192"/>
                  </a:cxn>
                  <a:cxn ang="0">
                    <a:pos x="294" y="160"/>
                  </a:cxn>
                  <a:cxn ang="0">
                    <a:pos x="317" y="118"/>
                  </a:cxn>
                  <a:cxn ang="0">
                    <a:pos x="365" y="123"/>
                  </a:cxn>
                  <a:cxn ang="0">
                    <a:pos x="412" y="42"/>
                  </a:cxn>
                  <a:cxn ang="0">
                    <a:pos x="490" y="0"/>
                  </a:cxn>
                  <a:cxn ang="0">
                    <a:pos x="526" y="14"/>
                  </a:cxn>
                  <a:cxn ang="0">
                    <a:pos x="540" y="46"/>
                  </a:cxn>
                  <a:cxn ang="0">
                    <a:pos x="536" y="67"/>
                  </a:cxn>
                  <a:cxn ang="0">
                    <a:pos x="506" y="139"/>
                  </a:cxn>
                  <a:cxn ang="0">
                    <a:pos x="570" y="146"/>
                  </a:cxn>
                  <a:cxn ang="0">
                    <a:pos x="549" y="172"/>
                  </a:cxn>
                  <a:cxn ang="0">
                    <a:pos x="308" y="146"/>
                  </a:cxn>
                  <a:cxn ang="0">
                    <a:pos x="305" y="151"/>
                  </a:cxn>
                  <a:cxn ang="0">
                    <a:pos x="546" y="179"/>
                  </a:cxn>
                  <a:cxn ang="0">
                    <a:pos x="549" y="172"/>
                  </a:cxn>
                  <a:cxn ang="0">
                    <a:pos x="511" y="67"/>
                  </a:cxn>
                  <a:cxn ang="0">
                    <a:pos x="516" y="46"/>
                  </a:cxn>
                  <a:cxn ang="0">
                    <a:pos x="484" y="19"/>
                  </a:cxn>
                  <a:cxn ang="0">
                    <a:pos x="421" y="60"/>
                  </a:cxn>
                  <a:cxn ang="0">
                    <a:pos x="511" y="67"/>
                  </a:cxn>
                </a:cxnLst>
                <a:rect l="0" t="0" r="r" b="b"/>
                <a:pathLst>
                  <a:path w="735" h="660">
                    <a:moveTo>
                      <a:pt x="735" y="254"/>
                    </a:moveTo>
                    <a:cubicBezTo>
                      <a:pt x="459" y="660"/>
                      <a:pt x="459" y="660"/>
                      <a:pt x="459" y="660"/>
                    </a:cubicBezTo>
                    <a:cubicBezTo>
                      <a:pt x="8" y="534"/>
                      <a:pt x="8" y="534"/>
                      <a:pt x="8" y="534"/>
                    </a:cubicBezTo>
                    <a:cubicBezTo>
                      <a:pt x="0" y="513"/>
                      <a:pt x="0" y="513"/>
                      <a:pt x="0" y="513"/>
                    </a:cubicBezTo>
                    <a:cubicBezTo>
                      <a:pt x="279" y="78"/>
                      <a:pt x="279" y="78"/>
                      <a:pt x="279" y="78"/>
                    </a:cubicBezTo>
                    <a:cubicBezTo>
                      <a:pt x="380" y="86"/>
                      <a:pt x="380" y="86"/>
                      <a:pt x="380" y="86"/>
                    </a:cubicBezTo>
                    <a:cubicBezTo>
                      <a:pt x="376" y="94"/>
                      <a:pt x="376" y="94"/>
                      <a:pt x="376" y="94"/>
                    </a:cubicBezTo>
                    <a:cubicBezTo>
                      <a:pt x="287" y="85"/>
                      <a:pt x="287" y="85"/>
                      <a:pt x="287" y="85"/>
                    </a:cubicBezTo>
                    <a:cubicBezTo>
                      <a:pt x="25" y="509"/>
                      <a:pt x="25" y="509"/>
                      <a:pt x="25" y="509"/>
                    </a:cubicBezTo>
                    <a:cubicBezTo>
                      <a:pt x="440" y="614"/>
                      <a:pt x="440" y="614"/>
                      <a:pt x="440" y="614"/>
                    </a:cubicBezTo>
                    <a:cubicBezTo>
                      <a:pt x="645" y="121"/>
                      <a:pt x="645" y="121"/>
                      <a:pt x="645" y="121"/>
                    </a:cubicBezTo>
                    <a:cubicBezTo>
                      <a:pt x="533" y="110"/>
                      <a:pt x="533" y="110"/>
                      <a:pt x="533" y="110"/>
                    </a:cubicBezTo>
                    <a:cubicBezTo>
                      <a:pt x="514" y="132"/>
                      <a:pt x="514" y="132"/>
                      <a:pt x="514" y="132"/>
                    </a:cubicBezTo>
                    <a:cubicBezTo>
                      <a:pt x="526" y="102"/>
                      <a:pt x="526" y="102"/>
                      <a:pt x="526" y="102"/>
                    </a:cubicBezTo>
                    <a:cubicBezTo>
                      <a:pt x="547" y="103"/>
                      <a:pt x="547" y="103"/>
                      <a:pt x="547" y="103"/>
                    </a:cubicBezTo>
                    <a:cubicBezTo>
                      <a:pt x="550" y="97"/>
                      <a:pt x="551" y="92"/>
                      <a:pt x="550" y="89"/>
                    </a:cubicBezTo>
                    <a:cubicBezTo>
                      <a:pt x="548" y="86"/>
                      <a:pt x="543" y="83"/>
                      <a:pt x="535" y="83"/>
                    </a:cubicBezTo>
                    <a:cubicBezTo>
                      <a:pt x="539" y="73"/>
                      <a:pt x="539" y="73"/>
                      <a:pt x="539" y="73"/>
                    </a:cubicBezTo>
                    <a:cubicBezTo>
                      <a:pt x="543" y="73"/>
                      <a:pt x="547" y="74"/>
                      <a:pt x="550" y="75"/>
                    </a:cubicBezTo>
                    <a:cubicBezTo>
                      <a:pt x="559" y="78"/>
                      <a:pt x="563" y="82"/>
                      <a:pt x="565" y="88"/>
                    </a:cubicBezTo>
                    <a:cubicBezTo>
                      <a:pt x="566" y="93"/>
                      <a:pt x="565" y="98"/>
                      <a:pt x="562" y="105"/>
                    </a:cubicBezTo>
                    <a:cubicBezTo>
                      <a:pt x="660" y="114"/>
                      <a:pt x="660" y="114"/>
                      <a:pt x="660" y="114"/>
                    </a:cubicBezTo>
                    <a:cubicBezTo>
                      <a:pt x="664" y="129"/>
                      <a:pt x="664" y="129"/>
                      <a:pt x="664" y="129"/>
                    </a:cubicBezTo>
                    <a:cubicBezTo>
                      <a:pt x="620" y="243"/>
                      <a:pt x="620" y="243"/>
                      <a:pt x="620" y="243"/>
                    </a:cubicBezTo>
                    <a:lnTo>
                      <a:pt x="735" y="254"/>
                    </a:lnTo>
                    <a:close/>
                    <a:moveTo>
                      <a:pt x="570" y="146"/>
                    </a:moveTo>
                    <a:cubicBezTo>
                      <a:pt x="550" y="192"/>
                      <a:pt x="550" y="192"/>
                      <a:pt x="550" y="192"/>
                    </a:cubicBezTo>
                    <a:cubicBezTo>
                      <a:pt x="294" y="160"/>
                      <a:pt x="294" y="160"/>
                      <a:pt x="294" y="160"/>
                    </a:cubicBezTo>
                    <a:cubicBezTo>
                      <a:pt x="317" y="118"/>
                      <a:pt x="317" y="118"/>
                      <a:pt x="317" y="118"/>
                    </a:cubicBezTo>
                    <a:cubicBezTo>
                      <a:pt x="365" y="123"/>
                      <a:pt x="365" y="123"/>
                      <a:pt x="365" y="123"/>
                    </a:cubicBezTo>
                    <a:cubicBezTo>
                      <a:pt x="385" y="83"/>
                      <a:pt x="400" y="57"/>
                      <a:pt x="412" y="42"/>
                    </a:cubicBezTo>
                    <a:cubicBezTo>
                      <a:pt x="435" y="14"/>
                      <a:pt x="461" y="0"/>
                      <a:pt x="490" y="0"/>
                    </a:cubicBezTo>
                    <a:cubicBezTo>
                      <a:pt x="505" y="1"/>
                      <a:pt x="517" y="5"/>
                      <a:pt x="526" y="14"/>
                    </a:cubicBezTo>
                    <a:cubicBezTo>
                      <a:pt x="535" y="22"/>
                      <a:pt x="540" y="33"/>
                      <a:pt x="540" y="46"/>
                    </a:cubicBezTo>
                    <a:cubicBezTo>
                      <a:pt x="540" y="53"/>
                      <a:pt x="538" y="60"/>
                      <a:pt x="536" y="67"/>
                    </a:cubicBezTo>
                    <a:cubicBezTo>
                      <a:pt x="529" y="84"/>
                      <a:pt x="519" y="108"/>
                      <a:pt x="506" y="139"/>
                    </a:cubicBezTo>
                    <a:lnTo>
                      <a:pt x="570" y="146"/>
                    </a:lnTo>
                    <a:close/>
                    <a:moveTo>
                      <a:pt x="549" y="172"/>
                    </a:moveTo>
                    <a:cubicBezTo>
                      <a:pt x="308" y="146"/>
                      <a:pt x="308" y="146"/>
                      <a:pt x="308" y="146"/>
                    </a:cubicBezTo>
                    <a:cubicBezTo>
                      <a:pt x="305" y="151"/>
                      <a:pt x="305" y="151"/>
                      <a:pt x="305" y="151"/>
                    </a:cubicBezTo>
                    <a:cubicBezTo>
                      <a:pt x="546" y="179"/>
                      <a:pt x="546" y="179"/>
                      <a:pt x="546" y="179"/>
                    </a:cubicBezTo>
                    <a:lnTo>
                      <a:pt x="549" y="172"/>
                    </a:lnTo>
                    <a:close/>
                    <a:moveTo>
                      <a:pt x="511" y="67"/>
                    </a:moveTo>
                    <a:cubicBezTo>
                      <a:pt x="514" y="60"/>
                      <a:pt x="516" y="53"/>
                      <a:pt x="516" y="46"/>
                    </a:cubicBezTo>
                    <a:cubicBezTo>
                      <a:pt x="516" y="28"/>
                      <a:pt x="505" y="19"/>
                      <a:pt x="484" y="19"/>
                    </a:cubicBezTo>
                    <a:cubicBezTo>
                      <a:pt x="457" y="19"/>
                      <a:pt x="436" y="33"/>
                      <a:pt x="421" y="60"/>
                    </a:cubicBezTo>
                    <a:lnTo>
                      <a:pt x="511" y="67"/>
                    </a:ln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grpSp>
            <p:nvGrpSpPr>
              <p:cNvPr id="376" name="Group 317"/>
              <p:cNvGrpSpPr/>
              <p:nvPr/>
            </p:nvGrpSpPr>
            <p:grpSpPr>
              <a:xfrm>
                <a:off x="2590791" y="4419600"/>
                <a:ext cx="462306" cy="457200"/>
                <a:chOff x="2681288" y="4233863"/>
                <a:chExt cx="287337" cy="284163"/>
              </a:xfrm>
              <a:grpFill/>
            </p:grpSpPr>
            <p:sp>
              <p:nvSpPr>
                <p:cNvPr id="377" name="Freeform 376"/>
                <p:cNvSpPr>
                  <a:spLocks/>
                </p:cNvSpPr>
                <p:nvPr/>
              </p:nvSpPr>
              <p:spPr bwMode="auto">
                <a:xfrm>
                  <a:off x="2863850" y="4233863"/>
                  <a:ext cx="104775" cy="163513"/>
                </a:xfrm>
                <a:custGeom>
                  <a:avLst/>
                  <a:gdLst/>
                  <a:ahLst/>
                  <a:cxnLst>
                    <a:cxn ang="0">
                      <a:pos x="26" y="3"/>
                    </a:cxn>
                    <a:cxn ang="0">
                      <a:pos x="14" y="5"/>
                    </a:cxn>
                    <a:cxn ang="0">
                      <a:pos x="0" y="27"/>
                    </a:cxn>
                    <a:cxn ang="0">
                      <a:pos x="4" y="27"/>
                    </a:cxn>
                    <a:cxn ang="0">
                      <a:pos x="8" y="31"/>
                    </a:cxn>
                    <a:cxn ang="0">
                      <a:pos x="8" y="48"/>
                    </a:cxn>
                    <a:cxn ang="0">
                      <a:pos x="29" y="15"/>
                    </a:cxn>
                    <a:cxn ang="0">
                      <a:pos x="26" y="3"/>
                    </a:cxn>
                  </a:cxnLst>
                  <a:rect l="0" t="0" r="r" b="b"/>
                  <a:pathLst>
                    <a:path w="31" h="48">
                      <a:moveTo>
                        <a:pt x="26" y="3"/>
                      </a:moveTo>
                      <a:cubicBezTo>
                        <a:pt x="22" y="0"/>
                        <a:pt x="17" y="1"/>
                        <a:pt x="14" y="5"/>
                      </a:cubicBezTo>
                      <a:cubicBezTo>
                        <a:pt x="0" y="27"/>
                        <a:pt x="0" y="27"/>
                        <a:pt x="0" y="27"/>
                      </a:cubicBezTo>
                      <a:cubicBezTo>
                        <a:pt x="4" y="27"/>
                        <a:pt x="4" y="27"/>
                        <a:pt x="4" y="27"/>
                      </a:cubicBezTo>
                      <a:cubicBezTo>
                        <a:pt x="6" y="27"/>
                        <a:pt x="8" y="29"/>
                        <a:pt x="8" y="31"/>
                      </a:cubicBezTo>
                      <a:cubicBezTo>
                        <a:pt x="8" y="48"/>
                        <a:pt x="8" y="48"/>
                        <a:pt x="8" y="48"/>
                      </a:cubicBezTo>
                      <a:cubicBezTo>
                        <a:pt x="29" y="15"/>
                        <a:pt x="29" y="15"/>
                        <a:pt x="29" y="15"/>
                      </a:cubicBezTo>
                      <a:cubicBezTo>
                        <a:pt x="31" y="11"/>
                        <a:pt x="30" y="5"/>
                        <a:pt x="26" y="3"/>
                      </a:cubicBez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sp>
              <p:nvSpPr>
                <p:cNvPr id="378" name="Freeform 377"/>
                <p:cNvSpPr>
                  <a:spLocks/>
                </p:cNvSpPr>
                <p:nvPr/>
              </p:nvSpPr>
              <p:spPr bwMode="auto">
                <a:xfrm>
                  <a:off x="2681288" y="4325938"/>
                  <a:ext cx="209550" cy="192088"/>
                </a:xfrm>
                <a:custGeom>
                  <a:avLst/>
                  <a:gdLst/>
                  <a:ahLst/>
                  <a:cxnLst>
                    <a:cxn ang="0">
                      <a:pos x="46" y="44"/>
                    </a:cxn>
                    <a:cxn ang="0">
                      <a:pos x="34" y="47"/>
                    </a:cxn>
                    <a:cxn ang="0">
                      <a:pos x="32" y="45"/>
                    </a:cxn>
                    <a:cxn ang="0">
                      <a:pos x="14" y="31"/>
                    </a:cxn>
                    <a:cxn ang="0">
                      <a:pos x="13" y="19"/>
                    </a:cxn>
                    <a:cxn ang="0">
                      <a:pos x="25" y="18"/>
                    </a:cxn>
                    <a:cxn ang="0">
                      <a:pos x="36" y="26"/>
                    </a:cxn>
                    <a:cxn ang="0">
                      <a:pos x="53" y="0"/>
                    </a:cxn>
                    <a:cxn ang="0">
                      <a:pos x="4" y="0"/>
                    </a:cxn>
                    <a:cxn ang="0">
                      <a:pos x="0" y="4"/>
                    </a:cxn>
                    <a:cxn ang="0">
                      <a:pos x="0" y="52"/>
                    </a:cxn>
                    <a:cxn ang="0">
                      <a:pos x="4" y="56"/>
                    </a:cxn>
                    <a:cxn ang="0">
                      <a:pos x="57" y="56"/>
                    </a:cxn>
                    <a:cxn ang="0">
                      <a:pos x="61" y="52"/>
                    </a:cxn>
                    <a:cxn ang="0">
                      <a:pos x="61" y="21"/>
                    </a:cxn>
                    <a:cxn ang="0">
                      <a:pos x="46" y="44"/>
                    </a:cxn>
                  </a:cxnLst>
                  <a:rect l="0" t="0" r="r" b="b"/>
                  <a:pathLst>
                    <a:path w="61" h="56">
                      <a:moveTo>
                        <a:pt x="46" y="44"/>
                      </a:moveTo>
                      <a:cubicBezTo>
                        <a:pt x="43" y="48"/>
                        <a:pt x="38" y="49"/>
                        <a:pt x="34" y="47"/>
                      </a:cubicBezTo>
                      <a:cubicBezTo>
                        <a:pt x="33" y="46"/>
                        <a:pt x="32" y="45"/>
                        <a:pt x="32" y="45"/>
                      </a:cubicBezTo>
                      <a:cubicBezTo>
                        <a:pt x="14" y="31"/>
                        <a:pt x="14" y="31"/>
                        <a:pt x="14" y="31"/>
                      </a:cubicBezTo>
                      <a:cubicBezTo>
                        <a:pt x="11" y="28"/>
                        <a:pt x="10" y="23"/>
                        <a:pt x="13" y="19"/>
                      </a:cubicBezTo>
                      <a:cubicBezTo>
                        <a:pt x="16" y="15"/>
                        <a:pt x="21" y="15"/>
                        <a:pt x="25" y="18"/>
                      </a:cubicBezTo>
                      <a:cubicBezTo>
                        <a:pt x="36" y="26"/>
                        <a:pt x="36" y="26"/>
                        <a:pt x="36" y="26"/>
                      </a:cubicBezTo>
                      <a:cubicBezTo>
                        <a:pt x="53" y="0"/>
                        <a:pt x="53" y="0"/>
                        <a:pt x="53" y="0"/>
                      </a:cubicBezTo>
                      <a:cubicBezTo>
                        <a:pt x="4" y="0"/>
                        <a:pt x="4" y="0"/>
                        <a:pt x="4" y="0"/>
                      </a:cubicBezTo>
                      <a:cubicBezTo>
                        <a:pt x="2" y="0"/>
                        <a:pt x="0" y="2"/>
                        <a:pt x="0" y="4"/>
                      </a:cubicBezTo>
                      <a:cubicBezTo>
                        <a:pt x="0" y="52"/>
                        <a:pt x="0" y="52"/>
                        <a:pt x="0" y="52"/>
                      </a:cubicBezTo>
                      <a:cubicBezTo>
                        <a:pt x="0" y="54"/>
                        <a:pt x="2" y="56"/>
                        <a:pt x="4" y="56"/>
                      </a:cubicBezTo>
                      <a:cubicBezTo>
                        <a:pt x="57" y="56"/>
                        <a:pt x="57" y="56"/>
                        <a:pt x="57" y="56"/>
                      </a:cubicBezTo>
                      <a:cubicBezTo>
                        <a:pt x="59" y="56"/>
                        <a:pt x="61" y="54"/>
                        <a:pt x="61" y="52"/>
                      </a:cubicBezTo>
                      <a:cubicBezTo>
                        <a:pt x="61" y="21"/>
                        <a:pt x="61" y="21"/>
                        <a:pt x="61" y="21"/>
                      </a:cubicBezTo>
                      <a:lnTo>
                        <a:pt x="46" y="44"/>
                      </a:ln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379" name="Rectangle 378"/>
            <p:cNvSpPr/>
            <p:nvPr/>
          </p:nvSpPr>
          <p:spPr>
            <a:xfrm>
              <a:off x="4594714" y="3337164"/>
              <a:ext cx="1108317" cy="3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Ideate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Plan</a:t>
              </a:r>
            </a:p>
          </p:txBody>
        </p:sp>
        <p:sp>
          <p:nvSpPr>
            <p:cNvPr id="380" name="Rectangle 379"/>
            <p:cNvSpPr/>
            <p:nvPr/>
          </p:nvSpPr>
          <p:spPr>
            <a:xfrm>
              <a:off x="6559915" y="3356086"/>
              <a:ext cx="1056094" cy="3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Execute &amp; Guide</a:t>
              </a:r>
            </a:p>
          </p:txBody>
        </p:sp>
        <p:sp>
          <p:nvSpPr>
            <p:cNvPr id="381" name="Rectangle 380"/>
            <p:cNvSpPr/>
            <p:nvPr/>
          </p:nvSpPr>
          <p:spPr>
            <a:xfrm>
              <a:off x="6373385" y="4865520"/>
              <a:ext cx="1108317" cy="3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Manage &amp; Govern</a:t>
              </a:r>
            </a:p>
          </p:txBody>
        </p:sp>
        <p:sp>
          <p:nvSpPr>
            <p:cNvPr id="382" name="Rectangle 381"/>
            <p:cNvSpPr/>
            <p:nvPr/>
          </p:nvSpPr>
          <p:spPr>
            <a:xfrm>
              <a:off x="4794727" y="4851859"/>
              <a:ext cx="1108317" cy="3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Monitor &amp; Improve</a:t>
              </a:r>
            </a:p>
          </p:txBody>
        </p:sp>
        <p:sp>
          <p:nvSpPr>
            <p:cNvPr id="383" name="Rectangle 382"/>
            <p:cNvSpPr/>
            <p:nvPr/>
          </p:nvSpPr>
          <p:spPr>
            <a:xfrm>
              <a:off x="4970670" y="4736725"/>
              <a:ext cx="2311557" cy="1288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none" lIns="54611" tIns="54611" rIns="54611" bIns="54611" numCol="1" rtlCol="0" anchor="ctr">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Data, Analytics &amp; Tools</a:t>
              </a:r>
            </a:p>
          </p:txBody>
        </p:sp>
        <p:grpSp>
          <p:nvGrpSpPr>
            <p:cNvPr id="384" name="Group 12"/>
            <p:cNvGrpSpPr>
              <a:grpSpLocks noChangeAspect="1"/>
            </p:cNvGrpSpPr>
            <p:nvPr/>
          </p:nvGrpSpPr>
          <p:grpSpPr bwMode="auto">
            <a:xfrm>
              <a:off x="6535012" y="2929228"/>
              <a:ext cx="401610" cy="324128"/>
              <a:chOff x="345" y="2188"/>
              <a:chExt cx="822" cy="659"/>
            </a:xfrm>
            <a:solidFill>
              <a:schemeClr val="bg1"/>
            </a:solidFill>
          </p:grpSpPr>
          <p:sp>
            <p:nvSpPr>
              <p:cNvPr id="385" name="Freeform 13"/>
              <p:cNvSpPr>
                <a:spLocks noEditPoints="1"/>
              </p:cNvSpPr>
              <p:nvPr/>
            </p:nvSpPr>
            <p:spPr bwMode="auto">
              <a:xfrm>
                <a:off x="345" y="2377"/>
                <a:ext cx="472" cy="470"/>
              </a:xfrm>
              <a:custGeom>
                <a:avLst/>
                <a:gdLst/>
                <a:ahLst/>
                <a:cxnLst>
                  <a:cxn ang="0">
                    <a:pos x="180" y="79"/>
                  </a:cxn>
                  <a:cxn ang="0">
                    <a:pos x="197" y="71"/>
                  </a:cxn>
                  <a:cxn ang="0">
                    <a:pos x="183" y="42"/>
                  </a:cxn>
                  <a:cxn ang="0">
                    <a:pos x="166" y="50"/>
                  </a:cxn>
                  <a:cxn ang="0">
                    <a:pos x="142" y="29"/>
                  </a:cxn>
                  <a:cxn ang="0">
                    <a:pos x="149" y="11"/>
                  </a:cxn>
                  <a:cxn ang="0">
                    <a:pos x="118" y="0"/>
                  </a:cxn>
                  <a:cxn ang="0">
                    <a:pos x="111" y="18"/>
                  </a:cxn>
                  <a:cxn ang="0">
                    <a:pos x="80" y="20"/>
                  </a:cxn>
                  <a:cxn ang="0">
                    <a:pos x="72" y="2"/>
                  </a:cxn>
                  <a:cxn ang="0">
                    <a:pos x="42" y="16"/>
                  </a:cxn>
                  <a:cxn ang="0">
                    <a:pos x="51" y="34"/>
                  </a:cxn>
                  <a:cxn ang="0">
                    <a:pos x="29" y="57"/>
                  </a:cxn>
                  <a:cxn ang="0">
                    <a:pos x="11" y="51"/>
                  </a:cxn>
                  <a:cxn ang="0">
                    <a:pos x="0" y="82"/>
                  </a:cxn>
                  <a:cxn ang="0">
                    <a:pos x="18" y="88"/>
                  </a:cxn>
                  <a:cxn ang="0">
                    <a:pos x="20" y="120"/>
                  </a:cxn>
                  <a:cxn ang="0">
                    <a:pos x="3" y="128"/>
                  </a:cxn>
                  <a:cxn ang="0">
                    <a:pos x="17" y="157"/>
                  </a:cxn>
                  <a:cxn ang="0">
                    <a:pos x="34" y="149"/>
                  </a:cxn>
                  <a:cxn ang="0">
                    <a:pos x="58" y="171"/>
                  </a:cxn>
                  <a:cxn ang="0">
                    <a:pos x="51" y="188"/>
                  </a:cxn>
                  <a:cxn ang="0">
                    <a:pos x="82" y="199"/>
                  </a:cxn>
                  <a:cxn ang="0">
                    <a:pos x="88" y="182"/>
                  </a:cxn>
                  <a:cxn ang="0">
                    <a:pos x="120" y="180"/>
                  </a:cxn>
                  <a:cxn ang="0">
                    <a:pos x="128" y="197"/>
                  </a:cxn>
                  <a:cxn ang="0">
                    <a:pos x="158" y="183"/>
                  </a:cxn>
                  <a:cxn ang="0">
                    <a:pos x="150" y="166"/>
                  </a:cxn>
                  <a:cxn ang="0">
                    <a:pos x="171" y="142"/>
                  </a:cxn>
                  <a:cxn ang="0">
                    <a:pos x="189" y="148"/>
                  </a:cxn>
                  <a:cxn ang="0">
                    <a:pos x="200" y="117"/>
                  </a:cxn>
                  <a:cxn ang="0">
                    <a:pos x="182" y="111"/>
                  </a:cxn>
                  <a:cxn ang="0">
                    <a:pos x="180" y="79"/>
                  </a:cxn>
                  <a:cxn ang="0">
                    <a:pos x="150" y="118"/>
                  </a:cxn>
                  <a:cxn ang="0">
                    <a:pos x="123" y="148"/>
                  </a:cxn>
                  <a:cxn ang="0">
                    <a:pos x="82" y="150"/>
                  </a:cxn>
                  <a:cxn ang="0">
                    <a:pos x="52" y="123"/>
                  </a:cxn>
                  <a:cxn ang="0">
                    <a:pos x="50" y="82"/>
                  </a:cxn>
                  <a:cxn ang="0">
                    <a:pos x="77" y="52"/>
                  </a:cxn>
                  <a:cxn ang="0">
                    <a:pos x="118" y="50"/>
                  </a:cxn>
                  <a:cxn ang="0">
                    <a:pos x="148" y="77"/>
                  </a:cxn>
                  <a:cxn ang="0">
                    <a:pos x="150" y="118"/>
                  </a:cxn>
                </a:cxnLst>
                <a:rect l="0" t="0" r="r" b="b"/>
                <a:pathLst>
                  <a:path w="200" h="199">
                    <a:moveTo>
                      <a:pt x="180" y="79"/>
                    </a:moveTo>
                    <a:cubicBezTo>
                      <a:pt x="197" y="71"/>
                      <a:pt x="197" y="71"/>
                      <a:pt x="197" y="71"/>
                    </a:cubicBezTo>
                    <a:cubicBezTo>
                      <a:pt x="183" y="42"/>
                      <a:pt x="183" y="42"/>
                      <a:pt x="183" y="42"/>
                    </a:cubicBezTo>
                    <a:cubicBezTo>
                      <a:pt x="166" y="50"/>
                      <a:pt x="166" y="50"/>
                      <a:pt x="166" y="50"/>
                    </a:cubicBezTo>
                    <a:cubicBezTo>
                      <a:pt x="159" y="41"/>
                      <a:pt x="151" y="34"/>
                      <a:pt x="142" y="29"/>
                    </a:cubicBezTo>
                    <a:cubicBezTo>
                      <a:pt x="149" y="11"/>
                      <a:pt x="149" y="11"/>
                      <a:pt x="149" y="11"/>
                    </a:cubicBezTo>
                    <a:cubicBezTo>
                      <a:pt x="118" y="0"/>
                      <a:pt x="118" y="0"/>
                      <a:pt x="118" y="0"/>
                    </a:cubicBezTo>
                    <a:cubicBezTo>
                      <a:pt x="111" y="18"/>
                      <a:pt x="111" y="18"/>
                      <a:pt x="111" y="18"/>
                    </a:cubicBezTo>
                    <a:cubicBezTo>
                      <a:pt x="101" y="17"/>
                      <a:pt x="90" y="17"/>
                      <a:pt x="80" y="20"/>
                    </a:cubicBezTo>
                    <a:cubicBezTo>
                      <a:pt x="72" y="2"/>
                      <a:pt x="72" y="2"/>
                      <a:pt x="72" y="2"/>
                    </a:cubicBezTo>
                    <a:cubicBezTo>
                      <a:pt x="42" y="16"/>
                      <a:pt x="42" y="16"/>
                      <a:pt x="42" y="16"/>
                    </a:cubicBezTo>
                    <a:cubicBezTo>
                      <a:pt x="51" y="34"/>
                      <a:pt x="51" y="34"/>
                      <a:pt x="51" y="34"/>
                    </a:cubicBezTo>
                    <a:cubicBezTo>
                      <a:pt x="42" y="40"/>
                      <a:pt x="35" y="48"/>
                      <a:pt x="29" y="57"/>
                    </a:cubicBezTo>
                    <a:cubicBezTo>
                      <a:pt x="11" y="51"/>
                      <a:pt x="11" y="51"/>
                      <a:pt x="11" y="51"/>
                    </a:cubicBezTo>
                    <a:cubicBezTo>
                      <a:pt x="0" y="82"/>
                      <a:pt x="0" y="82"/>
                      <a:pt x="0" y="82"/>
                    </a:cubicBezTo>
                    <a:cubicBezTo>
                      <a:pt x="18" y="88"/>
                      <a:pt x="18" y="88"/>
                      <a:pt x="18" y="88"/>
                    </a:cubicBezTo>
                    <a:cubicBezTo>
                      <a:pt x="17" y="98"/>
                      <a:pt x="17" y="109"/>
                      <a:pt x="20" y="120"/>
                    </a:cubicBezTo>
                    <a:cubicBezTo>
                      <a:pt x="3" y="128"/>
                      <a:pt x="3" y="128"/>
                      <a:pt x="3" y="128"/>
                    </a:cubicBezTo>
                    <a:cubicBezTo>
                      <a:pt x="17" y="157"/>
                      <a:pt x="17" y="157"/>
                      <a:pt x="17" y="157"/>
                    </a:cubicBezTo>
                    <a:cubicBezTo>
                      <a:pt x="34" y="149"/>
                      <a:pt x="34" y="149"/>
                      <a:pt x="34" y="149"/>
                    </a:cubicBezTo>
                    <a:cubicBezTo>
                      <a:pt x="41" y="158"/>
                      <a:pt x="49" y="165"/>
                      <a:pt x="58" y="171"/>
                    </a:cubicBezTo>
                    <a:cubicBezTo>
                      <a:pt x="51" y="188"/>
                      <a:pt x="51" y="188"/>
                      <a:pt x="51" y="188"/>
                    </a:cubicBezTo>
                    <a:cubicBezTo>
                      <a:pt x="82" y="199"/>
                      <a:pt x="82" y="199"/>
                      <a:pt x="82" y="199"/>
                    </a:cubicBezTo>
                    <a:cubicBezTo>
                      <a:pt x="88" y="182"/>
                      <a:pt x="88" y="182"/>
                      <a:pt x="88" y="182"/>
                    </a:cubicBezTo>
                    <a:cubicBezTo>
                      <a:pt x="99" y="183"/>
                      <a:pt x="110" y="183"/>
                      <a:pt x="120" y="180"/>
                    </a:cubicBezTo>
                    <a:cubicBezTo>
                      <a:pt x="128" y="197"/>
                      <a:pt x="128" y="197"/>
                      <a:pt x="128" y="197"/>
                    </a:cubicBezTo>
                    <a:cubicBezTo>
                      <a:pt x="158" y="183"/>
                      <a:pt x="158" y="183"/>
                      <a:pt x="158" y="183"/>
                    </a:cubicBezTo>
                    <a:cubicBezTo>
                      <a:pt x="150" y="166"/>
                      <a:pt x="150" y="166"/>
                      <a:pt x="150" y="166"/>
                    </a:cubicBezTo>
                    <a:cubicBezTo>
                      <a:pt x="159" y="159"/>
                      <a:pt x="166" y="151"/>
                      <a:pt x="171" y="142"/>
                    </a:cubicBezTo>
                    <a:cubicBezTo>
                      <a:pt x="189" y="148"/>
                      <a:pt x="189" y="148"/>
                      <a:pt x="189" y="148"/>
                    </a:cubicBezTo>
                    <a:cubicBezTo>
                      <a:pt x="200" y="117"/>
                      <a:pt x="200" y="117"/>
                      <a:pt x="200" y="117"/>
                    </a:cubicBezTo>
                    <a:cubicBezTo>
                      <a:pt x="182" y="111"/>
                      <a:pt x="182" y="111"/>
                      <a:pt x="182" y="111"/>
                    </a:cubicBezTo>
                    <a:cubicBezTo>
                      <a:pt x="183" y="101"/>
                      <a:pt x="183" y="90"/>
                      <a:pt x="180" y="79"/>
                    </a:cubicBezTo>
                    <a:moveTo>
                      <a:pt x="150" y="118"/>
                    </a:moveTo>
                    <a:cubicBezTo>
                      <a:pt x="146" y="130"/>
                      <a:pt x="136" y="141"/>
                      <a:pt x="123" y="148"/>
                    </a:cubicBezTo>
                    <a:cubicBezTo>
                      <a:pt x="110" y="154"/>
                      <a:pt x="95" y="155"/>
                      <a:pt x="82" y="150"/>
                    </a:cubicBezTo>
                    <a:cubicBezTo>
                      <a:pt x="70" y="145"/>
                      <a:pt x="59" y="136"/>
                      <a:pt x="52" y="123"/>
                    </a:cubicBezTo>
                    <a:cubicBezTo>
                      <a:pt x="46" y="110"/>
                      <a:pt x="45" y="95"/>
                      <a:pt x="50" y="82"/>
                    </a:cubicBezTo>
                    <a:cubicBezTo>
                      <a:pt x="55" y="69"/>
                      <a:pt x="64" y="58"/>
                      <a:pt x="77" y="52"/>
                    </a:cubicBezTo>
                    <a:cubicBezTo>
                      <a:pt x="90" y="45"/>
                      <a:pt x="105" y="45"/>
                      <a:pt x="118" y="50"/>
                    </a:cubicBezTo>
                    <a:cubicBezTo>
                      <a:pt x="131" y="54"/>
                      <a:pt x="142" y="64"/>
                      <a:pt x="148" y="77"/>
                    </a:cubicBezTo>
                    <a:cubicBezTo>
                      <a:pt x="155" y="90"/>
                      <a:pt x="155" y="105"/>
                      <a:pt x="150" y="1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86" name="Freeform 14"/>
              <p:cNvSpPr>
                <a:spLocks noEditPoints="1"/>
              </p:cNvSpPr>
              <p:nvPr/>
            </p:nvSpPr>
            <p:spPr bwMode="auto">
              <a:xfrm>
                <a:off x="848" y="2521"/>
                <a:ext cx="319" cy="319"/>
              </a:xfrm>
              <a:custGeom>
                <a:avLst/>
                <a:gdLst/>
                <a:ahLst/>
                <a:cxnLst>
                  <a:cxn ang="0">
                    <a:pos x="123" y="75"/>
                  </a:cxn>
                  <a:cxn ang="0">
                    <a:pos x="122" y="54"/>
                  </a:cxn>
                  <a:cxn ang="0">
                    <a:pos x="133" y="48"/>
                  </a:cxn>
                  <a:cxn ang="0">
                    <a:pos x="124" y="28"/>
                  </a:cxn>
                  <a:cxn ang="0">
                    <a:pos x="112" y="34"/>
                  </a:cxn>
                  <a:cxn ang="0">
                    <a:pos x="96" y="20"/>
                  </a:cxn>
                  <a:cxn ang="0">
                    <a:pos x="100" y="7"/>
                  </a:cxn>
                  <a:cxn ang="0">
                    <a:pos x="80" y="0"/>
                  </a:cxn>
                  <a:cxn ang="0">
                    <a:pos x="75" y="12"/>
                  </a:cxn>
                  <a:cxn ang="0">
                    <a:pos x="54" y="14"/>
                  </a:cxn>
                  <a:cxn ang="0">
                    <a:pos x="48" y="2"/>
                  </a:cxn>
                  <a:cxn ang="0">
                    <a:pos x="29" y="11"/>
                  </a:cxn>
                  <a:cxn ang="0">
                    <a:pos x="34" y="23"/>
                  </a:cxn>
                  <a:cxn ang="0">
                    <a:pos x="20" y="39"/>
                  </a:cxn>
                  <a:cxn ang="0">
                    <a:pos x="8" y="35"/>
                  </a:cxn>
                  <a:cxn ang="0">
                    <a:pos x="0" y="55"/>
                  </a:cxn>
                  <a:cxn ang="0">
                    <a:pos x="13" y="60"/>
                  </a:cxn>
                  <a:cxn ang="0">
                    <a:pos x="14" y="81"/>
                  </a:cxn>
                  <a:cxn ang="0">
                    <a:pos x="2" y="87"/>
                  </a:cxn>
                  <a:cxn ang="0">
                    <a:pos x="12" y="106"/>
                  </a:cxn>
                  <a:cxn ang="0">
                    <a:pos x="23" y="101"/>
                  </a:cxn>
                  <a:cxn ang="0">
                    <a:pos x="39" y="115"/>
                  </a:cxn>
                  <a:cxn ang="0">
                    <a:pos x="35" y="127"/>
                  </a:cxn>
                  <a:cxn ang="0">
                    <a:pos x="56" y="135"/>
                  </a:cxn>
                  <a:cxn ang="0">
                    <a:pos x="60" y="123"/>
                  </a:cxn>
                  <a:cxn ang="0">
                    <a:pos x="81" y="122"/>
                  </a:cxn>
                  <a:cxn ang="0">
                    <a:pos x="87" y="133"/>
                  </a:cxn>
                  <a:cxn ang="0">
                    <a:pos x="107" y="123"/>
                  </a:cxn>
                  <a:cxn ang="0">
                    <a:pos x="101" y="112"/>
                  </a:cxn>
                  <a:cxn ang="0">
                    <a:pos x="116" y="96"/>
                  </a:cxn>
                  <a:cxn ang="0">
                    <a:pos x="127" y="100"/>
                  </a:cxn>
                  <a:cxn ang="0">
                    <a:pos x="135" y="79"/>
                  </a:cxn>
                  <a:cxn ang="0">
                    <a:pos x="123" y="75"/>
                  </a:cxn>
                  <a:cxn ang="0">
                    <a:pos x="102" y="80"/>
                  </a:cxn>
                  <a:cxn ang="0">
                    <a:pos x="83" y="100"/>
                  </a:cxn>
                  <a:cxn ang="0">
                    <a:pos x="56" y="101"/>
                  </a:cxn>
                  <a:cxn ang="0">
                    <a:pos x="35" y="83"/>
                  </a:cxn>
                  <a:cxn ang="0">
                    <a:pos x="34" y="56"/>
                  </a:cxn>
                  <a:cxn ang="0">
                    <a:pos x="52" y="35"/>
                  </a:cxn>
                  <a:cxn ang="0">
                    <a:pos x="80" y="34"/>
                  </a:cxn>
                  <a:cxn ang="0">
                    <a:pos x="100" y="52"/>
                  </a:cxn>
                  <a:cxn ang="0">
                    <a:pos x="102" y="80"/>
                  </a:cxn>
                </a:cxnLst>
                <a:rect l="0" t="0" r="r" b="b"/>
                <a:pathLst>
                  <a:path w="135" h="135">
                    <a:moveTo>
                      <a:pt x="123" y="75"/>
                    </a:moveTo>
                    <a:cubicBezTo>
                      <a:pt x="124" y="68"/>
                      <a:pt x="123" y="61"/>
                      <a:pt x="122" y="54"/>
                    </a:cubicBezTo>
                    <a:cubicBezTo>
                      <a:pt x="133" y="48"/>
                      <a:pt x="133" y="48"/>
                      <a:pt x="133" y="48"/>
                    </a:cubicBezTo>
                    <a:cubicBezTo>
                      <a:pt x="124" y="28"/>
                      <a:pt x="124" y="28"/>
                      <a:pt x="124" y="28"/>
                    </a:cubicBezTo>
                    <a:cubicBezTo>
                      <a:pt x="112" y="34"/>
                      <a:pt x="112" y="34"/>
                      <a:pt x="112" y="34"/>
                    </a:cubicBezTo>
                    <a:cubicBezTo>
                      <a:pt x="108" y="28"/>
                      <a:pt x="102" y="23"/>
                      <a:pt x="96" y="20"/>
                    </a:cubicBezTo>
                    <a:cubicBezTo>
                      <a:pt x="100" y="7"/>
                      <a:pt x="100" y="7"/>
                      <a:pt x="100" y="7"/>
                    </a:cubicBezTo>
                    <a:cubicBezTo>
                      <a:pt x="80" y="0"/>
                      <a:pt x="80" y="0"/>
                      <a:pt x="80" y="0"/>
                    </a:cubicBezTo>
                    <a:cubicBezTo>
                      <a:pt x="75" y="12"/>
                      <a:pt x="75" y="12"/>
                      <a:pt x="75" y="12"/>
                    </a:cubicBezTo>
                    <a:cubicBezTo>
                      <a:pt x="68" y="11"/>
                      <a:pt x="61" y="12"/>
                      <a:pt x="54" y="14"/>
                    </a:cubicBezTo>
                    <a:cubicBezTo>
                      <a:pt x="48" y="2"/>
                      <a:pt x="48" y="2"/>
                      <a:pt x="48" y="2"/>
                    </a:cubicBezTo>
                    <a:cubicBezTo>
                      <a:pt x="29" y="11"/>
                      <a:pt x="29" y="11"/>
                      <a:pt x="29" y="11"/>
                    </a:cubicBezTo>
                    <a:cubicBezTo>
                      <a:pt x="34" y="23"/>
                      <a:pt x="34" y="23"/>
                      <a:pt x="34" y="23"/>
                    </a:cubicBezTo>
                    <a:cubicBezTo>
                      <a:pt x="28" y="27"/>
                      <a:pt x="24" y="33"/>
                      <a:pt x="20" y="39"/>
                    </a:cubicBezTo>
                    <a:cubicBezTo>
                      <a:pt x="8" y="35"/>
                      <a:pt x="8" y="35"/>
                      <a:pt x="8" y="35"/>
                    </a:cubicBezTo>
                    <a:cubicBezTo>
                      <a:pt x="0" y="55"/>
                      <a:pt x="0" y="55"/>
                      <a:pt x="0" y="55"/>
                    </a:cubicBezTo>
                    <a:cubicBezTo>
                      <a:pt x="13" y="60"/>
                      <a:pt x="13" y="60"/>
                      <a:pt x="13" y="60"/>
                    </a:cubicBezTo>
                    <a:cubicBezTo>
                      <a:pt x="12" y="67"/>
                      <a:pt x="12" y="74"/>
                      <a:pt x="14" y="81"/>
                    </a:cubicBezTo>
                    <a:cubicBezTo>
                      <a:pt x="2" y="87"/>
                      <a:pt x="2" y="87"/>
                      <a:pt x="2" y="87"/>
                    </a:cubicBezTo>
                    <a:cubicBezTo>
                      <a:pt x="12" y="106"/>
                      <a:pt x="12" y="106"/>
                      <a:pt x="12" y="106"/>
                    </a:cubicBezTo>
                    <a:cubicBezTo>
                      <a:pt x="23" y="101"/>
                      <a:pt x="23" y="101"/>
                      <a:pt x="23" y="101"/>
                    </a:cubicBezTo>
                    <a:cubicBezTo>
                      <a:pt x="27" y="107"/>
                      <a:pt x="33" y="112"/>
                      <a:pt x="39" y="115"/>
                    </a:cubicBezTo>
                    <a:cubicBezTo>
                      <a:pt x="35" y="127"/>
                      <a:pt x="35" y="127"/>
                      <a:pt x="35" y="127"/>
                    </a:cubicBezTo>
                    <a:cubicBezTo>
                      <a:pt x="56" y="135"/>
                      <a:pt x="56" y="135"/>
                      <a:pt x="56" y="135"/>
                    </a:cubicBezTo>
                    <a:cubicBezTo>
                      <a:pt x="60" y="123"/>
                      <a:pt x="60" y="123"/>
                      <a:pt x="60" y="123"/>
                    </a:cubicBezTo>
                    <a:cubicBezTo>
                      <a:pt x="67" y="124"/>
                      <a:pt x="74" y="123"/>
                      <a:pt x="81" y="122"/>
                    </a:cubicBezTo>
                    <a:cubicBezTo>
                      <a:pt x="87" y="133"/>
                      <a:pt x="87" y="133"/>
                      <a:pt x="87" y="133"/>
                    </a:cubicBezTo>
                    <a:cubicBezTo>
                      <a:pt x="107" y="123"/>
                      <a:pt x="107" y="123"/>
                      <a:pt x="107" y="123"/>
                    </a:cubicBezTo>
                    <a:cubicBezTo>
                      <a:pt x="101" y="112"/>
                      <a:pt x="101" y="112"/>
                      <a:pt x="101" y="112"/>
                    </a:cubicBezTo>
                    <a:cubicBezTo>
                      <a:pt x="107" y="108"/>
                      <a:pt x="112" y="102"/>
                      <a:pt x="116" y="96"/>
                    </a:cubicBezTo>
                    <a:cubicBezTo>
                      <a:pt x="127" y="100"/>
                      <a:pt x="127" y="100"/>
                      <a:pt x="127" y="100"/>
                    </a:cubicBezTo>
                    <a:cubicBezTo>
                      <a:pt x="135" y="79"/>
                      <a:pt x="135" y="79"/>
                      <a:pt x="135" y="79"/>
                    </a:cubicBezTo>
                    <a:lnTo>
                      <a:pt x="123" y="75"/>
                    </a:lnTo>
                    <a:close/>
                    <a:moveTo>
                      <a:pt x="102" y="80"/>
                    </a:moveTo>
                    <a:cubicBezTo>
                      <a:pt x="98" y="88"/>
                      <a:pt x="92" y="96"/>
                      <a:pt x="83" y="100"/>
                    </a:cubicBezTo>
                    <a:cubicBezTo>
                      <a:pt x="74" y="104"/>
                      <a:pt x="64" y="105"/>
                      <a:pt x="56" y="101"/>
                    </a:cubicBezTo>
                    <a:cubicBezTo>
                      <a:pt x="47" y="98"/>
                      <a:pt x="40" y="92"/>
                      <a:pt x="35" y="83"/>
                    </a:cubicBezTo>
                    <a:cubicBezTo>
                      <a:pt x="31" y="74"/>
                      <a:pt x="31" y="64"/>
                      <a:pt x="34" y="56"/>
                    </a:cubicBezTo>
                    <a:cubicBezTo>
                      <a:pt x="37" y="47"/>
                      <a:pt x="43" y="40"/>
                      <a:pt x="52" y="35"/>
                    </a:cubicBezTo>
                    <a:cubicBezTo>
                      <a:pt x="61" y="31"/>
                      <a:pt x="71" y="31"/>
                      <a:pt x="80" y="34"/>
                    </a:cubicBezTo>
                    <a:cubicBezTo>
                      <a:pt x="88" y="37"/>
                      <a:pt x="96" y="43"/>
                      <a:pt x="100" y="52"/>
                    </a:cubicBezTo>
                    <a:cubicBezTo>
                      <a:pt x="104" y="61"/>
                      <a:pt x="105" y="71"/>
                      <a:pt x="102" y="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87" name="Freeform 15"/>
              <p:cNvSpPr>
                <a:spLocks noEditPoints="1"/>
              </p:cNvSpPr>
              <p:nvPr/>
            </p:nvSpPr>
            <p:spPr bwMode="auto">
              <a:xfrm>
                <a:off x="748" y="2188"/>
                <a:ext cx="317" cy="316"/>
              </a:xfrm>
              <a:custGeom>
                <a:avLst/>
                <a:gdLst/>
                <a:ahLst/>
                <a:cxnLst>
                  <a:cxn ang="0">
                    <a:pos x="55" y="134"/>
                  </a:cxn>
                  <a:cxn ang="0">
                    <a:pos x="59" y="123"/>
                  </a:cxn>
                  <a:cxn ang="0">
                    <a:pos x="81" y="121"/>
                  </a:cxn>
                  <a:cxn ang="0">
                    <a:pos x="86" y="133"/>
                  </a:cxn>
                  <a:cxn ang="0">
                    <a:pos x="106" y="123"/>
                  </a:cxn>
                  <a:cxn ang="0">
                    <a:pos x="100" y="112"/>
                  </a:cxn>
                  <a:cxn ang="0">
                    <a:pos x="115" y="96"/>
                  </a:cxn>
                  <a:cxn ang="0">
                    <a:pos x="127" y="100"/>
                  </a:cxn>
                  <a:cxn ang="0">
                    <a:pos x="134" y="79"/>
                  </a:cxn>
                  <a:cxn ang="0">
                    <a:pos x="122" y="75"/>
                  </a:cxn>
                  <a:cxn ang="0">
                    <a:pos x="121" y="54"/>
                  </a:cxn>
                  <a:cxn ang="0">
                    <a:pos x="132" y="48"/>
                  </a:cxn>
                  <a:cxn ang="0">
                    <a:pos x="123" y="28"/>
                  </a:cxn>
                  <a:cxn ang="0">
                    <a:pos x="111" y="34"/>
                  </a:cxn>
                  <a:cxn ang="0">
                    <a:pos x="95" y="19"/>
                  </a:cxn>
                  <a:cxn ang="0">
                    <a:pos x="100" y="7"/>
                  </a:cxn>
                  <a:cxn ang="0">
                    <a:pos x="79" y="0"/>
                  </a:cxn>
                  <a:cxn ang="0">
                    <a:pos x="75" y="12"/>
                  </a:cxn>
                  <a:cxn ang="0">
                    <a:pos x="53" y="13"/>
                  </a:cxn>
                  <a:cxn ang="0">
                    <a:pos x="48" y="2"/>
                  </a:cxn>
                  <a:cxn ang="0">
                    <a:pos x="28" y="11"/>
                  </a:cxn>
                  <a:cxn ang="0">
                    <a:pos x="33" y="23"/>
                  </a:cxn>
                  <a:cxn ang="0">
                    <a:pos x="19" y="39"/>
                  </a:cxn>
                  <a:cxn ang="0">
                    <a:pos x="7" y="34"/>
                  </a:cxn>
                  <a:cxn ang="0">
                    <a:pos x="0" y="55"/>
                  </a:cxn>
                  <a:cxn ang="0">
                    <a:pos x="12" y="59"/>
                  </a:cxn>
                  <a:cxn ang="0">
                    <a:pos x="13" y="81"/>
                  </a:cxn>
                  <a:cxn ang="0">
                    <a:pos x="1" y="86"/>
                  </a:cxn>
                  <a:cxn ang="0">
                    <a:pos x="11" y="106"/>
                  </a:cxn>
                  <a:cxn ang="0">
                    <a:pos x="22" y="101"/>
                  </a:cxn>
                  <a:cxn ang="0">
                    <a:pos x="38" y="115"/>
                  </a:cxn>
                  <a:cxn ang="0">
                    <a:pos x="34" y="127"/>
                  </a:cxn>
                  <a:cxn ang="0">
                    <a:pos x="55" y="134"/>
                  </a:cxn>
                  <a:cxn ang="0">
                    <a:pos x="35" y="83"/>
                  </a:cxn>
                  <a:cxn ang="0">
                    <a:pos x="33" y="55"/>
                  </a:cxn>
                  <a:cxn ang="0">
                    <a:pos x="51" y="35"/>
                  </a:cxn>
                  <a:cxn ang="0">
                    <a:pos x="79" y="34"/>
                  </a:cxn>
                  <a:cxn ang="0">
                    <a:pos x="99" y="52"/>
                  </a:cxn>
                  <a:cxn ang="0">
                    <a:pos x="101" y="79"/>
                  </a:cxn>
                  <a:cxn ang="0">
                    <a:pos x="82" y="100"/>
                  </a:cxn>
                  <a:cxn ang="0">
                    <a:pos x="55" y="101"/>
                  </a:cxn>
                  <a:cxn ang="0">
                    <a:pos x="35" y="83"/>
                  </a:cxn>
                </a:cxnLst>
                <a:rect l="0" t="0" r="r" b="b"/>
                <a:pathLst>
                  <a:path w="134" h="134">
                    <a:moveTo>
                      <a:pt x="55" y="134"/>
                    </a:moveTo>
                    <a:cubicBezTo>
                      <a:pt x="59" y="123"/>
                      <a:pt x="59" y="123"/>
                      <a:pt x="59" y="123"/>
                    </a:cubicBezTo>
                    <a:cubicBezTo>
                      <a:pt x="66" y="124"/>
                      <a:pt x="73" y="123"/>
                      <a:pt x="81" y="121"/>
                    </a:cubicBezTo>
                    <a:cubicBezTo>
                      <a:pt x="86" y="133"/>
                      <a:pt x="86" y="133"/>
                      <a:pt x="86" y="133"/>
                    </a:cubicBezTo>
                    <a:cubicBezTo>
                      <a:pt x="106" y="123"/>
                      <a:pt x="106" y="123"/>
                      <a:pt x="106" y="123"/>
                    </a:cubicBezTo>
                    <a:cubicBezTo>
                      <a:pt x="100" y="112"/>
                      <a:pt x="100" y="112"/>
                      <a:pt x="100" y="112"/>
                    </a:cubicBezTo>
                    <a:cubicBezTo>
                      <a:pt x="106" y="107"/>
                      <a:pt x="111" y="102"/>
                      <a:pt x="115" y="96"/>
                    </a:cubicBezTo>
                    <a:cubicBezTo>
                      <a:pt x="127" y="100"/>
                      <a:pt x="127" y="100"/>
                      <a:pt x="127" y="100"/>
                    </a:cubicBezTo>
                    <a:cubicBezTo>
                      <a:pt x="134" y="79"/>
                      <a:pt x="134" y="79"/>
                      <a:pt x="134" y="79"/>
                    </a:cubicBezTo>
                    <a:cubicBezTo>
                      <a:pt x="122" y="75"/>
                      <a:pt x="122" y="75"/>
                      <a:pt x="122" y="75"/>
                    </a:cubicBezTo>
                    <a:cubicBezTo>
                      <a:pt x="123" y="68"/>
                      <a:pt x="123" y="61"/>
                      <a:pt x="121" y="54"/>
                    </a:cubicBezTo>
                    <a:cubicBezTo>
                      <a:pt x="132" y="48"/>
                      <a:pt x="132" y="48"/>
                      <a:pt x="132" y="48"/>
                    </a:cubicBezTo>
                    <a:cubicBezTo>
                      <a:pt x="123" y="28"/>
                      <a:pt x="123" y="28"/>
                      <a:pt x="123" y="28"/>
                    </a:cubicBezTo>
                    <a:cubicBezTo>
                      <a:pt x="111" y="34"/>
                      <a:pt x="111" y="34"/>
                      <a:pt x="111" y="34"/>
                    </a:cubicBezTo>
                    <a:cubicBezTo>
                      <a:pt x="107" y="28"/>
                      <a:pt x="101" y="23"/>
                      <a:pt x="95" y="19"/>
                    </a:cubicBezTo>
                    <a:cubicBezTo>
                      <a:pt x="100" y="7"/>
                      <a:pt x="100" y="7"/>
                      <a:pt x="100" y="7"/>
                    </a:cubicBezTo>
                    <a:cubicBezTo>
                      <a:pt x="79" y="0"/>
                      <a:pt x="79" y="0"/>
                      <a:pt x="79" y="0"/>
                    </a:cubicBezTo>
                    <a:cubicBezTo>
                      <a:pt x="75" y="12"/>
                      <a:pt x="75" y="12"/>
                      <a:pt x="75" y="12"/>
                    </a:cubicBezTo>
                    <a:cubicBezTo>
                      <a:pt x="68" y="11"/>
                      <a:pt x="60" y="12"/>
                      <a:pt x="53" y="13"/>
                    </a:cubicBezTo>
                    <a:cubicBezTo>
                      <a:pt x="48" y="2"/>
                      <a:pt x="48" y="2"/>
                      <a:pt x="48" y="2"/>
                    </a:cubicBezTo>
                    <a:cubicBezTo>
                      <a:pt x="28" y="11"/>
                      <a:pt x="28" y="11"/>
                      <a:pt x="28" y="11"/>
                    </a:cubicBezTo>
                    <a:cubicBezTo>
                      <a:pt x="33" y="23"/>
                      <a:pt x="33" y="23"/>
                      <a:pt x="33" y="23"/>
                    </a:cubicBezTo>
                    <a:cubicBezTo>
                      <a:pt x="28" y="27"/>
                      <a:pt x="23" y="33"/>
                      <a:pt x="19" y="39"/>
                    </a:cubicBezTo>
                    <a:cubicBezTo>
                      <a:pt x="7" y="34"/>
                      <a:pt x="7" y="34"/>
                      <a:pt x="7" y="34"/>
                    </a:cubicBezTo>
                    <a:cubicBezTo>
                      <a:pt x="0" y="55"/>
                      <a:pt x="0" y="55"/>
                      <a:pt x="0" y="55"/>
                    </a:cubicBezTo>
                    <a:cubicBezTo>
                      <a:pt x="12" y="59"/>
                      <a:pt x="12" y="59"/>
                      <a:pt x="12" y="59"/>
                    </a:cubicBezTo>
                    <a:cubicBezTo>
                      <a:pt x="11" y="66"/>
                      <a:pt x="11" y="74"/>
                      <a:pt x="13" y="81"/>
                    </a:cubicBezTo>
                    <a:cubicBezTo>
                      <a:pt x="1" y="86"/>
                      <a:pt x="1" y="86"/>
                      <a:pt x="1" y="86"/>
                    </a:cubicBezTo>
                    <a:cubicBezTo>
                      <a:pt x="11" y="106"/>
                      <a:pt x="11" y="106"/>
                      <a:pt x="11" y="106"/>
                    </a:cubicBezTo>
                    <a:cubicBezTo>
                      <a:pt x="22" y="101"/>
                      <a:pt x="22" y="101"/>
                      <a:pt x="22" y="101"/>
                    </a:cubicBezTo>
                    <a:cubicBezTo>
                      <a:pt x="27" y="107"/>
                      <a:pt x="32" y="112"/>
                      <a:pt x="38" y="115"/>
                    </a:cubicBezTo>
                    <a:cubicBezTo>
                      <a:pt x="34" y="127"/>
                      <a:pt x="34" y="127"/>
                      <a:pt x="34" y="127"/>
                    </a:cubicBezTo>
                    <a:lnTo>
                      <a:pt x="55" y="134"/>
                    </a:lnTo>
                    <a:close/>
                    <a:moveTo>
                      <a:pt x="35" y="83"/>
                    </a:moveTo>
                    <a:cubicBezTo>
                      <a:pt x="30" y="74"/>
                      <a:pt x="30" y="64"/>
                      <a:pt x="33" y="55"/>
                    </a:cubicBezTo>
                    <a:cubicBezTo>
                      <a:pt x="36" y="47"/>
                      <a:pt x="42" y="39"/>
                      <a:pt x="51" y="35"/>
                    </a:cubicBezTo>
                    <a:cubicBezTo>
                      <a:pt x="60" y="31"/>
                      <a:pt x="70" y="31"/>
                      <a:pt x="79" y="34"/>
                    </a:cubicBezTo>
                    <a:cubicBezTo>
                      <a:pt x="88" y="37"/>
                      <a:pt x="95" y="43"/>
                      <a:pt x="99" y="52"/>
                    </a:cubicBezTo>
                    <a:cubicBezTo>
                      <a:pt x="104" y="61"/>
                      <a:pt x="104" y="71"/>
                      <a:pt x="101" y="79"/>
                    </a:cubicBezTo>
                    <a:cubicBezTo>
                      <a:pt x="98" y="88"/>
                      <a:pt x="91" y="96"/>
                      <a:pt x="82" y="100"/>
                    </a:cubicBezTo>
                    <a:cubicBezTo>
                      <a:pt x="73" y="104"/>
                      <a:pt x="64" y="104"/>
                      <a:pt x="55" y="101"/>
                    </a:cubicBezTo>
                    <a:cubicBezTo>
                      <a:pt x="46" y="98"/>
                      <a:pt x="39" y="92"/>
                      <a:pt x="35"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sp>
          <p:nvSpPr>
            <p:cNvPr id="307" name="Rectangle 306"/>
            <p:cNvSpPr/>
            <p:nvPr/>
          </p:nvSpPr>
          <p:spPr>
            <a:xfrm>
              <a:off x="4481348" y="2278332"/>
              <a:ext cx="3324079" cy="269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54611" tIns="54611" rIns="54611" bIns="54611" numCol="1" rtlCol="0" anchor="ctr">
              <a:prstTxWarp prst="textArchUp">
                <a:avLst>
                  <a:gd name="adj" fmla="val 12023895"/>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Change Management</a:t>
              </a:r>
            </a:p>
          </p:txBody>
        </p:sp>
        <p:sp>
          <p:nvSpPr>
            <p:cNvPr id="305" name="Rectangle 304">
              <a:extLst>
                <a:ext uri="{FF2B5EF4-FFF2-40B4-BE49-F238E27FC236}">
                  <a16:creationId xmlns:a16="http://schemas.microsoft.com/office/drawing/2014/main" id="{0635F2FA-54D8-4A19-8C26-05686F6FAA28}"/>
                </a:ext>
              </a:extLst>
            </p:cNvPr>
            <p:cNvSpPr/>
            <p:nvPr/>
          </p:nvSpPr>
          <p:spPr>
            <a:xfrm>
              <a:off x="5624348" y="3677011"/>
              <a:ext cx="954107" cy="83099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338D"/>
                  </a:solidFill>
                  <a:effectLst/>
                  <a:uLnTx/>
                  <a:uFillTx/>
                  <a:latin typeface="KPMG Bold"/>
                  <a:ea typeface="+mn-ea"/>
                  <a:cs typeface="+mn-cs"/>
                </a:rPr>
                <a:t>PMO</a:t>
              </a:r>
              <a:endParaRPr kumimoji="0" lang="en-US" sz="4000" b="0" i="0" u="none" strike="noStrike" kern="1200" cap="none" spc="0" normalizeH="0" baseline="0" noProof="0">
                <a:ln>
                  <a:noFill/>
                </a:ln>
                <a:solidFill>
                  <a:srgbClr val="00338D"/>
                </a:solidFill>
                <a:effectLst/>
                <a:uLnTx/>
                <a:uFillTx/>
                <a:latin typeface="KPMG Bold"/>
                <a:ea typeface="+mn-ea"/>
                <a:cs typeface="+mn-cs"/>
              </a:endParaRPr>
            </a:p>
          </p:txBody>
        </p:sp>
      </p:grpSp>
    </p:spTree>
    <p:custDataLst>
      <p:tags r:id="rId1"/>
    </p:custDataLst>
    <p:extLst>
      <p:ext uri="{BB962C8B-B14F-4D97-AF65-F5344CB8AC3E}">
        <p14:creationId xmlns:p14="http://schemas.microsoft.com/office/powerpoint/2010/main" val="337822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A7B178-E439-4745-B778-80E349B03DDC}"/>
              </a:ext>
            </a:extLst>
          </p:cNvPr>
          <p:cNvGrpSpPr/>
          <p:nvPr/>
        </p:nvGrpSpPr>
        <p:grpSpPr>
          <a:xfrm>
            <a:off x="4038600" y="2117973"/>
            <a:ext cx="4114800" cy="4114800"/>
            <a:chOff x="4009353" y="2022437"/>
            <a:chExt cx="4114800" cy="4114800"/>
          </a:xfrm>
        </p:grpSpPr>
        <p:sp>
          <p:nvSpPr>
            <p:cNvPr id="248" name="Oval 247"/>
            <p:cNvSpPr/>
            <p:nvPr/>
          </p:nvSpPr>
          <p:spPr>
            <a:xfrm>
              <a:off x="4009353" y="2022437"/>
              <a:ext cx="4114800" cy="4114800"/>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49" name="Oval 248"/>
            <p:cNvSpPr/>
            <p:nvPr/>
          </p:nvSpPr>
          <p:spPr>
            <a:xfrm>
              <a:off x="4426245" y="2441955"/>
              <a:ext cx="3279039" cy="32857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50" name="Pie 249"/>
            <p:cNvSpPr/>
            <p:nvPr/>
          </p:nvSpPr>
          <p:spPr>
            <a:xfrm>
              <a:off x="4428352" y="2441557"/>
              <a:ext cx="3289734" cy="3291840"/>
            </a:xfrm>
            <a:prstGeom prst="pie">
              <a:avLst>
                <a:gd name="adj1" fmla="val 1081524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51" name="Pie 250"/>
            <p:cNvSpPr/>
            <p:nvPr/>
          </p:nvSpPr>
          <p:spPr>
            <a:xfrm rot="5400000">
              <a:off x="4420401" y="2446648"/>
              <a:ext cx="3289734" cy="3291840"/>
            </a:xfrm>
            <a:prstGeom prst="pie">
              <a:avLst>
                <a:gd name="adj1" fmla="val 10815240"/>
                <a:gd name="adj2" fmla="val 1620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52" name="Pie 251"/>
            <p:cNvSpPr/>
            <p:nvPr/>
          </p:nvSpPr>
          <p:spPr>
            <a:xfrm rot="10800000">
              <a:off x="4419387" y="2433917"/>
              <a:ext cx="3289734" cy="3291840"/>
            </a:xfrm>
            <a:prstGeom prst="pie">
              <a:avLst>
                <a:gd name="adj1" fmla="val 10815240"/>
                <a:gd name="adj2" fmla="val 1620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53" name="Pie 252"/>
            <p:cNvSpPr/>
            <p:nvPr/>
          </p:nvSpPr>
          <p:spPr>
            <a:xfrm rot="16200000">
              <a:off x="4428352" y="2435914"/>
              <a:ext cx="3289734" cy="3291840"/>
            </a:xfrm>
            <a:prstGeom prst="pie">
              <a:avLst>
                <a:gd name="adj1" fmla="val 10815240"/>
                <a:gd name="adj2" fmla="val 16200000"/>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54" name="Oval 253"/>
            <p:cNvSpPr/>
            <p:nvPr/>
          </p:nvSpPr>
          <p:spPr>
            <a:xfrm>
              <a:off x="5316814" y="3364577"/>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255" name="Group 254"/>
            <p:cNvGrpSpPr/>
            <p:nvPr/>
          </p:nvGrpSpPr>
          <p:grpSpPr>
            <a:xfrm>
              <a:off x="5418798" y="3462370"/>
              <a:ext cx="1258610" cy="1261872"/>
              <a:chOff x="1716660" y="4215643"/>
              <a:chExt cx="1258610" cy="1232185"/>
            </a:xfrm>
          </p:grpSpPr>
          <p:sp>
            <p:nvSpPr>
              <p:cNvPr id="256" name="Oval 255"/>
              <p:cNvSpPr/>
              <p:nvPr/>
            </p:nvSpPr>
            <p:spPr>
              <a:xfrm>
                <a:off x="1716660" y="4215643"/>
                <a:ext cx="1258610" cy="123218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B90CF"/>
                  </a:solidFill>
                  <a:effectLst/>
                  <a:uLnTx/>
                  <a:uFillTx/>
                  <a:latin typeface="BentonSans Regular" panose="02000503040000020004" pitchFamily="50" charset="0"/>
                  <a:ea typeface="ＭＳ Ｐゴシック"/>
                  <a:cs typeface="+mn-cs"/>
                </a:endParaRPr>
              </a:p>
            </p:txBody>
          </p:sp>
          <p:sp>
            <p:nvSpPr>
              <p:cNvPr id="257" name="Isosceles Triangle 256"/>
              <p:cNvSpPr>
                <a:spLocks/>
              </p:cNvSpPr>
              <p:nvPr/>
            </p:nvSpPr>
            <p:spPr>
              <a:xfrm rot="3076971">
                <a:off x="1871314" y="4303240"/>
                <a:ext cx="151555" cy="1252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1B90CF"/>
                  </a:solidFill>
                  <a:effectLst/>
                  <a:uLnTx/>
                  <a:uFillTx/>
                  <a:latin typeface="Arial"/>
                  <a:ea typeface="+mn-ea"/>
                  <a:cs typeface="+mn-cs"/>
                </a:endParaRPr>
              </a:p>
            </p:txBody>
          </p:sp>
          <p:sp>
            <p:nvSpPr>
              <p:cNvPr id="258" name="Isosceles Triangle 257"/>
              <p:cNvSpPr>
                <a:spLocks/>
              </p:cNvSpPr>
              <p:nvPr/>
            </p:nvSpPr>
            <p:spPr>
              <a:xfrm rot="13702550">
                <a:off x="2696529" y="5229480"/>
                <a:ext cx="151555" cy="1252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1B90CF"/>
                  </a:solidFill>
                  <a:effectLst/>
                  <a:uLnTx/>
                  <a:uFillTx/>
                  <a:latin typeface="Arial"/>
                  <a:ea typeface="+mn-ea"/>
                  <a:cs typeface="+mn-cs"/>
                </a:endParaRPr>
              </a:p>
            </p:txBody>
          </p:sp>
        </p:grpSp>
        <p:grpSp>
          <p:nvGrpSpPr>
            <p:cNvPr id="260" name="Group 22"/>
            <p:cNvGrpSpPr>
              <a:grpSpLocks noChangeAspect="1"/>
            </p:cNvGrpSpPr>
            <p:nvPr/>
          </p:nvGrpSpPr>
          <p:grpSpPr bwMode="auto">
            <a:xfrm>
              <a:off x="5285569" y="2860449"/>
              <a:ext cx="336755" cy="279295"/>
              <a:chOff x="2421" y="1783"/>
              <a:chExt cx="914" cy="753"/>
            </a:xfrm>
            <a:solidFill>
              <a:schemeClr val="bg1"/>
            </a:solidFill>
          </p:grpSpPr>
          <p:sp>
            <p:nvSpPr>
              <p:cNvPr id="261" name="Freeform 23"/>
              <p:cNvSpPr>
                <a:spLocks/>
              </p:cNvSpPr>
              <p:nvPr/>
            </p:nvSpPr>
            <p:spPr bwMode="auto">
              <a:xfrm>
                <a:off x="2421" y="2335"/>
                <a:ext cx="127" cy="201"/>
              </a:xfrm>
              <a:custGeom>
                <a:avLst/>
                <a:gdLst/>
                <a:ahLst/>
                <a:cxnLst>
                  <a:cxn ang="0">
                    <a:pos x="101" y="102"/>
                  </a:cxn>
                  <a:cxn ang="0">
                    <a:pos x="82" y="83"/>
                  </a:cxn>
                  <a:cxn ang="0">
                    <a:pos x="0" y="0"/>
                  </a:cxn>
                  <a:cxn ang="0">
                    <a:pos x="0" y="201"/>
                  </a:cxn>
                  <a:cxn ang="0">
                    <a:pos x="127" y="201"/>
                  </a:cxn>
                  <a:cxn ang="0">
                    <a:pos x="127" y="76"/>
                  </a:cxn>
                  <a:cxn ang="0">
                    <a:pos x="120" y="83"/>
                  </a:cxn>
                  <a:cxn ang="0">
                    <a:pos x="101" y="102"/>
                  </a:cxn>
                </a:cxnLst>
                <a:rect l="0" t="0" r="r" b="b"/>
                <a:pathLst>
                  <a:path w="127" h="201">
                    <a:moveTo>
                      <a:pt x="101" y="102"/>
                    </a:moveTo>
                    <a:lnTo>
                      <a:pt x="82" y="83"/>
                    </a:lnTo>
                    <a:lnTo>
                      <a:pt x="0" y="0"/>
                    </a:lnTo>
                    <a:lnTo>
                      <a:pt x="0" y="201"/>
                    </a:lnTo>
                    <a:lnTo>
                      <a:pt x="127" y="201"/>
                    </a:lnTo>
                    <a:lnTo>
                      <a:pt x="127" y="76"/>
                    </a:lnTo>
                    <a:lnTo>
                      <a:pt x="120" y="83"/>
                    </a:lnTo>
                    <a:lnTo>
                      <a:pt x="101" y="1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2" name="Freeform 24"/>
              <p:cNvSpPr>
                <a:spLocks/>
              </p:cNvSpPr>
              <p:nvPr/>
            </p:nvSpPr>
            <p:spPr bwMode="auto">
              <a:xfrm>
                <a:off x="2579" y="2253"/>
                <a:ext cx="127" cy="283"/>
              </a:xfrm>
              <a:custGeom>
                <a:avLst/>
                <a:gdLst/>
                <a:ahLst/>
                <a:cxnLst>
                  <a:cxn ang="0">
                    <a:pos x="0" y="283"/>
                  </a:cxn>
                  <a:cxn ang="0">
                    <a:pos x="127" y="283"/>
                  </a:cxn>
                  <a:cxn ang="0">
                    <a:pos x="127" y="0"/>
                  </a:cxn>
                  <a:cxn ang="0">
                    <a:pos x="0" y="127"/>
                  </a:cxn>
                  <a:cxn ang="0">
                    <a:pos x="0" y="283"/>
                  </a:cxn>
                </a:cxnLst>
                <a:rect l="0" t="0" r="r" b="b"/>
                <a:pathLst>
                  <a:path w="127" h="283">
                    <a:moveTo>
                      <a:pt x="0" y="283"/>
                    </a:moveTo>
                    <a:lnTo>
                      <a:pt x="127" y="283"/>
                    </a:lnTo>
                    <a:lnTo>
                      <a:pt x="127" y="0"/>
                    </a:lnTo>
                    <a:lnTo>
                      <a:pt x="0" y="127"/>
                    </a:lnTo>
                    <a:lnTo>
                      <a:pt x="0" y="2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3" name="Freeform 25"/>
              <p:cNvSpPr>
                <a:spLocks/>
              </p:cNvSpPr>
              <p:nvPr/>
            </p:nvSpPr>
            <p:spPr bwMode="auto">
              <a:xfrm>
                <a:off x="2735" y="2201"/>
                <a:ext cx="127" cy="335"/>
              </a:xfrm>
              <a:custGeom>
                <a:avLst/>
                <a:gdLst/>
                <a:ahLst/>
                <a:cxnLst>
                  <a:cxn ang="0">
                    <a:pos x="106" y="85"/>
                  </a:cxn>
                  <a:cxn ang="0">
                    <a:pos x="87" y="66"/>
                  </a:cxn>
                  <a:cxn ang="0">
                    <a:pos x="23" y="0"/>
                  </a:cxn>
                  <a:cxn ang="0">
                    <a:pos x="0" y="23"/>
                  </a:cxn>
                  <a:cxn ang="0">
                    <a:pos x="0" y="335"/>
                  </a:cxn>
                  <a:cxn ang="0">
                    <a:pos x="127" y="335"/>
                  </a:cxn>
                  <a:cxn ang="0">
                    <a:pos x="127" y="99"/>
                  </a:cxn>
                  <a:cxn ang="0">
                    <a:pos x="108" y="80"/>
                  </a:cxn>
                  <a:cxn ang="0">
                    <a:pos x="106" y="85"/>
                  </a:cxn>
                </a:cxnLst>
                <a:rect l="0" t="0" r="r" b="b"/>
                <a:pathLst>
                  <a:path w="127" h="335">
                    <a:moveTo>
                      <a:pt x="106" y="85"/>
                    </a:moveTo>
                    <a:lnTo>
                      <a:pt x="87" y="66"/>
                    </a:lnTo>
                    <a:lnTo>
                      <a:pt x="23" y="0"/>
                    </a:lnTo>
                    <a:lnTo>
                      <a:pt x="0" y="23"/>
                    </a:lnTo>
                    <a:lnTo>
                      <a:pt x="0" y="335"/>
                    </a:lnTo>
                    <a:lnTo>
                      <a:pt x="127" y="335"/>
                    </a:lnTo>
                    <a:lnTo>
                      <a:pt x="127" y="99"/>
                    </a:lnTo>
                    <a:lnTo>
                      <a:pt x="108" y="80"/>
                    </a:lnTo>
                    <a:lnTo>
                      <a:pt x="106" y="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4" name="Freeform 26"/>
              <p:cNvSpPr>
                <a:spLocks/>
              </p:cNvSpPr>
              <p:nvPr/>
            </p:nvSpPr>
            <p:spPr bwMode="auto">
              <a:xfrm>
                <a:off x="2893" y="2212"/>
                <a:ext cx="128" cy="324"/>
              </a:xfrm>
              <a:custGeom>
                <a:avLst/>
                <a:gdLst/>
                <a:ahLst/>
                <a:cxnLst>
                  <a:cxn ang="0">
                    <a:pos x="5" y="123"/>
                  </a:cxn>
                  <a:cxn ang="0">
                    <a:pos x="0" y="119"/>
                  </a:cxn>
                  <a:cxn ang="0">
                    <a:pos x="0" y="324"/>
                  </a:cxn>
                  <a:cxn ang="0">
                    <a:pos x="128" y="324"/>
                  </a:cxn>
                  <a:cxn ang="0">
                    <a:pos x="128" y="0"/>
                  </a:cxn>
                  <a:cxn ang="0">
                    <a:pos x="24" y="104"/>
                  </a:cxn>
                  <a:cxn ang="0">
                    <a:pos x="5" y="123"/>
                  </a:cxn>
                </a:cxnLst>
                <a:rect l="0" t="0" r="r" b="b"/>
                <a:pathLst>
                  <a:path w="128" h="324">
                    <a:moveTo>
                      <a:pt x="5" y="123"/>
                    </a:moveTo>
                    <a:lnTo>
                      <a:pt x="0" y="119"/>
                    </a:lnTo>
                    <a:lnTo>
                      <a:pt x="0" y="324"/>
                    </a:lnTo>
                    <a:lnTo>
                      <a:pt x="128" y="324"/>
                    </a:lnTo>
                    <a:lnTo>
                      <a:pt x="128" y="0"/>
                    </a:lnTo>
                    <a:lnTo>
                      <a:pt x="24" y="104"/>
                    </a:lnTo>
                    <a:lnTo>
                      <a:pt x="5" y="1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5" name="Freeform 27"/>
              <p:cNvSpPr>
                <a:spLocks/>
              </p:cNvSpPr>
              <p:nvPr/>
            </p:nvSpPr>
            <p:spPr bwMode="auto">
              <a:xfrm>
                <a:off x="3049" y="2057"/>
                <a:ext cx="127" cy="479"/>
              </a:xfrm>
              <a:custGeom>
                <a:avLst/>
                <a:gdLst/>
                <a:ahLst/>
                <a:cxnLst>
                  <a:cxn ang="0">
                    <a:pos x="0" y="479"/>
                  </a:cxn>
                  <a:cxn ang="0">
                    <a:pos x="127" y="479"/>
                  </a:cxn>
                  <a:cxn ang="0">
                    <a:pos x="127" y="0"/>
                  </a:cxn>
                  <a:cxn ang="0">
                    <a:pos x="0" y="127"/>
                  </a:cxn>
                  <a:cxn ang="0">
                    <a:pos x="0" y="479"/>
                  </a:cxn>
                </a:cxnLst>
                <a:rect l="0" t="0" r="r" b="b"/>
                <a:pathLst>
                  <a:path w="127" h="479">
                    <a:moveTo>
                      <a:pt x="0" y="479"/>
                    </a:moveTo>
                    <a:lnTo>
                      <a:pt x="127" y="479"/>
                    </a:lnTo>
                    <a:lnTo>
                      <a:pt x="127" y="0"/>
                    </a:lnTo>
                    <a:lnTo>
                      <a:pt x="0" y="127"/>
                    </a:lnTo>
                    <a:lnTo>
                      <a:pt x="0" y="4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6" name="Freeform 28"/>
              <p:cNvSpPr>
                <a:spLocks/>
              </p:cNvSpPr>
              <p:nvPr/>
            </p:nvSpPr>
            <p:spPr bwMode="auto">
              <a:xfrm>
                <a:off x="3207" y="2005"/>
                <a:ext cx="128" cy="531"/>
              </a:xfrm>
              <a:custGeom>
                <a:avLst/>
                <a:gdLst/>
                <a:ahLst/>
                <a:cxnLst>
                  <a:cxn ang="0">
                    <a:pos x="21" y="0"/>
                  </a:cxn>
                  <a:cxn ang="0">
                    <a:pos x="0" y="21"/>
                  </a:cxn>
                  <a:cxn ang="0">
                    <a:pos x="0" y="531"/>
                  </a:cxn>
                  <a:cxn ang="0">
                    <a:pos x="128" y="531"/>
                  </a:cxn>
                  <a:cxn ang="0">
                    <a:pos x="128" y="94"/>
                  </a:cxn>
                  <a:cxn ang="0">
                    <a:pos x="90" y="61"/>
                  </a:cxn>
                  <a:cxn ang="0">
                    <a:pos x="21" y="0"/>
                  </a:cxn>
                </a:cxnLst>
                <a:rect l="0" t="0" r="r" b="b"/>
                <a:pathLst>
                  <a:path w="128" h="531">
                    <a:moveTo>
                      <a:pt x="21" y="0"/>
                    </a:moveTo>
                    <a:lnTo>
                      <a:pt x="0" y="21"/>
                    </a:lnTo>
                    <a:lnTo>
                      <a:pt x="0" y="531"/>
                    </a:lnTo>
                    <a:lnTo>
                      <a:pt x="128" y="531"/>
                    </a:lnTo>
                    <a:lnTo>
                      <a:pt x="128" y="94"/>
                    </a:lnTo>
                    <a:lnTo>
                      <a:pt x="90" y="61"/>
                    </a:lnTo>
                    <a:lnTo>
                      <a:pt x="2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67" name="Freeform 29"/>
              <p:cNvSpPr>
                <a:spLocks/>
              </p:cNvSpPr>
              <p:nvPr/>
            </p:nvSpPr>
            <p:spPr bwMode="auto">
              <a:xfrm>
                <a:off x="2440" y="1783"/>
                <a:ext cx="869" cy="607"/>
              </a:xfrm>
              <a:custGeom>
                <a:avLst/>
                <a:gdLst/>
                <a:ahLst/>
                <a:cxnLst>
                  <a:cxn ang="0">
                    <a:pos x="0" y="524"/>
                  </a:cxn>
                  <a:cxn ang="0">
                    <a:pos x="316" y="217"/>
                  </a:cxn>
                  <a:cxn ang="0">
                    <a:pos x="453" y="344"/>
                  </a:cxn>
                  <a:cxn ang="0">
                    <a:pos x="701" y="96"/>
                  </a:cxn>
                  <a:cxn ang="0">
                    <a:pos x="623" y="28"/>
                  </a:cxn>
                  <a:cxn ang="0">
                    <a:pos x="869" y="0"/>
                  </a:cxn>
                  <a:cxn ang="0">
                    <a:pos x="869" y="248"/>
                  </a:cxn>
                  <a:cxn ang="0">
                    <a:pos x="788" y="174"/>
                  </a:cxn>
                  <a:cxn ang="0">
                    <a:pos x="458" y="505"/>
                  </a:cxn>
                  <a:cxn ang="0">
                    <a:pos x="403" y="451"/>
                  </a:cxn>
                  <a:cxn ang="0">
                    <a:pos x="401" y="455"/>
                  </a:cxn>
                  <a:cxn ang="0">
                    <a:pos x="318" y="370"/>
                  </a:cxn>
                  <a:cxn ang="0">
                    <a:pos x="82" y="607"/>
                  </a:cxn>
                  <a:cxn ang="0">
                    <a:pos x="0" y="524"/>
                  </a:cxn>
                </a:cxnLst>
                <a:rect l="0" t="0" r="r" b="b"/>
                <a:pathLst>
                  <a:path w="869" h="607">
                    <a:moveTo>
                      <a:pt x="0" y="524"/>
                    </a:moveTo>
                    <a:lnTo>
                      <a:pt x="316" y="217"/>
                    </a:lnTo>
                    <a:lnTo>
                      <a:pt x="453" y="344"/>
                    </a:lnTo>
                    <a:lnTo>
                      <a:pt x="701" y="96"/>
                    </a:lnTo>
                    <a:lnTo>
                      <a:pt x="623" y="28"/>
                    </a:lnTo>
                    <a:lnTo>
                      <a:pt x="869" y="0"/>
                    </a:lnTo>
                    <a:lnTo>
                      <a:pt x="869" y="248"/>
                    </a:lnTo>
                    <a:lnTo>
                      <a:pt x="788" y="174"/>
                    </a:lnTo>
                    <a:lnTo>
                      <a:pt x="458" y="505"/>
                    </a:lnTo>
                    <a:lnTo>
                      <a:pt x="403" y="451"/>
                    </a:lnTo>
                    <a:lnTo>
                      <a:pt x="401" y="455"/>
                    </a:lnTo>
                    <a:lnTo>
                      <a:pt x="318" y="370"/>
                    </a:lnTo>
                    <a:lnTo>
                      <a:pt x="82" y="607"/>
                    </a:lnTo>
                    <a:lnTo>
                      <a:pt x="0" y="5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68" name="Group 267"/>
            <p:cNvGrpSpPr/>
            <p:nvPr/>
          </p:nvGrpSpPr>
          <p:grpSpPr>
            <a:xfrm>
              <a:off x="4842410" y="4326935"/>
              <a:ext cx="422017" cy="307898"/>
              <a:chOff x="8388703" y="4050938"/>
              <a:chExt cx="588422" cy="426450"/>
            </a:xfrm>
          </p:grpSpPr>
          <p:sp>
            <p:nvSpPr>
              <p:cNvPr id="269" name="Freeform 268"/>
              <p:cNvSpPr>
                <a:spLocks/>
              </p:cNvSpPr>
              <p:nvPr/>
            </p:nvSpPr>
            <p:spPr bwMode="auto">
              <a:xfrm>
                <a:off x="8388703" y="4050938"/>
                <a:ext cx="442353" cy="368306"/>
              </a:xfrm>
              <a:custGeom>
                <a:avLst/>
                <a:gdLst>
                  <a:gd name="connsiteX0" fmla="*/ 276679 w 1100137"/>
                  <a:gd name="connsiteY0" fmla="*/ 851521 h 915977"/>
                  <a:gd name="connsiteX1" fmla="*/ 842313 w 1100137"/>
                  <a:gd name="connsiteY1" fmla="*/ 851521 h 915977"/>
                  <a:gd name="connsiteX2" fmla="*/ 865114 w 1100137"/>
                  <a:gd name="connsiteY2" fmla="*/ 915977 h 915977"/>
                  <a:gd name="connsiteX3" fmla="*/ 253878 w 1100137"/>
                  <a:gd name="connsiteY3" fmla="*/ 915977 h 915977"/>
                  <a:gd name="connsiteX4" fmla="*/ 87257 w 1100137"/>
                  <a:gd name="connsiteY4" fmla="*/ 85065 h 915977"/>
                  <a:gd name="connsiteX5" fmla="*/ 87257 w 1100137"/>
                  <a:gd name="connsiteY5" fmla="*/ 602028 h 915977"/>
                  <a:gd name="connsiteX6" fmla="*/ 1013319 w 1100137"/>
                  <a:gd name="connsiteY6" fmla="*/ 602028 h 915977"/>
                  <a:gd name="connsiteX7" fmla="*/ 1013319 w 1100137"/>
                  <a:gd name="connsiteY7" fmla="*/ 85065 h 915977"/>
                  <a:gd name="connsiteX8" fmla="*/ 0 w 1100137"/>
                  <a:gd name="connsiteY8" fmla="*/ 0 h 915977"/>
                  <a:gd name="connsiteX9" fmla="*/ 1100137 w 1100137"/>
                  <a:gd name="connsiteY9" fmla="*/ 0 h 915977"/>
                  <a:gd name="connsiteX10" fmla="*/ 1100137 w 1100137"/>
                  <a:gd name="connsiteY10" fmla="*/ 724363 h 915977"/>
                  <a:gd name="connsiteX11" fmla="*/ 760318 w 1100137"/>
                  <a:gd name="connsiteY11" fmla="*/ 724363 h 915977"/>
                  <a:gd name="connsiteX12" fmla="*/ 760318 w 1100137"/>
                  <a:gd name="connsiteY12" fmla="*/ 837928 h 915977"/>
                  <a:gd name="connsiteX13" fmla="*/ 358674 w 1100137"/>
                  <a:gd name="connsiteY13" fmla="*/ 837928 h 915977"/>
                  <a:gd name="connsiteX14" fmla="*/ 358674 w 1100137"/>
                  <a:gd name="connsiteY14" fmla="*/ 724363 h 915977"/>
                  <a:gd name="connsiteX15" fmla="*/ 0 w 1100137"/>
                  <a:gd name="connsiteY15" fmla="*/ 724363 h 915977"/>
                  <a:gd name="connsiteX16" fmla="*/ 0 w 1100137"/>
                  <a:gd name="connsiteY16" fmla="*/ 85065 h 91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0137" h="915977">
                    <a:moveTo>
                      <a:pt x="276679" y="851521"/>
                    </a:moveTo>
                    <a:lnTo>
                      <a:pt x="842313" y="851521"/>
                    </a:lnTo>
                    <a:lnTo>
                      <a:pt x="865114" y="915977"/>
                    </a:lnTo>
                    <a:lnTo>
                      <a:pt x="253878" y="915977"/>
                    </a:lnTo>
                    <a:close/>
                    <a:moveTo>
                      <a:pt x="87257" y="85065"/>
                    </a:moveTo>
                    <a:lnTo>
                      <a:pt x="87257" y="602028"/>
                    </a:lnTo>
                    <a:lnTo>
                      <a:pt x="1013319" y="602028"/>
                    </a:lnTo>
                    <a:lnTo>
                      <a:pt x="1013319" y="85065"/>
                    </a:lnTo>
                    <a:close/>
                    <a:moveTo>
                      <a:pt x="0" y="0"/>
                    </a:moveTo>
                    <a:lnTo>
                      <a:pt x="1100137" y="0"/>
                    </a:lnTo>
                    <a:lnTo>
                      <a:pt x="1100137" y="724363"/>
                    </a:lnTo>
                    <a:lnTo>
                      <a:pt x="760318" y="724363"/>
                    </a:lnTo>
                    <a:lnTo>
                      <a:pt x="760318" y="837928"/>
                    </a:lnTo>
                    <a:lnTo>
                      <a:pt x="358674" y="837928"/>
                    </a:lnTo>
                    <a:lnTo>
                      <a:pt x="358674" y="724363"/>
                    </a:lnTo>
                    <a:lnTo>
                      <a:pt x="0" y="724363"/>
                    </a:lnTo>
                    <a:lnTo>
                      <a:pt x="0" y="8506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nvGrpSpPr>
              <p:cNvPr id="270" name="Group 269"/>
              <p:cNvGrpSpPr/>
              <p:nvPr/>
            </p:nvGrpSpPr>
            <p:grpSpPr>
              <a:xfrm rot="5090533">
                <a:off x="8634668" y="4134930"/>
                <a:ext cx="357458" cy="327457"/>
                <a:chOff x="3495047" y="5016587"/>
                <a:chExt cx="889000" cy="814389"/>
              </a:xfrm>
              <a:solidFill>
                <a:schemeClr val="bg1"/>
              </a:solidFill>
            </p:grpSpPr>
            <p:sp>
              <p:nvSpPr>
                <p:cNvPr id="271" name="Freeform 22"/>
                <p:cNvSpPr>
                  <a:spLocks/>
                </p:cNvSpPr>
                <p:nvPr/>
              </p:nvSpPr>
              <p:spPr bwMode="auto">
                <a:xfrm>
                  <a:off x="4090359" y="5016587"/>
                  <a:ext cx="293688" cy="277813"/>
                </a:xfrm>
                <a:custGeom>
                  <a:avLst/>
                  <a:gdLst/>
                  <a:ahLst/>
                  <a:cxnLst>
                    <a:cxn ang="0">
                      <a:pos x="72" y="18"/>
                    </a:cxn>
                    <a:cxn ang="0">
                      <a:pos x="69" y="42"/>
                    </a:cxn>
                    <a:cxn ang="0">
                      <a:pos x="38" y="68"/>
                    </a:cxn>
                    <a:cxn ang="0">
                      <a:pos x="14" y="66"/>
                    </a:cxn>
                    <a:cxn ang="0">
                      <a:pos x="6" y="57"/>
                    </a:cxn>
                    <a:cxn ang="0">
                      <a:pos x="8" y="33"/>
                    </a:cxn>
                    <a:cxn ang="0">
                      <a:pos x="40" y="6"/>
                    </a:cxn>
                    <a:cxn ang="0">
                      <a:pos x="64" y="9"/>
                    </a:cxn>
                    <a:cxn ang="0">
                      <a:pos x="72" y="18"/>
                    </a:cxn>
                  </a:cxnLst>
                  <a:rect l="0" t="0" r="r" b="b"/>
                  <a:pathLst>
                    <a:path w="78" h="74">
                      <a:moveTo>
                        <a:pt x="72" y="18"/>
                      </a:moveTo>
                      <a:cubicBezTo>
                        <a:pt x="78" y="25"/>
                        <a:pt x="77" y="36"/>
                        <a:pt x="69" y="42"/>
                      </a:cubicBezTo>
                      <a:cubicBezTo>
                        <a:pt x="38" y="68"/>
                        <a:pt x="38" y="68"/>
                        <a:pt x="38" y="68"/>
                      </a:cubicBezTo>
                      <a:cubicBezTo>
                        <a:pt x="30" y="74"/>
                        <a:pt x="20" y="73"/>
                        <a:pt x="14" y="66"/>
                      </a:cubicBezTo>
                      <a:cubicBezTo>
                        <a:pt x="6" y="57"/>
                        <a:pt x="6" y="57"/>
                        <a:pt x="6" y="57"/>
                      </a:cubicBezTo>
                      <a:cubicBezTo>
                        <a:pt x="0" y="50"/>
                        <a:pt x="1" y="39"/>
                        <a:pt x="8" y="33"/>
                      </a:cubicBezTo>
                      <a:cubicBezTo>
                        <a:pt x="40" y="6"/>
                        <a:pt x="40" y="6"/>
                        <a:pt x="40" y="6"/>
                      </a:cubicBezTo>
                      <a:cubicBezTo>
                        <a:pt x="47" y="0"/>
                        <a:pt x="58" y="1"/>
                        <a:pt x="64" y="9"/>
                      </a:cubicBezTo>
                      <a:lnTo>
                        <a:pt x="7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2" name="Freeform 23"/>
                <p:cNvSpPr>
                  <a:spLocks/>
                </p:cNvSpPr>
                <p:nvPr/>
              </p:nvSpPr>
              <p:spPr bwMode="auto">
                <a:xfrm>
                  <a:off x="4045909" y="5203912"/>
                  <a:ext cx="115888" cy="123825"/>
                </a:xfrm>
                <a:custGeom>
                  <a:avLst/>
                  <a:gdLst/>
                  <a:ahLst/>
                  <a:cxnLst>
                    <a:cxn ang="0">
                      <a:pos x="31" y="24"/>
                    </a:cxn>
                    <a:cxn ang="0">
                      <a:pos x="20" y="33"/>
                    </a:cxn>
                    <a:cxn ang="0">
                      <a:pos x="0" y="10"/>
                    </a:cxn>
                    <a:cxn ang="0">
                      <a:pos x="11" y="0"/>
                    </a:cxn>
                    <a:cxn ang="0">
                      <a:pos x="15" y="8"/>
                    </a:cxn>
                    <a:cxn ang="0">
                      <a:pos x="24" y="19"/>
                    </a:cxn>
                    <a:cxn ang="0">
                      <a:pos x="31" y="24"/>
                    </a:cxn>
                  </a:cxnLst>
                  <a:rect l="0" t="0" r="r" b="b"/>
                  <a:pathLst>
                    <a:path w="31" h="33">
                      <a:moveTo>
                        <a:pt x="31" y="24"/>
                      </a:moveTo>
                      <a:cubicBezTo>
                        <a:pt x="20" y="33"/>
                        <a:pt x="20" y="33"/>
                        <a:pt x="20" y="33"/>
                      </a:cubicBezTo>
                      <a:cubicBezTo>
                        <a:pt x="15" y="24"/>
                        <a:pt x="8" y="16"/>
                        <a:pt x="0" y="10"/>
                      </a:cubicBezTo>
                      <a:cubicBezTo>
                        <a:pt x="11" y="0"/>
                        <a:pt x="11" y="0"/>
                        <a:pt x="11" y="0"/>
                      </a:cubicBezTo>
                      <a:cubicBezTo>
                        <a:pt x="12" y="3"/>
                        <a:pt x="13" y="6"/>
                        <a:pt x="15" y="8"/>
                      </a:cubicBezTo>
                      <a:cubicBezTo>
                        <a:pt x="24" y="19"/>
                        <a:pt x="24" y="19"/>
                        <a:pt x="24" y="19"/>
                      </a:cubicBezTo>
                      <a:cubicBezTo>
                        <a:pt x="26" y="21"/>
                        <a:pt x="28" y="23"/>
                        <a:pt x="31" y="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3" name="Freeform 24"/>
                <p:cNvSpPr>
                  <a:spLocks noEditPoints="1"/>
                </p:cNvSpPr>
                <p:nvPr/>
              </p:nvSpPr>
              <p:spPr bwMode="auto">
                <a:xfrm>
                  <a:off x="3495047" y="5173750"/>
                  <a:ext cx="655638" cy="657226"/>
                </a:xfrm>
                <a:custGeom>
                  <a:avLst/>
                  <a:gdLst/>
                  <a:ahLst/>
                  <a:cxnLst>
                    <a:cxn ang="0">
                      <a:pos x="88" y="0"/>
                    </a:cxn>
                    <a:cxn ang="0">
                      <a:pos x="175" y="88"/>
                    </a:cxn>
                    <a:cxn ang="0">
                      <a:pos x="88" y="175"/>
                    </a:cxn>
                    <a:cxn ang="0">
                      <a:pos x="0" y="88"/>
                    </a:cxn>
                    <a:cxn ang="0">
                      <a:pos x="88" y="0"/>
                    </a:cxn>
                    <a:cxn ang="0">
                      <a:pos x="158" y="96"/>
                    </a:cxn>
                    <a:cxn ang="0">
                      <a:pos x="88" y="26"/>
                    </a:cxn>
                    <a:cxn ang="0">
                      <a:pos x="18" y="96"/>
                    </a:cxn>
                    <a:cxn ang="0">
                      <a:pos x="88" y="165"/>
                    </a:cxn>
                    <a:cxn ang="0">
                      <a:pos x="158" y="96"/>
                    </a:cxn>
                  </a:cxnLst>
                  <a:rect l="0" t="0" r="r" b="b"/>
                  <a:pathLst>
                    <a:path w="175" h="175">
                      <a:moveTo>
                        <a:pt x="88" y="0"/>
                      </a:moveTo>
                      <a:cubicBezTo>
                        <a:pt x="136" y="0"/>
                        <a:pt x="175" y="39"/>
                        <a:pt x="175" y="88"/>
                      </a:cubicBezTo>
                      <a:cubicBezTo>
                        <a:pt x="175" y="136"/>
                        <a:pt x="136" y="175"/>
                        <a:pt x="88" y="175"/>
                      </a:cubicBezTo>
                      <a:cubicBezTo>
                        <a:pt x="39" y="175"/>
                        <a:pt x="0" y="136"/>
                        <a:pt x="0" y="88"/>
                      </a:cubicBezTo>
                      <a:cubicBezTo>
                        <a:pt x="0" y="39"/>
                        <a:pt x="39" y="0"/>
                        <a:pt x="88" y="0"/>
                      </a:cubicBezTo>
                      <a:moveTo>
                        <a:pt x="158" y="96"/>
                      </a:moveTo>
                      <a:cubicBezTo>
                        <a:pt x="158" y="57"/>
                        <a:pt x="126" y="26"/>
                        <a:pt x="88" y="26"/>
                      </a:cubicBezTo>
                      <a:cubicBezTo>
                        <a:pt x="49" y="26"/>
                        <a:pt x="18" y="57"/>
                        <a:pt x="18" y="96"/>
                      </a:cubicBezTo>
                      <a:cubicBezTo>
                        <a:pt x="18" y="134"/>
                        <a:pt x="49" y="165"/>
                        <a:pt x="88" y="165"/>
                      </a:cubicBezTo>
                      <a:cubicBezTo>
                        <a:pt x="126" y="165"/>
                        <a:pt x="158" y="134"/>
                        <a:pt x="158" y="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4" name="Freeform 25"/>
                <p:cNvSpPr>
                  <a:spLocks noEditPoints="1"/>
                </p:cNvSpPr>
                <p:nvPr/>
              </p:nvSpPr>
              <p:spPr bwMode="auto">
                <a:xfrm>
                  <a:off x="4018922" y="5451562"/>
                  <a:ext cx="41275" cy="68263"/>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4"/>
                    </a:cxn>
                    <a:cxn ang="0">
                      <a:pos x="11" y="14"/>
                    </a:cxn>
                    <a:cxn ang="0">
                      <a:pos x="7" y="18"/>
                    </a:cxn>
                    <a:cxn ang="0">
                      <a:pos x="4" y="18"/>
                    </a:cxn>
                    <a:cxn ang="0">
                      <a:pos x="0" y="14"/>
                    </a:cxn>
                    <a:cxn ang="0">
                      <a:pos x="0" y="4"/>
                    </a:cxn>
                    <a:cxn ang="0">
                      <a:pos x="4" y="0"/>
                    </a:cxn>
                    <a:cxn ang="0">
                      <a:pos x="7" y="0"/>
                    </a:cxn>
                    <a:cxn ang="0">
                      <a:pos x="11" y="4"/>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4"/>
                      </a:moveTo>
                      <a:cubicBezTo>
                        <a:pt x="11" y="14"/>
                        <a:pt x="11" y="14"/>
                        <a:pt x="11" y="14"/>
                      </a:cubicBezTo>
                      <a:cubicBezTo>
                        <a:pt x="11" y="16"/>
                        <a:pt x="9" y="18"/>
                        <a:pt x="7" y="18"/>
                      </a:cubicBezTo>
                      <a:cubicBezTo>
                        <a:pt x="4" y="18"/>
                        <a:pt x="4" y="18"/>
                        <a:pt x="4" y="18"/>
                      </a:cubicBezTo>
                      <a:cubicBezTo>
                        <a:pt x="2" y="18"/>
                        <a:pt x="0" y="16"/>
                        <a:pt x="0" y="14"/>
                      </a:cubicBezTo>
                      <a:cubicBezTo>
                        <a:pt x="0" y="4"/>
                        <a:pt x="0" y="4"/>
                        <a:pt x="0" y="4"/>
                      </a:cubicBezTo>
                      <a:cubicBezTo>
                        <a:pt x="0" y="2"/>
                        <a:pt x="2" y="0"/>
                        <a:pt x="4"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5" name="Freeform 26"/>
                <p:cNvSpPr>
                  <a:spLocks/>
                </p:cNvSpPr>
                <p:nvPr/>
              </p:nvSpPr>
              <p:spPr bwMode="auto">
                <a:xfrm>
                  <a:off x="4034797" y="5534112"/>
                  <a:ext cx="19050" cy="66675"/>
                </a:xfrm>
                <a:custGeom>
                  <a:avLst/>
                  <a:gdLst/>
                  <a:ahLst/>
                  <a:cxnLst>
                    <a:cxn ang="0">
                      <a:pos x="5" y="3"/>
                    </a:cxn>
                    <a:cxn ang="0">
                      <a:pos x="5" y="16"/>
                    </a:cxn>
                    <a:cxn ang="0">
                      <a:pos x="2" y="18"/>
                    </a:cxn>
                    <a:cxn ang="0">
                      <a:pos x="0" y="18"/>
                    </a:cxn>
                    <a:cxn ang="0">
                      <a:pos x="0" y="16"/>
                    </a:cxn>
                    <a:cxn ang="0">
                      <a:pos x="0" y="3"/>
                    </a:cxn>
                    <a:cxn ang="0">
                      <a:pos x="2" y="0"/>
                    </a:cxn>
                    <a:cxn ang="0">
                      <a:pos x="4" y="1"/>
                    </a:cxn>
                    <a:cxn ang="0">
                      <a:pos x="5" y="3"/>
                    </a:cxn>
                  </a:cxnLst>
                  <a:rect l="0" t="0" r="r" b="b"/>
                  <a:pathLst>
                    <a:path w="5" h="18">
                      <a:moveTo>
                        <a:pt x="5" y="3"/>
                      </a:moveTo>
                      <a:cubicBezTo>
                        <a:pt x="5" y="16"/>
                        <a:pt x="5" y="16"/>
                        <a:pt x="5" y="16"/>
                      </a:cubicBezTo>
                      <a:cubicBezTo>
                        <a:pt x="5" y="17"/>
                        <a:pt x="4" y="18"/>
                        <a:pt x="2" y="18"/>
                      </a:cubicBezTo>
                      <a:cubicBezTo>
                        <a:pt x="2" y="18"/>
                        <a:pt x="1" y="18"/>
                        <a:pt x="0" y="18"/>
                      </a:cubicBezTo>
                      <a:cubicBezTo>
                        <a:pt x="0" y="17"/>
                        <a:pt x="0" y="17"/>
                        <a:pt x="0" y="16"/>
                      </a:cubicBezTo>
                      <a:cubicBezTo>
                        <a:pt x="0" y="3"/>
                        <a:pt x="0" y="3"/>
                        <a:pt x="0" y="3"/>
                      </a:cubicBezTo>
                      <a:cubicBezTo>
                        <a:pt x="0" y="1"/>
                        <a:pt x="1" y="0"/>
                        <a:pt x="2" y="0"/>
                      </a:cubicBezTo>
                      <a:cubicBezTo>
                        <a:pt x="3" y="0"/>
                        <a:pt x="4" y="1"/>
                        <a:pt x="4" y="1"/>
                      </a:cubicBezTo>
                      <a:cubicBezTo>
                        <a:pt x="5" y="1"/>
                        <a:pt x="5" y="2"/>
                        <a:pt x="5"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6" name="Freeform 27"/>
                <p:cNvSpPr>
                  <a:spLocks noEditPoints="1"/>
                </p:cNvSpPr>
                <p:nvPr/>
              </p:nvSpPr>
              <p:spPr bwMode="auto">
                <a:xfrm>
                  <a:off x="3979234" y="5534112"/>
                  <a:ext cx="39688" cy="66675"/>
                </a:xfrm>
                <a:custGeom>
                  <a:avLst/>
                  <a:gdLst/>
                  <a:ahLst/>
                  <a:cxnLst>
                    <a:cxn ang="0">
                      <a:pos x="8" y="7"/>
                    </a:cxn>
                    <a:cxn ang="0">
                      <a:pos x="6" y="4"/>
                    </a:cxn>
                    <a:cxn ang="0">
                      <a:pos x="5" y="4"/>
                    </a:cxn>
                    <a:cxn ang="0">
                      <a:pos x="3" y="7"/>
                    </a:cxn>
                    <a:cxn ang="0">
                      <a:pos x="3" y="12"/>
                    </a:cxn>
                    <a:cxn ang="0">
                      <a:pos x="5" y="14"/>
                    </a:cxn>
                    <a:cxn ang="0">
                      <a:pos x="6" y="14"/>
                    </a:cxn>
                    <a:cxn ang="0">
                      <a:pos x="8" y="12"/>
                    </a:cxn>
                    <a:cxn ang="0">
                      <a:pos x="8" y="7"/>
                    </a:cxn>
                    <a:cxn ang="0">
                      <a:pos x="11" y="5"/>
                    </a:cxn>
                    <a:cxn ang="0">
                      <a:pos x="11" y="14"/>
                    </a:cxn>
                    <a:cxn ang="0">
                      <a:pos x="7" y="18"/>
                    </a:cxn>
                    <a:cxn ang="0">
                      <a:pos x="4" y="18"/>
                    </a:cxn>
                    <a:cxn ang="0">
                      <a:pos x="0" y="14"/>
                    </a:cxn>
                    <a:cxn ang="0">
                      <a:pos x="0" y="5"/>
                    </a:cxn>
                    <a:cxn ang="0">
                      <a:pos x="4" y="0"/>
                    </a:cxn>
                    <a:cxn ang="0">
                      <a:pos x="7" y="0"/>
                    </a:cxn>
                    <a:cxn ang="0">
                      <a:pos x="11" y="5"/>
                    </a:cxn>
                  </a:cxnLst>
                  <a:rect l="0" t="0" r="r" b="b"/>
                  <a:pathLst>
                    <a:path w="11" h="18">
                      <a:moveTo>
                        <a:pt x="8" y="7"/>
                      </a:moveTo>
                      <a:cubicBezTo>
                        <a:pt x="8"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8" y="13"/>
                        <a:pt x="8" y="12"/>
                      </a:cubicBezTo>
                      <a:lnTo>
                        <a:pt x="8" y="7"/>
                      </a:lnTo>
                      <a:close/>
                      <a:moveTo>
                        <a:pt x="11" y="5"/>
                      </a:moveTo>
                      <a:cubicBezTo>
                        <a:pt x="11" y="14"/>
                        <a:pt x="11" y="14"/>
                        <a:pt x="11" y="14"/>
                      </a:cubicBezTo>
                      <a:cubicBezTo>
                        <a:pt x="11" y="16"/>
                        <a:pt x="9" y="18"/>
                        <a:pt x="7" y="18"/>
                      </a:cubicBezTo>
                      <a:cubicBezTo>
                        <a:pt x="4" y="18"/>
                        <a:pt x="4" y="18"/>
                        <a:pt x="4" y="18"/>
                      </a:cubicBezTo>
                      <a:cubicBezTo>
                        <a:pt x="2" y="18"/>
                        <a:pt x="0" y="16"/>
                        <a:pt x="0" y="14"/>
                      </a:cubicBezTo>
                      <a:cubicBezTo>
                        <a:pt x="0" y="5"/>
                        <a:pt x="0" y="5"/>
                        <a:pt x="0" y="5"/>
                      </a:cubicBezTo>
                      <a:cubicBezTo>
                        <a:pt x="0" y="2"/>
                        <a:pt x="2" y="0"/>
                        <a:pt x="4" y="0"/>
                      </a:cubicBezTo>
                      <a:cubicBezTo>
                        <a:pt x="7" y="0"/>
                        <a:pt x="7" y="0"/>
                        <a:pt x="7"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7" name="Freeform 28"/>
                <p:cNvSpPr>
                  <a:spLocks/>
                </p:cNvSpPr>
                <p:nvPr/>
              </p:nvSpPr>
              <p:spPr bwMode="auto">
                <a:xfrm>
                  <a:off x="3985584"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8" name="Freeform 29"/>
                <p:cNvSpPr>
                  <a:spLocks noEditPoints="1"/>
                </p:cNvSpPr>
                <p:nvPr/>
              </p:nvSpPr>
              <p:spPr bwMode="auto">
                <a:xfrm>
                  <a:off x="3933197" y="5451562"/>
                  <a:ext cx="46038" cy="68263"/>
                </a:xfrm>
                <a:custGeom>
                  <a:avLst/>
                  <a:gdLst/>
                  <a:ahLst/>
                  <a:cxnLst>
                    <a:cxn ang="0">
                      <a:pos x="8" y="7"/>
                    </a:cxn>
                    <a:cxn ang="0">
                      <a:pos x="7" y="4"/>
                    </a:cxn>
                    <a:cxn ang="0">
                      <a:pos x="6" y="4"/>
                    </a:cxn>
                    <a:cxn ang="0">
                      <a:pos x="4" y="7"/>
                    </a:cxn>
                    <a:cxn ang="0">
                      <a:pos x="4" y="11"/>
                    </a:cxn>
                    <a:cxn ang="0">
                      <a:pos x="6" y="14"/>
                    </a:cxn>
                    <a:cxn ang="0">
                      <a:pos x="7" y="14"/>
                    </a:cxn>
                    <a:cxn ang="0">
                      <a:pos x="8" y="11"/>
                    </a:cxn>
                    <a:cxn ang="0">
                      <a:pos x="8" y="7"/>
                    </a:cxn>
                    <a:cxn ang="0">
                      <a:pos x="0" y="14"/>
                    </a:cxn>
                    <a:cxn ang="0">
                      <a:pos x="0" y="4"/>
                    </a:cxn>
                    <a:cxn ang="0">
                      <a:pos x="5" y="0"/>
                    </a:cxn>
                    <a:cxn ang="0">
                      <a:pos x="7" y="0"/>
                    </a:cxn>
                    <a:cxn ang="0">
                      <a:pos x="12" y="4"/>
                    </a:cxn>
                    <a:cxn ang="0">
                      <a:pos x="12" y="14"/>
                    </a:cxn>
                    <a:cxn ang="0">
                      <a:pos x="7" y="18"/>
                    </a:cxn>
                    <a:cxn ang="0">
                      <a:pos x="5" y="18"/>
                    </a:cxn>
                    <a:cxn ang="0">
                      <a:pos x="0" y="14"/>
                    </a:cxn>
                  </a:cxnLst>
                  <a:rect l="0" t="0" r="r" b="b"/>
                  <a:pathLst>
                    <a:path w="12" h="18">
                      <a:moveTo>
                        <a:pt x="8" y="7"/>
                      </a:moveTo>
                      <a:cubicBezTo>
                        <a:pt x="8" y="5"/>
                        <a:pt x="7" y="4"/>
                        <a:pt x="7" y="4"/>
                      </a:cubicBezTo>
                      <a:cubicBezTo>
                        <a:pt x="6" y="4"/>
                        <a:pt x="6" y="4"/>
                        <a:pt x="6" y="4"/>
                      </a:cubicBezTo>
                      <a:cubicBezTo>
                        <a:pt x="5" y="4"/>
                        <a:pt x="4" y="5"/>
                        <a:pt x="4" y="7"/>
                      </a:cubicBezTo>
                      <a:cubicBezTo>
                        <a:pt x="4" y="11"/>
                        <a:pt x="4" y="11"/>
                        <a:pt x="4" y="11"/>
                      </a:cubicBezTo>
                      <a:cubicBezTo>
                        <a:pt x="4" y="13"/>
                        <a:pt x="5" y="14"/>
                        <a:pt x="6" y="14"/>
                      </a:cubicBezTo>
                      <a:cubicBezTo>
                        <a:pt x="7" y="14"/>
                        <a:pt x="7" y="14"/>
                        <a:pt x="7" y="14"/>
                      </a:cubicBezTo>
                      <a:cubicBezTo>
                        <a:pt x="7" y="14"/>
                        <a:pt x="8" y="13"/>
                        <a:pt x="8" y="11"/>
                      </a:cubicBezTo>
                      <a:lnTo>
                        <a:pt x="8" y="7"/>
                      </a:lnTo>
                      <a:close/>
                      <a:moveTo>
                        <a:pt x="0" y="14"/>
                      </a:moveTo>
                      <a:cubicBezTo>
                        <a:pt x="0" y="4"/>
                        <a:pt x="0" y="4"/>
                        <a:pt x="0" y="4"/>
                      </a:cubicBezTo>
                      <a:cubicBezTo>
                        <a:pt x="0" y="2"/>
                        <a:pt x="2" y="0"/>
                        <a:pt x="5" y="0"/>
                      </a:cubicBezTo>
                      <a:cubicBezTo>
                        <a:pt x="7" y="0"/>
                        <a:pt x="7" y="0"/>
                        <a:pt x="7" y="0"/>
                      </a:cubicBezTo>
                      <a:cubicBezTo>
                        <a:pt x="10" y="0"/>
                        <a:pt x="12" y="2"/>
                        <a:pt x="12" y="4"/>
                      </a:cubicBezTo>
                      <a:cubicBezTo>
                        <a:pt x="12" y="14"/>
                        <a:pt x="12" y="14"/>
                        <a:pt x="12" y="14"/>
                      </a:cubicBezTo>
                      <a:cubicBezTo>
                        <a:pt x="12" y="16"/>
                        <a:pt x="10" y="18"/>
                        <a:pt x="7" y="18"/>
                      </a:cubicBezTo>
                      <a:cubicBezTo>
                        <a:pt x="5" y="18"/>
                        <a:pt x="5" y="18"/>
                        <a:pt x="5" y="18"/>
                      </a:cubicBezTo>
                      <a:cubicBezTo>
                        <a:pt x="2" y="18"/>
                        <a:pt x="0" y="16"/>
                        <a:pt x="0"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79" name="Freeform 30"/>
                <p:cNvSpPr>
                  <a:spLocks/>
                </p:cNvSpPr>
                <p:nvPr/>
              </p:nvSpPr>
              <p:spPr bwMode="auto">
                <a:xfrm>
                  <a:off x="3944309"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1"/>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0" name="Freeform 31"/>
                <p:cNvSpPr>
                  <a:spLocks/>
                </p:cNvSpPr>
                <p:nvPr/>
              </p:nvSpPr>
              <p:spPr bwMode="auto">
                <a:xfrm>
                  <a:off x="3944309" y="5619838"/>
                  <a:ext cx="19050" cy="68263"/>
                </a:xfrm>
                <a:custGeom>
                  <a:avLst/>
                  <a:gdLst/>
                  <a:ahLst/>
                  <a:cxnLst>
                    <a:cxn ang="0">
                      <a:pos x="5" y="2"/>
                    </a:cxn>
                    <a:cxn ang="0">
                      <a:pos x="5" y="16"/>
                    </a:cxn>
                    <a:cxn ang="0">
                      <a:pos x="3" y="18"/>
                    </a:cxn>
                    <a:cxn ang="0">
                      <a:pos x="1" y="18"/>
                    </a:cxn>
                    <a:cxn ang="0">
                      <a:pos x="0" y="16"/>
                    </a:cxn>
                    <a:cxn ang="0">
                      <a:pos x="0" y="2"/>
                    </a:cxn>
                    <a:cxn ang="0">
                      <a:pos x="3" y="0"/>
                    </a:cxn>
                    <a:cxn ang="0">
                      <a:pos x="5" y="1"/>
                    </a:cxn>
                    <a:cxn ang="0">
                      <a:pos x="5" y="2"/>
                    </a:cxn>
                  </a:cxnLst>
                  <a:rect l="0" t="0" r="r" b="b"/>
                  <a:pathLst>
                    <a:path w="5" h="18">
                      <a:moveTo>
                        <a:pt x="5" y="2"/>
                      </a:moveTo>
                      <a:cubicBezTo>
                        <a:pt x="5" y="16"/>
                        <a:pt x="5" y="16"/>
                        <a:pt x="5" y="16"/>
                      </a:cubicBezTo>
                      <a:cubicBezTo>
                        <a:pt x="5" y="17"/>
                        <a:pt x="4" y="18"/>
                        <a:pt x="3" y="18"/>
                      </a:cubicBezTo>
                      <a:cubicBezTo>
                        <a:pt x="2" y="18"/>
                        <a:pt x="1" y="18"/>
                        <a:pt x="1" y="18"/>
                      </a:cubicBezTo>
                      <a:cubicBezTo>
                        <a:pt x="0" y="17"/>
                        <a:pt x="0" y="17"/>
                        <a:pt x="0" y="16"/>
                      </a:cubicBezTo>
                      <a:cubicBezTo>
                        <a:pt x="0" y="2"/>
                        <a:pt x="0" y="2"/>
                        <a:pt x="0" y="2"/>
                      </a:cubicBezTo>
                      <a:cubicBezTo>
                        <a:pt x="0" y="1"/>
                        <a:pt x="1" y="0"/>
                        <a:pt x="3" y="0"/>
                      </a:cubicBezTo>
                      <a:cubicBezTo>
                        <a:pt x="3" y="0"/>
                        <a:pt x="4" y="0"/>
                        <a:pt x="5" y="1"/>
                      </a:cubicBezTo>
                      <a:cubicBezTo>
                        <a:pt x="5" y="1"/>
                        <a:pt x="5" y="2"/>
                        <a:pt x="5"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1" name="Freeform 32"/>
                <p:cNvSpPr>
                  <a:spLocks noEditPoints="1"/>
                </p:cNvSpPr>
                <p:nvPr/>
              </p:nvSpPr>
              <p:spPr bwMode="auto">
                <a:xfrm>
                  <a:off x="3896684" y="5534112"/>
                  <a:ext cx="41275" cy="66675"/>
                </a:xfrm>
                <a:custGeom>
                  <a:avLst/>
                  <a:gdLst/>
                  <a:ahLst/>
                  <a:cxnLst>
                    <a:cxn ang="0">
                      <a:pos x="7" y="12"/>
                    </a:cxn>
                    <a:cxn ang="0">
                      <a:pos x="7" y="7"/>
                    </a:cxn>
                    <a:cxn ang="0">
                      <a:pos x="6" y="4"/>
                    </a:cxn>
                    <a:cxn ang="0">
                      <a:pos x="5" y="4"/>
                    </a:cxn>
                    <a:cxn ang="0">
                      <a:pos x="3" y="7"/>
                    </a:cxn>
                    <a:cxn ang="0">
                      <a:pos x="3" y="12"/>
                    </a:cxn>
                    <a:cxn ang="0">
                      <a:pos x="5" y="14"/>
                    </a:cxn>
                    <a:cxn ang="0">
                      <a:pos x="6" y="14"/>
                    </a:cxn>
                    <a:cxn ang="0">
                      <a:pos x="7" y="12"/>
                    </a:cxn>
                    <a:cxn ang="0">
                      <a:pos x="11" y="4"/>
                    </a:cxn>
                    <a:cxn ang="0">
                      <a:pos x="11" y="14"/>
                    </a:cxn>
                    <a:cxn ang="0">
                      <a:pos x="6" y="18"/>
                    </a:cxn>
                    <a:cxn ang="0">
                      <a:pos x="4" y="18"/>
                    </a:cxn>
                    <a:cxn ang="0">
                      <a:pos x="0" y="14"/>
                    </a:cxn>
                    <a:cxn ang="0">
                      <a:pos x="0" y="4"/>
                    </a:cxn>
                    <a:cxn ang="0">
                      <a:pos x="4" y="0"/>
                    </a:cxn>
                    <a:cxn ang="0">
                      <a:pos x="6" y="0"/>
                    </a:cxn>
                    <a:cxn ang="0">
                      <a:pos x="11" y="4"/>
                    </a:cxn>
                  </a:cxnLst>
                  <a:rect l="0" t="0" r="r" b="b"/>
                  <a:pathLst>
                    <a:path w="11" h="18">
                      <a:moveTo>
                        <a:pt x="7" y="12"/>
                      </a:moveTo>
                      <a:cubicBezTo>
                        <a:pt x="7" y="7"/>
                        <a:pt x="7" y="7"/>
                        <a:pt x="7" y="7"/>
                      </a:cubicBez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moveTo>
                        <a:pt x="11" y="4"/>
                      </a:moveTo>
                      <a:cubicBezTo>
                        <a:pt x="11" y="14"/>
                        <a:pt x="11" y="14"/>
                        <a:pt x="11" y="14"/>
                      </a:cubicBezTo>
                      <a:cubicBezTo>
                        <a:pt x="11" y="16"/>
                        <a:pt x="9" y="18"/>
                        <a:pt x="6" y="18"/>
                      </a:cubicBezTo>
                      <a:cubicBezTo>
                        <a:pt x="4" y="18"/>
                        <a:pt x="4" y="18"/>
                        <a:pt x="4" y="18"/>
                      </a:cubicBezTo>
                      <a:cubicBezTo>
                        <a:pt x="2" y="18"/>
                        <a:pt x="0" y="16"/>
                        <a:pt x="0" y="14"/>
                      </a:cubicBezTo>
                      <a:cubicBezTo>
                        <a:pt x="0" y="4"/>
                        <a:pt x="0" y="4"/>
                        <a:pt x="0" y="4"/>
                      </a:cubicBezTo>
                      <a:cubicBezTo>
                        <a:pt x="0" y="2"/>
                        <a:pt x="2" y="0"/>
                        <a:pt x="4" y="0"/>
                      </a:cubicBezTo>
                      <a:cubicBezTo>
                        <a:pt x="6" y="0"/>
                        <a:pt x="6" y="0"/>
                        <a:pt x="6"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2" name="Freeform 33"/>
                <p:cNvSpPr>
                  <a:spLocks/>
                </p:cNvSpPr>
                <p:nvPr/>
              </p:nvSpPr>
              <p:spPr bwMode="auto">
                <a:xfrm>
                  <a:off x="3903034"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3" name="Freeform 34"/>
                <p:cNvSpPr>
                  <a:spLocks/>
                </p:cNvSpPr>
                <p:nvPr/>
              </p:nvSpPr>
              <p:spPr bwMode="auto">
                <a:xfrm>
                  <a:off x="3903034"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4" name="Freeform 35"/>
                <p:cNvSpPr>
                  <a:spLocks/>
                </p:cNvSpPr>
                <p:nvPr/>
              </p:nvSpPr>
              <p:spPr bwMode="auto">
                <a:xfrm>
                  <a:off x="3861759" y="5707150"/>
                  <a:ext cx="22225" cy="66675"/>
                </a:xfrm>
                <a:custGeom>
                  <a:avLst/>
                  <a:gdLst/>
                  <a:ahLst/>
                  <a:cxnLst>
                    <a:cxn ang="0">
                      <a:pos x="6" y="2"/>
                    </a:cxn>
                    <a:cxn ang="0">
                      <a:pos x="6" y="15"/>
                    </a:cxn>
                    <a:cxn ang="0">
                      <a:pos x="3" y="18"/>
                    </a:cxn>
                    <a:cxn ang="0">
                      <a:pos x="1" y="17"/>
                    </a:cxn>
                    <a:cxn ang="0">
                      <a:pos x="0" y="15"/>
                    </a:cxn>
                    <a:cxn ang="0">
                      <a:pos x="0" y="2"/>
                    </a:cxn>
                    <a:cxn ang="0">
                      <a:pos x="3" y="0"/>
                    </a:cxn>
                    <a:cxn ang="0">
                      <a:pos x="5" y="0"/>
                    </a:cxn>
                    <a:cxn ang="0">
                      <a:pos x="6" y="2"/>
                    </a:cxn>
                  </a:cxnLst>
                  <a:rect l="0" t="0" r="r" b="b"/>
                  <a:pathLst>
                    <a:path w="6" h="18">
                      <a:moveTo>
                        <a:pt x="6" y="2"/>
                      </a:moveTo>
                      <a:cubicBezTo>
                        <a:pt x="6" y="15"/>
                        <a:pt x="6" y="15"/>
                        <a:pt x="6" y="15"/>
                      </a:cubicBezTo>
                      <a:cubicBezTo>
                        <a:pt x="6" y="17"/>
                        <a:pt x="5" y="18"/>
                        <a:pt x="3" y="18"/>
                      </a:cubicBezTo>
                      <a:cubicBezTo>
                        <a:pt x="2" y="18"/>
                        <a:pt x="2" y="17"/>
                        <a:pt x="1" y="17"/>
                      </a:cubicBezTo>
                      <a:cubicBezTo>
                        <a:pt x="1" y="16"/>
                        <a:pt x="0" y="16"/>
                        <a:pt x="0" y="15"/>
                      </a:cubicBezTo>
                      <a:cubicBezTo>
                        <a:pt x="0" y="2"/>
                        <a:pt x="0" y="2"/>
                        <a:pt x="0" y="2"/>
                      </a:cubicBezTo>
                      <a:cubicBezTo>
                        <a:pt x="0" y="0"/>
                        <a:pt x="2" y="0"/>
                        <a:pt x="3" y="0"/>
                      </a:cubicBezTo>
                      <a:cubicBezTo>
                        <a:pt x="4" y="0"/>
                        <a:pt x="5" y="0"/>
                        <a:pt x="5" y="0"/>
                      </a:cubicBezTo>
                      <a:cubicBezTo>
                        <a:pt x="6"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5" name="Freeform 36"/>
                <p:cNvSpPr>
                  <a:spLocks/>
                </p:cNvSpPr>
                <p:nvPr/>
              </p:nvSpPr>
              <p:spPr bwMode="auto">
                <a:xfrm>
                  <a:off x="3861759"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6" name="Freeform 37"/>
                <p:cNvSpPr>
                  <a:spLocks noEditPoints="1"/>
                </p:cNvSpPr>
                <p:nvPr/>
              </p:nvSpPr>
              <p:spPr bwMode="auto">
                <a:xfrm>
                  <a:off x="3844297" y="5619838"/>
                  <a:ext cx="39688" cy="68263"/>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5"/>
                    </a:cxn>
                    <a:cxn ang="0">
                      <a:pos x="11" y="14"/>
                    </a:cxn>
                    <a:cxn ang="0">
                      <a:pos x="6" y="18"/>
                    </a:cxn>
                    <a:cxn ang="0">
                      <a:pos x="4" y="18"/>
                    </a:cxn>
                    <a:cxn ang="0">
                      <a:pos x="0" y="14"/>
                    </a:cxn>
                    <a:cxn ang="0">
                      <a:pos x="0" y="5"/>
                    </a:cxn>
                    <a:cxn ang="0">
                      <a:pos x="4" y="0"/>
                    </a:cxn>
                    <a:cxn ang="0">
                      <a:pos x="6" y="0"/>
                    </a:cxn>
                    <a:cxn ang="0">
                      <a:pos x="11" y="5"/>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5"/>
                      </a:moveTo>
                      <a:cubicBezTo>
                        <a:pt x="11" y="14"/>
                        <a:pt x="11" y="14"/>
                        <a:pt x="11" y="14"/>
                      </a:cubicBezTo>
                      <a:cubicBezTo>
                        <a:pt x="11" y="16"/>
                        <a:pt x="9" y="18"/>
                        <a:pt x="6" y="18"/>
                      </a:cubicBezTo>
                      <a:cubicBezTo>
                        <a:pt x="4" y="18"/>
                        <a:pt x="4" y="18"/>
                        <a:pt x="4" y="18"/>
                      </a:cubicBezTo>
                      <a:cubicBezTo>
                        <a:pt x="2" y="18"/>
                        <a:pt x="0" y="16"/>
                        <a:pt x="0" y="14"/>
                      </a:cubicBezTo>
                      <a:cubicBezTo>
                        <a:pt x="0" y="5"/>
                        <a:pt x="0" y="5"/>
                        <a:pt x="0" y="5"/>
                      </a:cubicBezTo>
                      <a:cubicBezTo>
                        <a:pt x="0" y="2"/>
                        <a:pt x="2" y="0"/>
                        <a:pt x="4" y="0"/>
                      </a:cubicBezTo>
                      <a:cubicBezTo>
                        <a:pt x="6" y="0"/>
                        <a:pt x="6" y="0"/>
                        <a:pt x="6"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7" name="Freeform 38"/>
                <p:cNvSpPr>
                  <a:spLocks noEditPoints="1"/>
                </p:cNvSpPr>
                <p:nvPr/>
              </p:nvSpPr>
              <p:spPr bwMode="auto">
                <a:xfrm>
                  <a:off x="3844297" y="5534112"/>
                  <a:ext cx="39688" cy="66675"/>
                </a:xfrm>
                <a:custGeom>
                  <a:avLst/>
                  <a:gdLst/>
                  <a:ahLst/>
                  <a:cxnLst>
                    <a:cxn ang="0">
                      <a:pos x="7" y="7"/>
                    </a:cxn>
                    <a:cxn ang="0">
                      <a:pos x="6" y="4"/>
                    </a:cxn>
                    <a:cxn ang="0">
                      <a:pos x="5" y="4"/>
                    </a:cxn>
                    <a:cxn ang="0">
                      <a:pos x="3" y="7"/>
                    </a:cxn>
                    <a:cxn ang="0">
                      <a:pos x="3" y="12"/>
                    </a:cxn>
                    <a:cxn ang="0">
                      <a:pos x="5" y="14"/>
                    </a:cxn>
                    <a:cxn ang="0">
                      <a:pos x="6" y="14"/>
                    </a:cxn>
                    <a:cxn ang="0">
                      <a:pos x="7" y="12"/>
                    </a:cxn>
                    <a:cxn ang="0">
                      <a:pos x="7" y="7"/>
                    </a:cxn>
                    <a:cxn ang="0">
                      <a:pos x="11" y="5"/>
                    </a:cxn>
                    <a:cxn ang="0">
                      <a:pos x="11" y="14"/>
                    </a:cxn>
                    <a:cxn ang="0">
                      <a:pos x="6" y="18"/>
                    </a:cxn>
                    <a:cxn ang="0">
                      <a:pos x="4" y="18"/>
                    </a:cxn>
                    <a:cxn ang="0">
                      <a:pos x="0" y="14"/>
                    </a:cxn>
                    <a:cxn ang="0">
                      <a:pos x="0" y="5"/>
                    </a:cxn>
                    <a:cxn ang="0">
                      <a:pos x="4" y="0"/>
                    </a:cxn>
                    <a:cxn ang="0">
                      <a:pos x="6" y="0"/>
                    </a:cxn>
                    <a:cxn ang="0">
                      <a:pos x="11" y="5"/>
                    </a:cxn>
                  </a:cxnLst>
                  <a:rect l="0" t="0" r="r" b="b"/>
                  <a:pathLst>
                    <a:path w="11" h="18">
                      <a:moveTo>
                        <a:pt x="7" y="7"/>
                      </a:moveTo>
                      <a:cubicBezTo>
                        <a:pt x="7"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7" y="13"/>
                        <a:pt x="7" y="12"/>
                      </a:cubicBezTo>
                      <a:lnTo>
                        <a:pt x="7" y="7"/>
                      </a:lnTo>
                      <a:close/>
                      <a:moveTo>
                        <a:pt x="11" y="5"/>
                      </a:moveTo>
                      <a:cubicBezTo>
                        <a:pt x="11" y="14"/>
                        <a:pt x="11" y="14"/>
                        <a:pt x="11" y="14"/>
                      </a:cubicBezTo>
                      <a:cubicBezTo>
                        <a:pt x="11" y="16"/>
                        <a:pt x="9" y="18"/>
                        <a:pt x="6" y="18"/>
                      </a:cubicBezTo>
                      <a:cubicBezTo>
                        <a:pt x="4" y="18"/>
                        <a:pt x="4" y="18"/>
                        <a:pt x="4" y="18"/>
                      </a:cubicBezTo>
                      <a:cubicBezTo>
                        <a:pt x="2" y="18"/>
                        <a:pt x="0" y="16"/>
                        <a:pt x="0" y="14"/>
                      </a:cubicBezTo>
                      <a:cubicBezTo>
                        <a:pt x="0" y="5"/>
                        <a:pt x="0" y="5"/>
                        <a:pt x="0" y="5"/>
                      </a:cubicBezTo>
                      <a:cubicBezTo>
                        <a:pt x="0" y="2"/>
                        <a:pt x="2" y="0"/>
                        <a:pt x="4" y="0"/>
                      </a:cubicBezTo>
                      <a:cubicBezTo>
                        <a:pt x="6" y="0"/>
                        <a:pt x="6" y="0"/>
                        <a:pt x="6"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8" name="Freeform 39"/>
                <p:cNvSpPr>
                  <a:spLocks noEditPoints="1"/>
                </p:cNvSpPr>
                <p:nvPr/>
              </p:nvSpPr>
              <p:spPr bwMode="auto">
                <a:xfrm>
                  <a:off x="3844297" y="5283287"/>
                  <a:ext cx="39688" cy="66675"/>
                </a:xfrm>
                <a:custGeom>
                  <a:avLst/>
                  <a:gdLst/>
                  <a:ahLst/>
                  <a:cxnLst>
                    <a:cxn ang="0">
                      <a:pos x="7" y="11"/>
                    </a:cxn>
                    <a:cxn ang="0">
                      <a:pos x="7" y="6"/>
                    </a:cxn>
                    <a:cxn ang="0">
                      <a:pos x="6" y="4"/>
                    </a:cxn>
                    <a:cxn ang="0">
                      <a:pos x="5" y="4"/>
                    </a:cxn>
                    <a:cxn ang="0">
                      <a:pos x="3" y="6"/>
                    </a:cxn>
                    <a:cxn ang="0">
                      <a:pos x="3" y="11"/>
                    </a:cxn>
                    <a:cxn ang="0">
                      <a:pos x="5" y="14"/>
                    </a:cxn>
                    <a:cxn ang="0">
                      <a:pos x="6" y="14"/>
                    </a:cxn>
                    <a:cxn ang="0">
                      <a:pos x="7" y="11"/>
                    </a:cxn>
                    <a:cxn ang="0">
                      <a:pos x="11" y="4"/>
                    </a:cxn>
                    <a:cxn ang="0">
                      <a:pos x="11" y="13"/>
                    </a:cxn>
                    <a:cxn ang="0">
                      <a:pos x="6" y="18"/>
                    </a:cxn>
                    <a:cxn ang="0">
                      <a:pos x="4" y="18"/>
                    </a:cxn>
                    <a:cxn ang="0">
                      <a:pos x="0" y="13"/>
                    </a:cxn>
                    <a:cxn ang="0">
                      <a:pos x="0" y="4"/>
                    </a:cxn>
                    <a:cxn ang="0">
                      <a:pos x="4" y="0"/>
                    </a:cxn>
                    <a:cxn ang="0">
                      <a:pos x="6" y="0"/>
                    </a:cxn>
                    <a:cxn ang="0">
                      <a:pos x="11" y="4"/>
                    </a:cxn>
                  </a:cxnLst>
                  <a:rect l="0" t="0" r="r" b="b"/>
                  <a:pathLst>
                    <a:path w="11" h="18">
                      <a:moveTo>
                        <a:pt x="7" y="11"/>
                      </a:moveTo>
                      <a:cubicBezTo>
                        <a:pt x="7" y="6"/>
                        <a:pt x="7" y="6"/>
                        <a:pt x="7" y="6"/>
                      </a:cubicBezTo>
                      <a:cubicBezTo>
                        <a:pt x="7" y="5"/>
                        <a:pt x="7" y="4"/>
                        <a:pt x="6" y="4"/>
                      </a:cubicBezTo>
                      <a:cubicBezTo>
                        <a:pt x="5" y="4"/>
                        <a:pt x="5" y="4"/>
                        <a:pt x="5" y="4"/>
                      </a:cubicBezTo>
                      <a:cubicBezTo>
                        <a:pt x="4" y="4"/>
                        <a:pt x="3" y="5"/>
                        <a:pt x="3" y="6"/>
                      </a:cubicBezTo>
                      <a:cubicBezTo>
                        <a:pt x="3" y="11"/>
                        <a:pt x="3" y="11"/>
                        <a:pt x="3" y="11"/>
                      </a:cubicBezTo>
                      <a:cubicBezTo>
                        <a:pt x="3" y="12"/>
                        <a:pt x="4" y="14"/>
                        <a:pt x="5" y="14"/>
                      </a:cubicBezTo>
                      <a:cubicBezTo>
                        <a:pt x="6" y="14"/>
                        <a:pt x="6" y="14"/>
                        <a:pt x="6" y="14"/>
                      </a:cubicBezTo>
                      <a:cubicBezTo>
                        <a:pt x="7" y="14"/>
                        <a:pt x="7" y="12"/>
                        <a:pt x="7" y="11"/>
                      </a:cubicBezTo>
                      <a:moveTo>
                        <a:pt x="11" y="4"/>
                      </a:moveTo>
                      <a:cubicBezTo>
                        <a:pt x="11" y="13"/>
                        <a:pt x="11" y="13"/>
                        <a:pt x="11" y="13"/>
                      </a:cubicBezTo>
                      <a:cubicBezTo>
                        <a:pt x="11" y="16"/>
                        <a:pt x="9" y="18"/>
                        <a:pt x="6" y="18"/>
                      </a:cubicBezTo>
                      <a:cubicBezTo>
                        <a:pt x="4" y="18"/>
                        <a:pt x="4" y="18"/>
                        <a:pt x="4" y="18"/>
                      </a:cubicBezTo>
                      <a:cubicBezTo>
                        <a:pt x="1" y="18"/>
                        <a:pt x="0" y="16"/>
                        <a:pt x="0" y="13"/>
                      </a:cubicBezTo>
                      <a:cubicBezTo>
                        <a:pt x="0" y="4"/>
                        <a:pt x="0" y="4"/>
                        <a:pt x="0" y="4"/>
                      </a:cubicBezTo>
                      <a:cubicBezTo>
                        <a:pt x="0" y="2"/>
                        <a:pt x="1" y="0"/>
                        <a:pt x="4" y="0"/>
                      </a:cubicBezTo>
                      <a:cubicBezTo>
                        <a:pt x="6" y="0"/>
                        <a:pt x="6" y="0"/>
                        <a:pt x="6"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89" name="Freeform 40"/>
                <p:cNvSpPr>
                  <a:spLocks noEditPoints="1"/>
                </p:cNvSpPr>
                <p:nvPr/>
              </p:nvSpPr>
              <p:spPr bwMode="auto">
                <a:xfrm>
                  <a:off x="3809372" y="5707150"/>
                  <a:ext cx="41275" cy="66675"/>
                </a:xfrm>
                <a:custGeom>
                  <a:avLst/>
                  <a:gdLst/>
                  <a:ahLst/>
                  <a:cxnLst>
                    <a:cxn ang="0">
                      <a:pos x="8" y="6"/>
                    </a:cxn>
                    <a:cxn ang="0">
                      <a:pos x="6" y="4"/>
                    </a:cxn>
                    <a:cxn ang="0">
                      <a:pos x="5" y="4"/>
                    </a:cxn>
                    <a:cxn ang="0">
                      <a:pos x="3" y="6"/>
                    </a:cxn>
                    <a:cxn ang="0">
                      <a:pos x="3" y="11"/>
                    </a:cxn>
                    <a:cxn ang="0">
                      <a:pos x="5" y="13"/>
                    </a:cxn>
                    <a:cxn ang="0">
                      <a:pos x="6" y="13"/>
                    </a:cxn>
                    <a:cxn ang="0">
                      <a:pos x="8" y="11"/>
                    </a:cxn>
                    <a:cxn ang="0">
                      <a:pos x="8" y="6"/>
                    </a:cxn>
                    <a:cxn ang="0">
                      <a:pos x="11" y="4"/>
                    </a:cxn>
                    <a:cxn ang="0">
                      <a:pos x="11" y="13"/>
                    </a:cxn>
                    <a:cxn ang="0">
                      <a:pos x="7" y="18"/>
                    </a:cxn>
                    <a:cxn ang="0">
                      <a:pos x="4" y="18"/>
                    </a:cxn>
                    <a:cxn ang="0">
                      <a:pos x="0" y="13"/>
                    </a:cxn>
                    <a:cxn ang="0">
                      <a:pos x="0" y="4"/>
                    </a:cxn>
                    <a:cxn ang="0">
                      <a:pos x="4" y="0"/>
                    </a:cxn>
                    <a:cxn ang="0">
                      <a:pos x="7" y="0"/>
                    </a:cxn>
                    <a:cxn ang="0">
                      <a:pos x="11" y="4"/>
                    </a:cxn>
                  </a:cxnLst>
                  <a:rect l="0" t="0" r="r" b="b"/>
                  <a:pathLst>
                    <a:path w="11" h="18">
                      <a:moveTo>
                        <a:pt x="8" y="6"/>
                      </a:moveTo>
                      <a:cubicBezTo>
                        <a:pt x="8" y="5"/>
                        <a:pt x="7" y="4"/>
                        <a:pt x="6" y="4"/>
                      </a:cubicBezTo>
                      <a:cubicBezTo>
                        <a:pt x="5" y="4"/>
                        <a:pt x="5" y="4"/>
                        <a:pt x="5" y="4"/>
                      </a:cubicBezTo>
                      <a:cubicBezTo>
                        <a:pt x="4" y="4"/>
                        <a:pt x="3" y="5"/>
                        <a:pt x="3" y="6"/>
                      </a:cubicBezTo>
                      <a:cubicBezTo>
                        <a:pt x="3" y="11"/>
                        <a:pt x="3" y="11"/>
                        <a:pt x="3" y="11"/>
                      </a:cubicBezTo>
                      <a:cubicBezTo>
                        <a:pt x="3" y="12"/>
                        <a:pt x="4" y="13"/>
                        <a:pt x="5" y="13"/>
                      </a:cubicBezTo>
                      <a:cubicBezTo>
                        <a:pt x="6" y="13"/>
                        <a:pt x="6" y="13"/>
                        <a:pt x="6" y="13"/>
                      </a:cubicBezTo>
                      <a:cubicBezTo>
                        <a:pt x="7" y="13"/>
                        <a:pt x="8" y="12"/>
                        <a:pt x="8" y="11"/>
                      </a:cubicBezTo>
                      <a:lnTo>
                        <a:pt x="8" y="6"/>
                      </a:lnTo>
                      <a:close/>
                      <a:moveTo>
                        <a:pt x="11" y="4"/>
                      </a:moveTo>
                      <a:cubicBezTo>
                        <a:pt x="11" y="13"/>
                        <a:pt x="11" y="13"/>
                        <a:pt x="11" y="13"/>
                      </a:cubicBezTo>
                      <a:cubicBezTo>
                        <a:pt x="11" y="16"/>
                        <a:pt x="9" y="18"/>
                        <a:pt x="7" y="18"/>
                      </a:cubicBezTo>
                      <a:cubicBezTo>
                        <a:pt x="4" y="18"/>
                        <a:pt x="4" y="18"/>
                        <a:pt x="4" y="18"/>
                      </a:cubicBezTo>
                      <a:cubicBezTo>
                        <a:pt x="2" y="18"/>
                        <a:pt x="0" y="16"/>
                        <a:pt x="0" y="13"/>
                      </a:cubicBezTo>
                      <a:cubicBezTo>
                        <a:pt x="0" y="4"/>
                        <a:pt x="0" y="4"/>
                        <a:pt x="0" y="4"/>
                      </a:cubicBezTo>
                      <a:cubicBezTo>
                        <a:pt x="0" y="2"/>
                        <a:pt x="2" y="0"/>
                        <a:pt x="4"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0" name="Freeform 41"/>
                <p:cNvSpPr>
                  <a:spLocks noEditPoints="1"/>
                </p:cNvSpPr>
                <p:nvPr/>
              </p:nvSpPr>
              <p:spPr bwMode="auto">
                <a:xfrm>
                  <a:off x="3809372" y="5451562"/>
                  <a:ext cx="41275" cy="68263"/>
                </a:xfrm>
                <a:custGeom>
                  <a:avLst/>
                  <a:gdLst/>
                  <a:ahLst/>
                  <a:cxnLst>
                    <a:cxn ang="0">
                      <a:pos x="8" y="12"/>
                    </a:cxn>
                    <a:cxn ang="0">
                      <a:pos x="8" y="7"/>
                    </a:cxn>
                    <a:cxn ang="0">
                      <a:pos x="6" y="4"/>
                    </a:cxn>
                    <a:cxn ang="0">
                      <a:pos x="5" y="4"/>
                    </a:cxn>
                    <a:cxn ang="0">
                      <a:pos x="3" y="7"/>
                    </a:cxn>
                    <a:cxn ang="0">
                      <a:pos x="3" y="12"/>
                    </a:cxn>
                    <a:cxn ang="0">
                      <a:pos x="5" y="14"/>
                    </a:cxn>
                    <a:cxn ang="0">
                      <a:pos x="6" y="14"/>
                    </a:cxn>
                    <a:cxn ang="0">
                      <a:pos x="8" y="12"/>
                    </a:cxn>
                    <a:cxn ang="0">
                      <a:pos x="11" y="5"/>
                    </a:cxn>
                    <a:cxn ang="0">
                      <a:pos x="11" y="14"/>
                    </a:cxn>
                    <a:cxn ang="0">
                      <a:pos x="7" y="18"/>
                    </a:cxn>
                    <a:cxn ang="0">
                      <a:pos x="4" y="18"/>
                    </a:cxn>
                    <a:cxn ang="0">
                      <a:pos x="0" y="14"/>
                    </a:cxn>
                    <a:cxn ang="0">
                      <a:pos x="0" y="5"/>
                    </a:cxn>
                    <a:cxn ang="0">
                      <a:pos x="4" y="0"/>
                    </a:cxn>
                    <a:cxn ang="0">
                      <a:pos x="7" y="0"/>
                    </a:cxn>
                    <a:cxn ang="0">
                      <a:pos x="11" y="5"/>
                    </a:cxn>
                  </a:cxnLst>
                  <a:rect l="0" t="0" r="r" b="b"/>
                  <a:pathLst>
                    <a:path w="11" h="18">
                      <a:moveTo>
                        <a:pt x="8" y="12"/>
                      </a:moveTo>
                      <a:cubicBezTo>
                        <a:pt x="8" y="7"/>
                        <a:pt x="8" y="7"/>
                        <a:pt x="8" y="7"/>
                      </a:cubicBezTo>
                      <a:cubicBezTo>
                        <a:pt x="8" y="5"/>
                        <a:pt x="7" y="4"/>
                        <a:pt x="6" y="4"/>
                      </a:cubicBezTo>
                      <a:cubicBezTo>
                        <a:pt x="5" y="4"/>
                        <a:pt x="5" y="4"/>
                        <a:pt x="5" y="4"/>
                      </a:cubicBezTo>
                      <a:cubicBezTo>
                        <a:pt x="4" y="4"/>
                        <a:pt x="3" y="5"/>
                        <a:pt x="3" y="7"/>
                      </a:cubicBezTo>
                      <a:cubicBezTo>
                        <a:pt x="3" y="12"/>
                        <a:pt x="3" y="12"/>
                        <a:pt x="3" y="12"/>
                      </a:cubicBezTo>
                      <a:cubicBezTo>
                        <a:pt x="3" y="13"/>
                        <a:pt x="4" y="14"/>
                        <a:pt x="5" y="14"/>
                      </a:cubicBezTo>
                      <a:cubicBezTo>
                        <a:pt x="6" y="14"/>
                        <a:pt x="6" y="14"/>
                        <a:pt x="6" y="14"/>
                      </a:cubicBezTo>
                      <a:cubicBezTo>
                        <a:pt x="7" y="14"/>
                        <a:pt x="8" y="13"/>
                        <a:pt x="8" y="12"/>
                      </a:cubicBezTo>
                      <a:moveTo>
                        <a:pt x="11" y="5"/>
                      </a:moveTo>
                      <a:cubicBezTo>
                        <a:pt x="11" y="14"/>
                        <a:pt x="11" y="14"/>
                        <a:pt x="11" y="14"/>
                      </a:cubicBezTo>
                      <a:cubicBezTo>
                        <a:pt x="11" y="16"/>
                        <a:pt x="9" y="18"/>
                        <a:pt x="7" y="18"/>
                      </a:cubicBezTo>
                      <a:cubicBezTo>
                        <a:pt x="4" y="18"/>
                        <a:pt x="4" y="18"/>
                        <a:pt x="4" y="18"/>
                      </a:cubicBezTo>
                      <a:cubicBezTo>
                        <a:pt x="2" y="18"/>
                        <a:pt x="0" y="16"/>
                        <a:pt x="0" y="14"/>
                      </a:cubicBezTo>
                      <a:cubicBezTo>
                        <a:pt x="0" y="5"/>
                        <a:pt x="0" y="5"/>
                        <a:pt x="0" y="5"/>
                      </a:cubicBezTo>
                      <a:cubicBezTo>
                        <a:pt x="0" y="2"/>
                        <a:pt x="2" y="0"/>
                        <a:pt x="4" y="0"/>
                      </a:cubicBezTo>
                      <a:cubicBezTo>
                        <a:pt x="7" y="0"/>
                        <a:pt x="7" y="0"/>
                        <a:pt x="7" y="0"/>
                      </a:cubicBezTo>
                      <a:cubicBezTo>
                        <a:pt x="9" y="0"/>
                        <a:pt x="11" y="2"/>
                        <a:pt x="11" y="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1" name="Freeform 42"/>
                <p:cNvSpPr>
                  <a:spLocks/>
                </p:cNvSpPr>
                <p:nvPr/>
              </p:nvSpPr>
              <p:spPr bwMode="auto">
                <a:xfrm>
                  <a:off x="3809372"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2" name="Freeform 43"/>
                <p:cNvSpPr>
                  <a:spLocks/>
                </p:cNvSpPr>
                <p:nvPr/>
              </p:nvSpPr>
              <p:spPr bwMode="auto">
                <a:xfrm>
                  <a:off x="3809372"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8"/>
                      </a:cubicBezTo>
                      <a:cubicBezTo>
                        <a:pt x="0" y="17"/>
                        <a:pt x="0" y="17"/>
                        <a:pt x="0" y="16"/>
                      </a:cubicBezTo>
                      <a:cubicBezTo>
                        <a:pt x="0" y="2"/>
                        <a:pt x="0" y="2"/>
                        <a:pt x="0" y="2"/>
                      </a:cubicBezTo>
                      <a:cubicBezTo>
                        <a:pt x="0" y="1"/>
                        <a:pt x="1" y="0"/>
                        <a:pt x="3" y="0"/>
                      </a:cubicBezTo>
                      <a:cubicBezTo>
                        <a:pt x="4" y="0"/>
                        <a:pt x="4" y="1"/>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3" name="Freeform 44"/>
                <p:cNvSpPr>
                  <a:spLocks/>
                </p:cNvSpPr>
                <p:nvPr/>
              </p:nvSpPr>
              <p:spPr bwMode="auto">
                <a:xfrm>
                  <a:off x="3809372"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4" name="Freeform 45"/>
                <p:cNvSpPr>
                  <a:spLocks/>
                </p:cNvSpPr>
                <p:nvPr/>
              </p:nvSpPr>
              <p:spPr bwMode="auto">
                <a:xfrm>
                  <a:off x="3809372" y="5283287"/>
                  <a:ext cx="22225" cy="66675"/>
                </a:xfrm>
                <a:custGeom>
                  <a:avLst/>
                  <a:gdLst/>
                  <a:ahLst/>
                  <a:cxnLst>
                    <a:cxn ang="0">
                      <a:pos x="6" y="2"/>
                    </a:cxn>
                    <a:cxn ang="0">
                      <a:pos x="6" y="16"/>
                    </a:cxn>
                    <a:cxn ang="0">
                      <a:pos x="3" y="18"/>
                    </a:cxn>
                    <a:cxn ang="0">
                      <a:pos x="1" y="17"/>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1"/>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5" name="Freeform 46"/>
                <p:cNvSpPr>
                  <a:spLocks noEditPoints="1"/>
                </p:cNvSpPr>
                <p:nvPr/>
              </p:nvSpPr>
              <p:spPr bwMode="auto">
                <a:xfrm>
                  <a:off x="3756984" y="5707150"/>
                  <a:ext cx="41275" cy="66675"/>
                </a:xfrm>
                <a:custGeom>
                  <a:avLst/>
                  <a:gdLst/>
                  <a:ahLst/>
                  <a:cxnLst>
                    <a:cxn ang="0">
                      <a:pos x="0" y="13"/>
                    </a:cxn>
                    <a:cxn ang="0">
                      <a:pos x="0" y="4"/>
                    </a:cxn>
                    <a:cxn ang="0">
                      <a:pos x="5" y="0"/>
                    </a:cxn>
                    <a:cxn ang="0">
                      <a:pos x="7" y="0"/>
                    </a:cxn>
                    <a:cxn ang="0">
                      <a:pos x="11" y="4"/>
                    </a:cxn>
                    <a:cxn ang="0">
                      <a:pos x="11" y="13"/>
                    </a:cxn>
                    <a:cxn ang="0">
                      <a:pos x="7" y="18"/>
                    </a:cxn>
                    <a:cxn ang="0">
                      <a:pos x="5" y="18"/>
                    </a:cxn>
                    <a:cxn ang="0">
                      <a:pos x="0" y="13"/>
                    </a:cxn>
                    <a:cxn ang="0">
                      <a:pos x="4" y="11"/>
                    </a:cxn>
                    <a:cxn ang="0">
                      <a:pos x="5" y="13"/>
                    </a:cxn>
                    <a:cxn ang="0">
                      <a:pos x="6" y="13"/>
                    </a:cxn>
                    <a:cxn ang="0">
                      <a:pos x="8" y="11"/>
                    </a:cxn>
                    <a:cxn ang="0">
                      <a:pos x="8" y="6"/>
                    </a:cxn>
                    <a:cxn ang="0">
                      <a:pos x="6" y="4"/>
                    </a:cxn>
                    <a:cxn ang="0">
                      <a:pos x="5" y="4"/>
                    </a:cxn>
                    <a:cxn ang="0">
                      <a:pos x="4" y="6"/>
                    </a:cxn>
                    <a:cxn ang="0">
                      <a:pos x="4" y="11"/>
                    </a:cxn>
                  </a:cxnLst>
                  <a:rect l="0" t="0" r="r" b="b"/>
                  <a:pathLst>
                    <a:path w="11" h="18">
                      <a:moveTo>
                        <a:pt x="0" y="13"/>
                      </a:moveTo>
                      <a:cubicBezTo>
                        <a:pt x="0" y="4"/>
                        <a:pt x="0" y="4"/>
                        <a:pt x="0" y="4"/>
                      </a:cubicBezTo>
                      <a:cubicBezTo>
                        <a:pt x="0" y="2"/>
                        <a:pt x="2" y="0"/>
                        <a:pt x="5" y="0"/>
                      </a:cubicBezTo>
                      <a:cubicBezTo>
                        <a:pt x="7" y="0"/>
                        <a:pt x="7" y="0"/>
                        <a:pt x="7" y="0"/>
                      </a:cubicBezTo>
                      <a:cubicBezTo>
                        <a:pt x="10" y="0"/>
                        <a:pt x="11" y="2"/>
                        <a:pt x="11" y="4"/>
                      </a:cubicBezTo>
                      <a:cubicBezTo>
                        <a:pt x="11" y="13"/>
                        <a:pt x="11" y="13"/>
                        <a:pt x="11" y="13"/>
                      </a:cubicBezTo>
                      <a:cubicBezTo>
                        <a:pt x="11" y="16"/>
                        <a:pt x="10" y="18"/>
                        <a:pt x="7" y="18"/>
                      </a:cubicBezTo>
                      <a:cubicBezTo>
                        <a:pt x="5" y="18"/>
                        <a:pt x="5" y="18"/>
                        <a:pt x="5" y="18"/>
                      </a:cubicBezTo>
                      <a:cubicBezTo>
                        <a:pt x="2" y="18"/>
                        <a:pt x="0" y="16"/>
                        <a:pt x="0" y="13"/>
                      </a:cubicBezTo>
                      <a:moveTo>
                        <a:pt x="4" y="11"/>
                      </a:moveTo>
                      <a:cubicBezTo>
                        <a:pt x="4" y="12"/>
                        <a:pt x="5" y="13"/>
                        <a:pt x="5" y="13"/>
                      </a:cubicBezTo>
                      <a:cubicBezTo>
                        <a:pt x="6" y="13"/>
                        <a:pt x="6" y="13"/>
                        <a:pt x="6" y="13"/>
                      </a:cubicBezTo>
                      <a:cubicBezTo>
                        <a:pt x="7" y="13"/>
                        <a:pt x="8" y="12"/>
                        <a:pt x="8" y="11"/>
                      </a:cubicBezTo>
                      <a:cubicBezTo>
                        <a:pt x="8" y="6"/>
                        <a:pt x="8" y="6"/>
                        <a:pt x="8" y="6"/>
                      </a:cubicBezTo>
                      <a:cubicBezTo>
                        <a:pt x="8" y="5"/>
                        <a:pt x="7" y="4"/>
                        <a:pt x="6" y="4"/>
                      </a:cubicBezTo>
                      <a:cubicBezTo>
                        <a:pt x="5" y="4"/>
                        <a:pt x="5" y="4"/>
                        <a:pt x="5" y="4"/>
                      </a:cubicBezTo>
                      <a:cubicBezTo>
                        <a:pt x="5" y="4"/>
                        <a:pt x="4" y="5"/>
                        <a:pt x="4" y="6"/>
                      </a:cubicBezTo>
                      <a:lnTo>
                        <a:pt x="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6" name="Freeform 47"/>
                <p:cNvSpPr>
                  <a:spLocks noEditPoints="1"/>
                </p:cNvSpPr>
                <p:nvPr/>
              </p:nvSpPr>
              <p:spPr bwMode="auto">
                <a:xfrm>
                  <a:off x="3756984" y="5534112"/>
                  <a:ext cx="41275" cy="66675"/>
                </a:xfrm>
                <a:custGeom>
                  <a:avLst/>
                  <a:gdLst/>
                  <a:ahLst/>
                  <a:cxnLst>
                    <a:cxn ang="0">
                      <a:pos x="0" y="14"/>
                    </a:cxn>
                    <a:cxn ang="0">
                      <a:pos x="0" y="4"/>
                    </a:cxn>
                    <a:cxn ang="0">
                      <a:pos x="5" y="0"/>
                    </a:cxn>
                    <a:cxn ang="0">
                      <a:pos x="7" y="0"/>
                    </a:cxn>
                    <a:cxn ang="0">
                      <a:pos x="11" y="4"/>
                    </a:cxn>
                    <a:cxn ang="0">
                      <a:pos x="11" y="14"/>
                    </a:cxn>
                    <a:cxn ang="0">
                      <a:pos x="7" y="18"/>
                    </a:cxn>
                    <a:cxn ang="0">
                      <a:pos x="5" y="18"/>
                    </a:cxn>
                    <a:cxn ang="0">
                      <a:pos x="0" y="14"/>
                    </a:cxn>
                    <a:cxn ang="0">
                      <a:pos x="4" y="12"/>
                    </a:cxn>
                    <a:cxn ang="0">
                      <a:pos x="5" y="14"/>
                    </a:cxn>
                    <a:cxn ang="0">
                      <a:pos x="6" y="14"/>
                    </a:cxn>
                    <a:cxn ang="0">
                      <a:pos x="8" y="12"/>
                    </a:cxn>
                    <a:cxn ang="0">
                      <a:pos x="8" y="7"/>
                    </a:cxn>
                    <a:cxn ang="0">
                      <a:pos x="6" y="4"/>
                    </a:cxn>
                    <a:cxn ang="0">
                      <a:pos x="5" y="4"/>
                    </a:cxn>
                    <a:cxn ang="0">
                      <a:pos x="4" y="7"/>
                    </a:cxn>
                    <a:cxn ang="0">
                      <a:pos x="4" y="12"/>
                    </a:cxn>
                  </a:cxnLst>
                  <a:rect l="0" t="0" r="r" b="b"/>
                  <a:pathLst>
                    <a:path w="11" h="18">
                      <a:moveTo>
                        <a:pt x="0" y="14"/>
                      </a:moveTo>
                      <a:cubicBezTo>
                        <a:pt x="0" y="4"/>
                        <a:pt x="0" y="4"/>
                        <a:pt x="0" y="4"/>
                      </a:cubicBezTo>
                      <a:cubicBezTo>
                        <a:pt x="0" y="2"/>
                        <a:pt x="2" y="0"/>
                        <a:pt x="5" y="0"/>
                      </a:cubicBezTo>
                      <a:cubicBezTo>
                        <a:pt x="7" y="0"/>
                        <a:pt x="7" y="0"/>
                        <a:pt x="7" y="0"/>
                      </a:cubicBezTo>
                      <a:cubicBezTo>
                        <a:pt x="10" y="0"/>
                        <a:pt x="11" y="2"/>
                        <a:pt x="11" y="4"/>
                      </a:cubicBezTo>
                      <a:cubicBezTo>
                        <a:pt x="11" y="14"/>
                        <a:pt x="11" y="14"/>
                        <a:pt x="11" y="14"/>
                      </a:cubicBezTo>
                      <a:cubicBezTo>
                        <a:pt x="11" y="16"/>
                        <a:pt x="10" y="18"/>
                        <a:pt x="7" y="18"/>
                      </a:cubicBezTo>
                      <a:cubicBezTo>
                        <a:pt x="5" y="18"/>
                        <a:pt x="5" y="18"/>
                        <a:pt x="5" y="18"/>
                      </a:cubicBezTo>
                      <a:cubicBezTo>
                        <a:pt x="2" y="18"/>
                        <a:pt x="0" y="16"/>
                        <a:pt x="0" y="14"/>
                      </a:cubicBezTo>
                      <a:moveTo>
                        <a:pt x="4" y="12"/>
                      </a:moveTo>
                      <a:cubicBezTo>
                        <a:pt x="4" y="13"/>
                        <a:pt x="5" y="14"/>
                        <a:pt x="5" y="14"/>
                      </a:cubicBezTo>
                      <a:cubicBezTo>
                        <a:pt x="6" y="14"/>
                        <a:pt x="6" y="14"/>
                        <a:pt x="6" y="14"/>
                      </a:cubicBezTo>
                      <a:cubicBezTo>
                        <a:pt x="7" y="14"/>
                        <a:pt x="8" y="13"/>
                        <a:pt x="8" y="12"/>
                      </a:cubicBezTo>
                      <a:cubicBezTo>
                        <a:pt x="8" y="7"/>
                        <a:pt x="8" y="7"/>
                        <a:pt x="8" y="7"/>
                      </a:cubicBezTo>
                      <a:cubicBezTo>
                        <a:pt x="8" y="5"/>
                        <a:pt x="7" y="4"/>
                        <a:pt x="6" y="4"/>
                      </a:cubicBezTo>
                      <a:cubicBezTo>
                        <a:pt x="5" y="4"/>
                        <a:pt x="5" y="4"/>
                        <a:pt x="5" y="4"/>
                      </a:cubicBezTo>
                      <a:cubicBezTo>
                        <a:pt x="5" y="4"/>
                        <a:pt x="4" y="5"/>
                        <a:pt x="4" y="7"/>
                      </a:cubicBezTo>
                      <a:lnTo>
                        <a:pt x="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7" name="Freeform 48"/>
                <p:cNvSpPr>
                  <a:spLocks noEditPoints="1"/>
                </p:cNvSpPr>
                <p:nvPr/>
              </p:nvSpPr>
              <p:spPr bwMode="auto">
                <a:xfrm>
                  <a:off x="3756984" y="5451562"/>
                  <a:ext cx="41275" cy="68263"/>
                </a:xfrm>
                <a:custGeom>
                  <a:avLst/>
                  <a:gdLst/>
                  <a:ahLst/>
                  <a:cxnLst>
                    <a:cxn ang="0">
                      <a:pos x="0" y="14"/>
                    </a:cxn>
                    <a:cxn ang="0">
                      <a:pos x="0" y="5"/>
                    </a:cxn>
                    <a:cxn ang="0">
                      <a:pos x="5" y="0"/>
                    </a:cxn>
                    <a:cxn ang="0">
                      <a:pos x="7" y="0"/>
                    </a:cxn>
                    <a:cxn ang="0">
                      <a:pos x="11" y="5"/>
                    </a:cxn>
                    <a:cxn ang="0">
                      <a:pos x="11" y="14"/>
                    </a:cxn>
                    <a:cxn ang="0">
                      <a:pos x="7" y="18"/>
                    </a:cxn>
                    <a:cxn ang="0">
                      <a:pos x="5" y="18"/>
                    </a:cxn>
                    <a:cxn ang="0">
                      <a:pos x="0" y="14"/>
                    </a:cxn>
                    <a:cxn ang="0">
                      <a:pos x="4" y="7"/>
                    </a:cxn>
                    <a:cxn ang="0">
                      <a:pos x="4" y="12"/>
                    </a:cxn>
                    <a:cxn ang="0">
                      <a:pos x="5" y="14"/>
                    </a:cxn>
                    <a:cxn ang="0">
                      <a:pos x="6" y="14"/>
                    </a:cxn>
                    <a:cxn ang="0">
                      <a:pos x="8" y="12"/>
                    </a:cxn>
                    <a:cxn ang="0">
                      <a:pos x="8" y="7"/>
                    </a:cxn>
                    <a:cxn ang="0">
                      <a:pos x="6" y="4"/>
                    </a:cxn>
                    <a:cxn ang="0">
                      <a:pos x="5" y="4"/>
                    </a:cxn>
                    <a:cxn ang="0">
                      <a:pos x="4" y="7"/>
                    </a:cxn>
                  </a:cxnLst>
                  <a:rect l="0" t="0" r="r" b="b"/>
                  <a:pathLst>
                    <a:path w="11" h="18">
                      <a:moveTo>
                        <a:pt x="0" y="14"/>
                      </a:moveTo>
                      <a:cubicBezTo>
                        <a:pt x="0" y="5"/>
                        <a:pt x="0" y="5"/>
                        <a:pt x="0" y="5"/>
                      </a:cubicBezTo>
                      <a:cubicBezTo>
                        <a:pt x="0" y="2"/>
                        <a:pt x="2" y="0"/>
                        <a:pt x="5" y="0"/>
                      </a:cubicBezTo>
                      <a:cubicBezTo>
                        <a:pt x="7" y="0"/>
                        <a:pt x="7" y="0"/>
                        <a:pt x="7" y="0"/>
                      </a:cubicBezTo>
                      <a:cubicBezTo>
                        <a:pt x="9" y="0"/>
                        <a:pt x="11" y="2"/>
                        <a:pt x="11" y="5"/>
                      </a:cubicBezTo>
                      <a:cubicBezTo>
                        <a:pt x="11" y="14"/>
                        <a:pt x="11" y="14"/>
                        <a:pt x="11" y="14"/>
                      </a:cubicBezTo>
                      <a:cubicBezTo>
                        <a:pt x="11" y="16"/>
                        <a:pt x="9" y="18"/>
                        <a:pt x="7" y="18"/>
                      </a:cubicBezTo>
                      <a:cubicBezTo>
                        <a:pt x="5" y="18"/>
                        <a:pt x="5" y="18"/>
                        <a:pt x="5" y="18"/>
                      </a:cubicBezTo>
                      <a:cubicBezTo>
                        <a:pt x="2" y="18"/>
                        <a:pt x="0" y="16"/>
                        <a:pt x="0" y="14"/>
                      </a:cubicBezTo>
                      <a:moveTo>
                        <a:pt x="4" y="7"/>
                      </a:moveTo>
                      <a:cubicBezTo>
                        <a:pt x="4" y="12"/>
                        <a:pt x="4" y="12"/>
                        <a:pt x="4" y="12"/>
                      </a:cubicBezTo>
                      <a:cubicBezTo>
                        <a:pt x="4" y="13"/>
                        <a:pt x="4" y="14"/>
                        <a:pt x="5" y="14"/>
                      </a:cubicBezTo>
                      <a:cubicBezTo>
                        <a:pt x="6" y="14"/>
                        <a:pt x="6" y="14"/>
                        <a:pt x="6" y="14"/>
                      </a:cubicBezTo>
                      <a:cubicBezTo>
                        <a:pt x="7" y="14"/>
                        <a:pt x="8" y="13"/>
                        <a:pt x="8" y="12"/>
                      </a:cubicBezTo>
                      <a:cubicBezTo>
                        <a:pt x="8" y="7"/>
                        <a:pt x="8" y="7"/>
                        <a:pt x="8" y="7"/>
                      </a:cubicBezTo>
                      <a:cubicBezTo>
                        <a:pt x="8" y="5"/>
                        <a:pt x="7" y="4"/>
                        <a:pt x="6" y="4"/>
                      </a:cubicBezTo>
                      <a:cubicBezTo>
                        <a:pt x="5" y="4"/>
                        <a:pt x="5" y="4"/>
                        <a:pt x="5" y="4"/>
                      </a:cubicBezTo>
                      <a:cubicBezTo>
                        <a:pt x="4" y="4"/>
                        <a:pt x="4" y="5"/>
                        <a:pt x="4" y="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8" name="Freeform 49"/>
                <p:cNvSpPr>
                  <a:spLocks/>
                </p:cNvSpPr>
                <p:nvPr/>
              </p:nvSpPr>
              <p:spPr bwMode="auto">
                <a:xfrm>
                  <a:off x="3768097"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99" name="Freeform 50"/>
                <p:cNvSpPr>
                  <a:spLocks/>
                </p:cNvSpPr>
                <p:nvPr/>
              </p:nvSpPr>
              <p:spPr bwMode="auto">
                <a:xfrm>
                  <a:off x="3768097"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0" name="Freeform 51"/>
                <p:cNvSpPr>
                  <a:spLocks/>
                </p:cNvSpPr>
                <p:nvPr/>
              </p:nvSpPr>
              <p:spPr bwMode="auto">
                <a:xfrm>
                  <a:off x="3726822" y="5707150"/>
                  <a:ext cx="22225" cy="66675"/>
                </a:xfrm>
                <a:custGeom>
                  <a:avLst/>
                  <a:gdLst/>
                  <a:ahLst/>
                  <a:cxnLst>
                    <a:cxn ang="0">
                      <a:pos x="6" y="2"/>
                    </a:cxn>
                    <a:cxn ang="0">
                      <a:pos x="6" y="15"/>
                    </a:cxn>
                    <a:cxn ang="0">
                      <a:pos x="3" y="18"/>
                    </a:cxn>
                    <a:cxn ang="0">
                      <a:pos x="1" y="17"/>
                    </a:cxn>
                    <a:cxn ang="0">
                      <a:pos x="0" y="15"/>
                    </a:cxn>
                    <a:cxn ang="0">
                      <a:pos x="0" y="2"/>
                    </a:cxn>
                    <a:cxn ang="0">
                      <a:pos x="3" y="0"/>
                    </a:cxn>
                    <a:cxn ang="0">
                      <a:pos x="5" y="0"/>
                    </a:cxn>
                    <a:cxn ang="0">
                      <a:pos x="6" y="2"/>
                    </a:cxn>
                  </a:cxnLst>
                  <a:rect l="0" t="0" r="r" b="b"/>
                  <a:pathLst>
                    <a:path w="6" h="18">
                      <a:moveTo>
                        <a:pt x="6" y="2"/>
                      </a:moveTo>
                      <a:cubicBezTo>
                        <a:pt x="6" y="15"/>
                        <a:pt x="6" y="15"/>
                        <a:pt x="6" y="15"/>
                      </a:cubicBezTo>
                      <a:cubicBezTo>
                        <a:pt x="6" y="17"/>
                        <a:pt x="5" y="18"/>
                        <a:pt x="3" y="18"/>
                      </a:cubicBezTo>
                      <a:cubicBezTo>
                        <a:pt x="2" y="18"/>
                        <a:pt x="2" y="17"/>
                        <a:pt x="1" y="17"/>
                      </a:cubicBezTo>
                      <a:cubicBezTo>
                        <a:pt x="1" y="17"/>
                        <a:pt x="0" y="16"/>
                        <a:pt x="0" y="15"/>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1" name="Freeform 52"/>
                <p:cNvSpPr>
                  <a:spLocks/>
                </p:cNvSpPr>
                <p:nvPr/>
              </p:nvSpPr>
              <p:spPr bwMode="auto">
                <a:xfrm>
                  <a:off x="3726822"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2" name="Freeform 53"/>
                <p:cNvSpPr>
                  <a:spLocks/>
                </p:cNvSpPr>
                <p:nvPr/>
              </p:nvSpPr>
              <p:spPr bwMode="auto">
                <a:xfrm>
                  <a:off x="3726822" y="5534112"/>
                  <a:ext cx="22225" cy="66675"/>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3" name="Freeform 54"/>
                <p:cNvSpPr>
                  <a:spLocks/>
                </p:cNvSpPr>
                <p:nvPr/>
              </p:nvSpPr>
              <p:spPr bwMode="auto">
                <a:xfrm>
                  <a:off x="3726822" y="5451562"/>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8"/>
                      </a:cubicBezTo>
                      <a:cubicBezTo>
                        <a:pt x="0"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4" name="Freeform 55"/>
                <p:cNvSpPr>
                  <a:spLocks/>
                </p:cNvSpPr>
                <p:nvPr/>
              </p:nvSpPr>
              <p:spPr bwMode="auto">
                <a:xfrm>
                  <a:off x="3726822"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5" name="Freeform 56"/>
                <p:cNvSpPr>
                  <a:spLocks noEditPoints="1"/>
                </p:cNvSpPr>
                <p:nvPr/>
              </p:nvSpPr>
              <p:spPr bwMode="auto">
                <a:xfrm>
                  <a:off x="3674434" y="5451562"/>
                  <a:ext cx="41275" cy="68263"/>
                </a:xfrm>
                <a:custGeom>
                  <a:avLst/>
                  <a:gdLst/>
                  <a:ahLst/>
                  <a:cxnLst>
                    <a:cxn ang="0">
                      <a:pos x="0" y="14"/>
                    </a:cxn>
                    <a:cxn ang="0">
                      <a:pos x="0" y="4"/>
                    </a:cxn>
                    <a:cxn ang="0">
                      <a:pos x="4" y="0"/>
                    </a:cxn>
                    <a:cxn ang="0">
                      <a:pos x="6" y="0"/>
                    </a:cxn>
                    <a:cxn ang="0">
                      <a:pos x="11" y="4"/>
                    </a:cxn>
                    <a:cxn ang="0">
                      <a:pos x="11" y="14"/>
                    </a:cxn>
                    <a:cxn ang="0">
                      <a:pos x="6" y="18"/>
                    </a:cxn>
                    <a:cxn ang="0">
                      <a:pos x="4" y="18"/>
                    </a:cxn>
                    <a:cxn ang="0">
                      <a:pos x="0" y="14"/>
                    </a:cxn>
                    <a:cxn ang="0">
                      <a:pos x="3" y="6"/>
                    </a:cxn>
                    <a:cxn ang="0">
                      <a:pos x="3" y="11"/>
                    </a:cxn>
                    <a:cxn ang="0">
                      <a:pos x="5" y="14"/>
                    </a:cxn>
                    <a:cxn ang="0">
                      <a:pos x="6" y="14"/>
                    </a:cxn>
                    <a:cxn ang="0">
                      <a:pos x="7" y="11"/>
                    </a:cxn>
                    <a:cxn ang="0">
                      <a:pos x="7" y="6"/>
                    </a:cxn>
                    <a:cxn ang="0">
                      <a:pos x="6" y="4"/>
                    </a:cxn>
                    <a:cxn ang="0">
                      <a:pos x="5" y="4"/>
                    </a:cxn>
                    <a:cxn ang="0">
                      <a:pos x="3" y="6"/>
                    </a:cxn>
                  </a:cxnLst>
                  <a:rect l="0" t="0" r="r" b="b"/>
                  <a:pathLst>
                    <a:path w="11" h="18">
                      <a:moveTo>
                        <a:pt x="0" y="14"/>
                      </a:moveTo>
                      <a:cubicBezTo>
                        <a:pt x="0" y="4"/>
                        <a:pt x="0" y="4"/>
                        <a:pt x="0" y="4"/>
                      </a:cubicBezTo>
                      <a:cubicBezTo>
                        <a:pt x="0" y="2"/>
                        <a:pt x="1" y="0"/>
                        <a:pt x="4" y="0"/>
                      </a:cubicBezTo>
                      <a:cubicBezTo>
                        <a:pt x="6" y="0"/>
                        <a:pt x="6" y="0"/>
                        <a:pt x="6" y="0"/>
                      </a:cubicBezTo>
                      <a:cubicBezTo>
                        <a:pt x="9" y="0"/>
                        <a:pt x="11" y="2"/>
                        <a:pt x="11" y="4"/>
                      </a:cubicBezTo>
                      <a:cubicBezTo>
                        <a:pt x="11" y="14"/>
                        <a:pt x="11" y="14"/>
                        <a:pt x="11" y="14"/>
                      </a:cubicBezTo>
                      <a:cubicBezTo>
                        <a:pt x="11" y="16"/>
                        <a:pt x="9" y="18"/>
                        <a:pt x="6" y="18"/>
                      </a:cubicBezTo>
                      <a:cubicBezTo>
                        <a:pt x="4" y="18"/>
                        <a:pt x="4" y="18"/>
                        <a:pt x="4" y="18"/>
                      </a:cubicBezTo>
                      <a:cubicBezTo>
                        <a:pt x="1" y="18"/>
                        <a:pt x="0" y="16"/>
                        <a:pt x="0" y="14"/>
                      </a:cubicBezTo>
                      <a:moveTo>
                        <a:pt x="3" y="6"/>
                      </a:moveTo>
                      <a:cubicBezTo>
                        <a:pt x="3" y="11"/>
                        <a:pt x="3" y="11"/>
                        <a:pt x="3" y="11"/>
                      </a:cubicBezTo>
                      <a:cubicBezTo>
                        <a:pt x="3" y="13"/>
                        <a:pt x="4" y="14"/>
                        <a:pt x="5" y="14"/>
                      </a:cubicBezTo>
                      <a:cubicBezTo>
                        <a:pt x="6" y="14"/>
                        <a:pt x="6" y="14"/>
                        <a:pt x="6" y="14"/>
                      </a:cubicBezTo>
                      <a:cubicBezTo>
                        <a:pt x="7" y="14"/>
                        <a:pt x="7" y="13"/>
                        <a:pt x="7" y="11"/>
                      </a:cubicBezTo>
                      <a:cubicBezTo>
                        <a:pt x="7" y="6"/>
                        <a:pt x="7" y="6"/>
                        <a:pt x="7" y="6"/>
                      </a:cubicBezTo>
                      <a:cubicBezTo>
                        <a:pt x="7" y="5"/>
                        <a:pt x="7" y="4"/>
                        <a:pt x="6" y="4"/>
                      </a:cubicBezTo>
                      <a:cubicBezTo>
                        <a:pt x="5" y="4"/>
                        <a:pt x="5" y="4"/>
                        <a:pt x="5" y="4"/>
                      </a:cubicBezTo>
                      <a:cubicBezTo>
                        <a:pt x="4" y="4"/>
                        <a:pt x="3" y="5"/>
                        <a:pt x="3"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6" name="Freeform 57"/>
                <p:cNvSpPr>
                  <a:spLocks/>
                </p:cNvSpPr>
                <p:nvPr/>
              </p:nvSpPr>
              <p:spPr bwMode="auto">
                <a:xfrm>
                  <a:off x="3685547" y="5619838"/>
                  <a:ext cx="23813"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7" name="Freeform 58"/>
                <p:cNvSpPr>
                  <a:spLocks/>
                </p:cNvSpPr>
                <p:nvPr/>
              </p:nvSpPr>
              <p:spPr bwMode="auto">
                <a:xfrm>
                  <a:off x="3685547" y="5369012"/>
                  <a:ext cx="23813"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6"/>
                        <a:pt x="0" y="16"/>
                      </a:cubicBezTo>
                      <a:cubicBezTo>
                        <a:pt x="0" y="2"/>
                        <a:pt x="0" y="2"/>
                        <a:pt x="0" y="2"/>
                      </a:cubicBezTo>
                      <a:cubicBezTo>
                        <a:pt x="0" y="1"/>
                        <a:pt x="1" y="0"/>
                        <a:pt x="3" y="0"/>
                      </a:cubicBezTo>
                      <a:cubicBezTo>
                        <a:pt x="4" y="0"/>
                        <a:pt x="4" y="0"/>
                        <a:pt x="5" y="0"/>
                      </a:cubicBezTo>
                      <a:cubicBezTo>
                        <a:pt x="5"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8" name="Freeform 59"/>
                <p:cNvSpPr>
                  <a:spLocks/>
                </p:cNvSpPr>
                <p:nvPr/>
              </p:nvSpPr>
              <p:spPr bwMode="auto">
                <a:xfrm>
                  <a:off x="3641097" y="5619838"/>
                  <a:ext cx="22225" cy="68263"/>
                </a:xfrm>
                <a:custGeom>
                  <a:avLst/>
                  <a:gdLst/>
                  <a:ahLst/>
                  <a:cxnLst>
                    <a:cxn ang="0">
                      <a:pos x="6" y="2"/>
                    </a:cxn>
                    <a:cxn ang="0">
                      <a:pos x="6" y="16"/>
                    </a:cxn>
                    <a:cxn ang="0">
                      <a:pos x="3" y="18"/>
                    </a:cxn>
                    <a:cxn ang="0">
                      <a:pos x="1" y="18"/>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5" y="18"/>
                        <a:pt x="3" y="18"/>
                      </a:cubicBezTo>
                      <a:cubicBezTo>
                        <a:pt x="2" y="18"/>
                        <a:pt x="2" y="18"/>
                        <a:pt x="1" y="18"/>
                      </a:cubicBezTo>
                      <a:cubicBezTo>
                        <a:pt x="1" y="17"/>
                        <a:pt x="0" y="17"/>
                        <a:pt x="0" y="16"/>
                      </a:cubicBezTo>
                      <a:cubicBezTo>
                        <a:pt x="0" y="2"/>
                        <a:pt x="0" y="2"/>
                        <a:pt x="0" y="2"/>
                      </a:cubicBezTo>
                      <a:cubicBezTo>
                        <a:pt x="0" y="1"/>
                        <a:pt x="2" y="0"/>
                        <a:pt x="3" y="0"/>
                      </a:cubicBezTo>
                      <a:cubicBezTo>
                        <a:pt x="4" y="0"/>
                        <a:pt x="5" y="0"/>
                        <a:pt x="5" y="1"/>
                      </a:cubicBezTo>
                      <a:cubicBezTo>
                        <a:pt x="6"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09" name="Freeform 60"/>
                <p:cNvSpPr>
                  <a:spLocks/>
                </p:cNvSpPr>
                <p:nvPr/>
              </p:nvSpPr>
              <p:spPr bwMode="auto">
                <a:xfrm>
                  <a:off x="3641097" y="5369012"/>
                  <a:ext cx="22225" cy="68263"/>
                </a:xfrm>
                <a:custGeom>
                  <a:avLst/>
                  <a:gdLst/>
                  <a:ahLst/>
                  <a:cxnLst>
                    <a:cxn ang="0">
                      <a:pos x="6" y="2"/>
                    </a:cxn>
                    <a:cxn ang="0">
                      <a:pos x="6" y="16"/>
                    </a:cxn>
                    <a:cxn ang="0">
                      <a:pos x="3" y="18"/>
                    </a:cxn>
                    <a:cxn ang="0">
                      <a:pos x="1" y="17"/>
                    </a:cxn>
                    <a:cxn ang="0">
                      <a:pos x="0" y="16"/>
                    </a:cxn>
                    <a:cxn ang="0">
                      <a:pos x="0" y="2"/>
                    </a:cxn>
                    <a:cxn ang="0">
                      <a:pos x="3" y="0"/>
                    </a:cxn>
                    <a:cxn ang="0">
                      <a:pos x="5" y="0"/>
                    </a:cxn>
                    <a:cxn ang="0">
                      <a:pos x="6" y="2"/>
                    </a:cxn>
                  </a:cxnLst>
                  <a:rect l="0" t="0" r="r" b="b"/>
                  <a:pathLst>
                    <a:path w="6" h="18">
                      <a:moveTo>
                        <a:pt x="6" y="2"/>
                      </a:moveTo>
                      <a:cubicBezTo>
                        <a:pt x="6" y="16"/>
                        <a:pt x="6" y="16"/>
                        <a:pt x="6" y="16"/>
                      </a:cubicBezTo>
                      <a:cubicBezTo>
                        <a:pt x="6" y="17"/>
                        <a:pt x="5" y="18"/>
                        <a:pt x="3" y="18"/>
                      </a:cubicBezTo>
                      <a:cubicBezTo>
                        <a:pt x="2" y="18"/>
                        <a:pt x="2" y="18"/>
                        <a:pt x="1" y="17"/>
                      </a:cubicBezTo>
                      <a:cubicBezTo>
                        <a:pt x="1" y="17"/>
                        <a:pt x="0" y="16"/>
                        <a:pt x="0" y="16"/>
                      </a:cubicBezTo>
                      <a:cubicBezTo>
                        <a:pt x="0" y="2"/>
                        <a:pt x="0" y="2"/>
                        <a:pt x="0" y="2"/>
                      </a:cubicBezTo>
                      <a:cubicBezTo>
                        <a:pt x="0" y="1"/>
                        <a:pt x="2" y="0"/>
                        <a:pt x="3" y="0"/>
                      </a:cubicBezTo>
                      <a:cubicBezTo>
                        <a:pt x="4" y="0"/>
                        <a:pt x="5" y="0"/>
                        <a:pt x="5" y="0"/>
                      </a:cubicBezTo>
                      <a:cubicBezTo>
                        <a:pt x="6" y="1"/>
                        <a:pt x="6" y="1"/>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10" name="Freeform 61"/>
                <p:cNvSpPr>
                  <a:spLocks/>
                </p:cNvSpPr>
                <p:nvPr/>
              </p:nvSpPr>
              <p:spPr bwMode="auto">
                <a:xfrm>
                  <a:off x="3641097" y="5451562"/>
                  <a:ext cx="22225" cy="68263"/>
                </a:xfrm>
                <a:custGeom>
                  <a:avLst/>
                  <a:gdLst/>
                  <a:ahLst/>
                  <a:cxnLst>
                    <a:cxn ang="0">
                      <a:pos x="6" y="2"/>
                    </a:cxn>
                    <a:cxn ang="0">
                      <a:pos x="6" y="16"/>
                    </a:cxn>
                    <a:cxn ang="0">
                      <a:pos x="3" y="18"/>
                    </a:cxn>
                    <a:cxn ang="0">
                      <a:pos x="1" y="17"/>
                    </a:cxn>
                    <a:cxn ang="0">
                      <a:pos x="0" y="16"/>
                    </a:cxn>
                    <a:cxn ang="0">
                      <a:pos x="0" y="2"/>
                    </a:cxn>
                    <a:cxn ang="0">
                      <a:pos x="3" y="0"/>
                    </a:cxn>
                    <a:cxn ang="0">
                      <a:pos x="5" y="1"/>
                    </a:cxn>
                    <a:cxn ang="0">
                      <a:pos x="6" y="2"/>
                    </a:cxn>
                  </a:cxnLst>
                  <a:rect l="0" t="0" r="r" b="b"/>
                  <a:pathLst>
                    <a:path w="6" h="18">
                      <a:moveTo>
                        <a:pt x="6" y="2"/>
                      </a:moveTo>
                      <a:cubicBezTo>
                        <a:pt x="6" y="16"/>
                        <a:pt x="6" y="16"/>
                        <a:pt x="6" y="16"/>
                      </a:cubicBezTo>
                      <a:cubicBezTo>
                        <a:pt x="6" y="17"/>
                        <a:pt x="4" y="18"/>
                        <a:pt x="3" y="18"/>
                      </a:cubicBezTo>
                      <a:cubicBezTo>
                        <a:pt x="2" y="18"/>
                        <a:pt x="1" y="18"/>
                        <a:pt x="1" y="17"/>
                      </a:cubicBezTo>
                      <a:cubicBezTo>
                        <a:pt x="0" y="17"/>
                        <a:pt x="0" y="17"/>
                        <a:pt x="0" y="16"/>
                      </a:cubicBezTo>
                      <a:cubicBezTo>
                        <a:pt x="0" y="2"/>
                        <a:pt x="0" y="2"/>
                        <a:pt x="0" y="2"/>
                      </a:cubicBezTo>
                      <a:cubicBezTo>
                        <a:pt x="0" y="1"/>
                        <a:pt x="1" y="0"/>
                        <a:pt x="3" y="0"/>
                      </a:cubicBezTo>
                      <a:cubicBezTo>
                        <a:pt x="4" y="0"/>
                        <a:pt x="4" y="0"/>
                        <a:pt x="5" y="1"/>
                      </a:cubicBezTo>
                      <a:cubicBezTo>
                        <a:pt x="5" y="1"/>
                        <a:pt x="6" y="2"/>
                        <a:pt x="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11" name="Freeform 62"/>
                <p:cNvSpPr>
                  <a:spLocks noEditPoints="1"/>
                </p:cNvSpPr>
                <p:nvPr/>
              </p:nvSpPr>
              <p:spPr bwMode="auto">
                <a:xfrm>
                  <a:off x="3588709" y="5451562"/>
                  <a:ext cx="41275" cy="68263"/>
                </a:xfrm>
                <a:custGeom>
                  <a:avLst/>
                  <a:gdLst/>
                  <a:ahLst/>
                  <a:cxnLst>
                    <a:cxn ang="0">
                      <a:pos x="8" y="6"/>
                    </a:cxn>
                    <a:cxn ang="0">
                      <a:pos x="6" y="4"/>
                    </a:cxn>
                    <a:cxn ang="0">
                      <a:pos x="5" y="4"/>
                    </a:cxn>
                    <a:cxn ang="0">
                      <a:pos x="4" y="6"/>
                    </a:cxn>
                    <a:cxn ang="0">
                      <a:pos x="4" y="11"/>
                    </a:cxn>
                    <a:cxn ang="0">
                      <a:pos x="5" y="14"/>
                    </a:cxn>
                    <a:cxn ang="0">
                      <a:pos x="6" y="14"/>
                    </a:cxn>
                    <a:cxn ang="0">
                      <a:pos x="8" y="11"/>
                    </a:cxn>
                    <a:cxn ang="0">
                      <a:pos x="8" y="6"/>
                    </a:cxn>
                    <a:cxn ang="0">
                      <a:pos x="11" y="4"/>
                    </a:cxn>
                    <a:cxn ang="0">
                      <a:pos x="11" y="14"/>
                    </a:cxn>
                    <a:cxn ang="0">
                      <a:pos x="7" y="18"/>
                    </a:cxn>
                    <a:cxn ang="0">
                      <a:pos x="5" y="18"/>
                    </a:cxn>
                    <a:cxn ang="0">
                      <a:pos x="0" y="14"/>
                    </a:cxn>
                    <a:cxn ang="0">
                      <a:pos x="0" y="4"/>
                    </a:cxn>
                    <a:cxn ang="0">
                      <a:pos x="5" y="0"/>
                    </a:cxn>
                    <a:cxn ang="0">
                      <a:pos x="7" y="0"/>
                    </a:cxn>
                    <a:cxn ang="0">
                      <a:pos x="11" y="4"/>
                    </a:cxn>
                  </a:cxnLst>
                  <a:rect l="0" t="0" r="r" b="b"/>
                  <a:pathLst>
                    <a:path w="11" h="18">
                      <a:moveTo>
                        <a:pt x="8" y="6"/>
                      </a:moveTo>
                      <a:cubicBezTo>
                        <a:pt x="8" y="5"/>
                        <a:pt x="7" y="4"/>
                        <a:pt x="6" y="4"/>
                      </a:cubicBezTo>
                      <a:cubicBezTo>
                        <a:pt x="5" y="4"/>
                        <a:pt x="5" y="4"/>
                        <a:pt x="5" y="4"/>
                      </a:cubicBezTo>
                      <a:cubicBezTo>
                        <a:pt x="4" y="4"/>
                        <a:pt x="4" y="5"/>
                        <a:pt x="4" y="6"/>
                      </a:cubicBezTo>
                      <a:cubicBezTo>
                        <a:pt x="4" y="11"/>
                        <a:pt x="4" y="11"/>
                        <a:pt x="4" y="11"/>
                      </a:cubicBezTo>
                      <a:cubicBezTo>
                        <a:pt x="4" y="13"/>
                        <a:pt x="4" y="14"/>
                        <a:pt x="5" y="14"/>
                      </a:cubicBezTo>
                      <a:cubicBezTo>
                        <a:pt x="6" y="14"/>
                        <a:pt x="6" y="14"/>
                        <a:pt x="6" y="14"/>
                      </a:cubicBezTo>
                      <a:cubicBezTo>
                        <a:pt x="7" y="14"/>
                        <a:pt x="8" y="13"/>
                        <a:pt x="8" y="11"/>
                      </a:cubicBezTo>
                      <a:lnTo>
                        <a:pt x="8" y="6"/>
                      </a:lnTo>
                      <a:close/>
                      <a:moveTo>
                        <a:pt x="11" y="4"/>
                      </a:moveTo>
                      <a:cubicBezTo>
                        <a:pt x="11" y="14"/>
                        <a:pt x="11" y="14"/>
                        <a:pt x="11" y="14"/>
                      </a:cubicBezTo>
                      <a:cubicBezTo>
                        <a:pt x="11" y="16"/>
                        <a:pt x="9" y="18"/>
                        <a:pt x="7" y="18"/>
                      </a:cubicBezTo>
                      <a:cubicBezTo>
                        <a:pt x="5" y="18"/>
                        <a:pt x="5" y="18"/>
                        <a:pt x="5" y="18"/>
                      </a:cubicBezTo>
                      <a:cubicBezTo>
                        <a:pt x="2" y="18"/>
                        <a:pt x="0" y="16"/>
                        <a:pt x="0" y="14"/>
                      </a:cubicBezTo>
                      <a:cubicBezTo>
                        <a:pt x="0" y="4"/>
                        <a:pt x="0" y="4"/>
                        <a:pt x="0" y="4"/>
                      </a:cubicBezTo>
                      <a:cubicBezTo>
                        <a:pt x="0" y="2"/>
                        <a:pt x="2" y="0"/>
                        <a:pt x="5" y="0"/>
                      </a:cubicBezTo>
                      <a:cubicBezTo>
                        <a:pt x="7" y="0"/>
                        <a:pt x="7" y="0"/>
                        <a:pt x="7" y="0"/>
                      </a:cubicBezTo>
                      <a:cubicBezTo>
                        <a:pt x="9" y="0"/>
                        <a:pt x="11" y="2"/>
                        <a:pt x="11"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12" name="Group 311"/>
            <p:cNvGrpSpPr>
              <a:grpSpLocks noChangeAspect="1"/>
            </p:cNvGrpSpPr>
            <p:nvPr/>
          </p:nvGrpSpPr>
          <p:grpSpPr>
            <a:xfrm>
              <a:off x="6874161" y="4342702"/>
              <a:ext cx="375122" cy="321398"/>
              <a:chOff x="2209800" y="4017539"/>
              <a:chExt cx="1295400" cy="1164061"/>
            </a:xfrm>
            <a:solidFill>
              <a:schemeClr val="bg1"/>
            </a:solidFill>
          </p:grpSpPr>
          <p:sp>
            <p:nvSpPr>
              <p:cNvPr id="313" name="Freeform 28"/>
              <p:cNvSpPr>
                <a:spLocks noEditPoints="1"/>
              </p:cNvSpPr>
              <p:nvPr/>
            </p:nvSpPr>
            <p:spPr bwMode="auto">
              <a:xfrm>
                <a:off x="2209800" y="4017539"/>
                <a:ext cx="1295400" cy="1164061"/>
              </a:xfrm>
              <a:custGeom>
                <a:avLst/>
                <a:gdLst/>
                <a:ahLst/>
                <a:cxnLst>
                  <a:cxn ang="0">
                    <a:pos x="735" y="254"/>
                  </a:cxn>
                  <a:cxn ang="0">
                    <a:pos x="459" y="660"/>
                  </a:cxn>
                  <a:cxn ang="0">
                    <a:pos x="8" y="534"/>
                  </a:cxn>
                  <a:cxn ang="0">
                    <a:pos x="0" y="513"/>
                  </a:cxn>
                  <a:cxn ang="0">
                    <a:pos x="279" y="78"/>
                  </a:cxn>
                  <a:cxn ang="0">
                    <a:pos x="380" y="86"/>
                  </a:cxn>
                  <a:cxn ang="0">
                    <a:pos x="376" y="94"/>
                  </a:cxn>
                  <a:cxn ang="0">
                    <a:pos x="287" y="85"/>
                  </a:cxn>
                  <a:cxn ang="0">
                    <a:pos x="25" y="509"/>
                  </a:cxn>
                  <a:cxn ang="0">
                    <a:pos x="440" y="614"/>
                  </a:cxn>
                  <a:cxn ang="0">
                    <a:pos x="645" y="121"/>
                  </a:cxn>
                  <a:cxn ang="0">
                    <a:pos x="533" y="110"/>
                  </a:cxn>
                  <a:cxn ang="0">
                    <a:pos x="514" y="132"/>
                  </a:cxn>
                  <a:cxn ang="0">
                    <a:pos x="526" y="102"/>
                  </a:cxn>
                  <a:cxn ang="0">
                    <a:pos x="547" y="103"/>
                  </a:cxn>
                  <a:cxn ang="0">
                    <a:pos x="550" y="89"/>
                  </a:cxn>
                  <a:cxn ang="0">
                    <a:pos x="535" y="83"/>
                  </a:cxn>
                  <a:cxn ang="0">
                    <a:pos x="539" y="73"/>
                  </a:cxn>
                  <a:cxn ang="0">
                    <a:pos x="550" y="75"/>
                  </a:cxn>
                  <a:cxn ang="0">
                    <a:pos x="565" y="88"/>
                  </a:cxn>
                  <a:cxn ang="0">
                    <a:pos x="562" y="105"/>
                  </a:cxn>
                  <a:cxn ang="0">
                    <a:pos x="660" y="114"/>
                  </a:cxn>
                  <a:cxn ang="0">
                    <a:pos x="664" y="129"/>
                  </a:cxn>
                  <a:cxn ang="0">
                    <a:pos x="620" y="243"/>
                  </a:cxn>
                  <a:cxn ang="0">
                    <a:pos x="735" y="254"/>
                  </a:cxn>
                  <a:cxn ang="0">
                    <a:pos x="570" y="146"/>
                  </a:cxn>
                  <a:cxn ang="0">
                    <a:pos x="550" y="192"/>
                  </a:cxn>
                  <a:cxn ang="0">
                    <a:pos x="294" y="160"/>
                  </a:cxn>
                  <a:cxn ang="0">
                    <a:pos x="317" y="118"/>
                  </a:cxn>
                  <a:cxn ang="0">
                    <a:pos x="365" y="123"/>
                  </a:cxn>
                  <a:cxn ang="0">
                    <a:pos x="412" y="42"/>
                  </a:cxn>
                  <a:cxn ang="0">
                    <a:pos x="490" y="0"/>
                  </a:cxn>
                  <a:cxn ang="0">
                    <a:pos x="526" y="14"/>
                  </a:cxn>
                  <a:cxn ang="0">
                    <a:pos x="540" y="46"/>
                  </a:cxn>
                  <a:cxn ang="0">
                    <a:pos x="536" y="67"/>
                  </a:cxn>
                  <a:cxn ang="0">
                    <a:pos x="506" y="139"/>
                  </a:cxn>
                  <a:cxn ang="0">
                    <a:pos x="570" y="146"/>
                  </a:cxn>
                  <a:cxn ang="0">
                    <a:pos x="549" y="172"/>
                  </a:cxn>
                  <a:cxn ang="0">
                    <a:pos x="308" y="146"/>
                  </a:cxn>
                  <a:cxn ang="0">
                    <a:pos x="305" y="151"/>
                  </a:cxn>
                  <a:cxn ang="0">
                    <a:pos x="546" y="179"/>
                  </a:cxn>
                  <a:cxn ang="0">
                    <a:pos x="549" y="172"/>
                  </a:cxn>
                  <a:cxn ang="0">
                    <a:pos x="511" y="67"/>
                  </a:cxn>
                  <a:cxn ang="0">
                    <a:pos x="516" y="46"/>
                  </a:cxn>
                  <a:cxn ang="0">
                    <a:pos x="484" y="19"/>
                  </a:cxn>
                  <a:cxn ang="0">
                    <a:pos x="421" y="60"/>
                  </a:cxn>
                  <a:cxn ang="0">
                    <a:pos x="511" y="67"/>
                  </a:cxn>
                </a:cxnLst>
                <a:rect l="0" t="0" r="r" b="b"/>
                <a:pathLst>
                  <a:path w="735" h="660">
                    <a:moveTo>
                      <a:pt x="735" y="254"/>
                    </a:moveTo>
                    <a:cubicBezTo>
                      <a:pt x="459" y="660"/>
                      <a:pt x="459" y="660"/>
                      <a:pt x="459" y="660"/>
                    </a:cubicBezTo>
                    <a:cubicBezTo>
                      <a:pt x="8" y="534"/>
                      <a:pt x="8" y="534"/>
                      <a:pt x="8" y="534"/>
                    </a:cubicBezTo>
                    <a:cubicBezTo>
                      <a:pt x="0" y="513"/>
                      <a:pt x="0" y="513"/>
                      <a:pt x="0" y="513"/>
                    </a:cubicBezTo>
                    <a:cubicBezTo>
                      <a:pt x="279" y="78"/>
                      <a:pt x="279" y="78"/>
                      <a:pt x="279" y="78"/>
                    </a:cubicBezTo>
                    <a:cubicBezTo>
                      <a:pt x="380" y="86"/>
                      <a:pt x="380" y="86"/>
                      <a:pt x="380" y="86"/>
                    </a:cubicBezTo>
                    <a:cubicBezTo>
                      <a:pt x="376" y="94"/>
                      <a:pt x="376" y="94"/>
                      <a:pt x="376" y="94"/>
                    </a:cubicBezTo>
                    <a:cubicBezTo>
                      <a:pt x="287" y="85"/>
                      <a:pt x="287" y="85"/>
                      <a:pt x="287" y="85"/>
                    </a:cubicBezTo>
                    <a:cubicBezTo>
                      <a:pt x="25" y="509"/>
                      <a:pt x="25" y="509"/>
                      <a:pt x="25" y="509"/>
                    </a:cubicBezTo>
                    <a:cubicBezTo>
                      <a:pt x="440" y="614"/>
                      <a:pt x="440" y="614"/>
                      <a:pt x="440" y="614"/>
                    </a:cubicBezTo>
                    <a:cubicBezTo>
                      <a:pt x="645" y="121"/>
                      <a:pt x="645" y="121"/>
                      <a:pt x="645" y="121"/>
                    </a:cubicBezTo>
                    <a:cubicBezTo>
                      <a:pt x="533" y="110"/>
                      <a:pt x="533" y="110"/>
                      <a:pt x="533" y="110"/>
                    </a:cubicBezTo>
                    <a:cubicBezTo>
                      <a:pt x="514" y="132"/>
                      <a:pt x="514" y="132"/>
                      <a:pt x="514" y="132"/>
                    </a:cubicBezTo>
                    <a:cubicBezTo>
                      <a:pt x="526" y="102"/>
                      <a:pt x="526" y="102"/>
                      <a:pt x="526" y="102"/>
                    </a:cubicBezTo>
                    <a:cubicBezTo>
                      <a:pt x="547" y="103"/>
                      <a:pt x="547" y="103"/>
                      <a:pt x="547" y="103"/>
                    </a:cubicBezTo>
                    <a:cubicBezTo>
                      <a:pt x="550" y="97"/>
                      <a:pt x="551" y="92"/>
                      <a:pt x="550" y="89"/>
                    </a:cubicBezTo>
                    <a:cubicBezTo>
                      <a:pt x="548" y="86"/>
                      <a:pt x="543" y="83"/>
                      <a:pt x="535" y="83"/>
                    </a:cubicBezTo>
                    <a:cubicBezTo>
                      <a:pt x="539" y="73"/>
                      <a:pt x="539" y="73"/>
                      <a:pt x="539" y="73"/>
                    </a:cubicBezTo>
                    <a:cubicBezTo>
                      <a:pt x="543" y="73"/>
                      <a:pt x="547" y="74"/>
                      <a:pt x="550" y="75"/>
                    </a:cubicBezTo>
                    <a:cubicBezTo>
                      <a:pt x="559" y="78"/>
                      <a:pt x="563" y="82"/>
                      <a:pt x="565" y="88"/>
                    </a:cubicBezTo>
                    <a:cubicBezTo>
                      <a:pt x="566" y="93"/>
                      <a:pt x="565" y="98"/>
                      <a:pt x="562" y="105"/>
                    </a:cubicBezTo>
                    <a:cubicBezTo>
                      <a:pt x="660" y="114"/>
                      <a:pt x="660" y="114"/>
                      <a:pt x="660" y="114"/>
                    </a:cubicBezTo>
                    <a:cubicBezTo>
                      <a:pt x="664" y="129"/>
                      <a:pt x="664" y="129"/>
                      <a:pt x="664" y="129"/>
                    </a:cubicBezTo>
                    <a:cubicBezTo>
                      <a:pt x="620" y="243"/>
                      <a:pt x="620" y="243"/>
                      <a:pt x="620" y="243"/>
                    </a:cubicBezTo>
                    <a:lnTo>
                      <a:pt x="735" y="254"/>
                    </a:lnTo>
                    <a:close/>
                    <a:moveTo>
                      <a:pt x="570" y="146"/>
                    </a:moveTo>
                    <a:cubicBezTo>
                      <a:pt x="550" y="192"/>
                      <a:pt x="550" y="192"/>
                      <a:pt x="550" y="192"/>
                    </a:cubicBezTo>
                    <a:cubicBezTo>
                      <a:pt x="294" y="160"/>
                      <a:pt x="294" y="160"/>
                      <a:pt x="294" y="160"/>
                    </a:cubicBezTo>
                    <a:cubicBezTo>
                      <a:pt x="317" y="118"/>
                      <a:pt x="317" y="118"/>
                      <a:pt x="317" y="118"/>
                    </a:cubicBezTo>
                    <a:cubicBezTo>
                      <a:pt x="365" y="123"/>
                      <a:pt x="365" y="123"/>
                      <a:pt x="365" y="123"/>
                    </a:cubicBezTo>
                    <a:cubicBezTo>
                      <a:pt x="385" y="83"/>
                      <a:pt x="400" y="57"/>
                      <a:pt x="412" y="42"/>
                    </a:cubicBezTo>
                    <a:cubicBezTo>
                      <a:pt x="435" y="14"/>
                      <a:pt x="461" y="0"/>
                      <a:pt x="490" y="0"/>
                    </a:cubicBezTo>
                    <a:cubicBezTo>
                      <a:pt x="505" y="1"/>
                      <a:pt x="517" y="5"/>
                      <a:pt x="526" y="14"/>
                    </a:cubicBezTo>
                    <a:cubicBezTo>
                      <a:pt x="535" y="22"/>
                      <a:pt x="540" y="33"/>
                      <a:pt x="540" y="46"/>
                    </a:cubicBezTo>
                    <a:cubicBezTo>
                      <a:pt x="540" y="53"/>
                      <a:pt x="538" y="60"/>
                      <a:pt x="536" y="67"/>
                    </a:cubicBezTo>
                    <a:cubicBezTo>
                      <a:pt x="529" y="84"/>
                      <a:pt x="519" y="108"/>
                      <a:pt x="506" y="139"/>
                    </a:cubicBezTo>
                    <a:lnTo>
                      <a:pt x="570" y="146"/>
                    </a:lnTo>
                    <a:close/>
                    <a:moveTo>
                      <a:pt x="549" y="172"/>
                    </a:moveTo>
                    <a:cubicBezTo>
                      <a:pt x="308" y="146"/>
                      <a:pt x="308" y="146"/>
                      <a:pt x="308" y="146"/>
                    </a:cubicBezTo>
                    <a:cubicBezTo>
                      <a:pt x="305" y="151"/>
                      <a:pt x="305" y="151"/>
                      <a:pt x="305" y="151"/>
                    </a:cubicBezTo>
                    <a:cubicBezTo>
                      <a:pt x="546" y="179"/>
                      <a:pt x="546" y="179"/>
                      <a:pt x="546" y="179"/>
                    </a:cubicBezTo>
                    <a:lnTo>
                      <a:pt x="549" y="172"/>
                    </a:lnTo>
                    <a:close/>
                    <a:moveTo>
                      <a:pt x="511" y="67"/>
                    </a:moveTo>
                    <a:cubicBezTo>
                      <a:pt x="514" y="60"/>
                      <a:pt x="516" y="53"/>
                      <a:pt x="516" y="46"/>
                    </a:cubicBezTo>
                    <a:cubicBezTo>
                      <a:pt x="516" y="28"/>
                      <a:pt x="505" y="19"/>
                      <a:pt x="484" y="19"/>
                    </a:cubicBezTo>
                    <a:cubicBezTo>
                      <a:pt x="457" y="19"/>
                      <a:pt x="436" y="33"/>
                      <a:pt x="421" y="60"/>
                    </a:cubicBezTo>
                    <a:lnTo>
                      <a:pt x="511" y="67"/>
                    </a:ln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grpSp>
            <p:nvGrpSpPr>
              <p:cNvPr id="314" name="Group 317"/>
              <p:cNvGrpSpPr/>
              <p:nvPr/>
            </p:nvGrpSpPr>
            <p:grpSpPr>
              <a:xfrm>
                <a:off x="2590791" y="4419600"/>
                <a:ext cx="462306" cy="457200"/>
                <a:chOff x="2681288" y="4233863"/>
                <a:chExt cx="287337" cy="284163"/>
              </a:xfrm>
              <a:grpFill/>
            </p:grpSpPr>
            <p:sp>
              <p:nvSpPr>
                <p:cNvPr id="316" name="Freeform 315"/>
                <p:cNvSpPr>
                  <a:spLocks/>
                </p:cNvSpPr>
                <p:nvPr/>
              </p:nvSpPr>
              <p:spPr bwMode="auto">
                <a:xfrm>
                  <a:off x="2863850" y="4233863"/>
                  <a:ext cx="104775" cy="163513"/>
                </a:xfrm>
                <a:custGeom>
                  <a:avLst/>
                  <a:gdLst/>
                  <a:ahLst/>
                  <a:cxnLst>
                    <a:cxn ang="0">
                      <a:pos x="26" y="3"/>
                    </a:cxn>
                    <a:cxn ang="0">
                      <a:pos x="14" y="5"/>
                    </a:cxn>
                    <a:cxn ang="0">
                      <a:pos x="0" y="27"/>
                    </a:cxn>
                    <a:cxn ang="0">
                      <a:pos x="4" y="27"/>
                    </a:cxn>
                    <a:cxn ang="0">
                      <a:pos x="8" y="31"/>
                    </a:cxn>
                    <a:cxn ang="0">
                      <a:pos x="8" y="48"/>
                    </a:cxn>
                    <a:cxn ang="0">
                      <a:pos x="29" y="15"/>
                    </a:cxn>
                    <a:cxn ang="0">
                      <a:pos x="26" y="3"/>
                    </a:cxn>
                  </a:cxnLst>
                  <a:rect l="0" t="0" r="r" b="b"/>
                  <a:pathLst>
                    <a:path w="31" h="48">
                      <a:moveTo>
                        <a:pt x="26" y="3"/>
                      </a:moveTo>
                      <a:cubicBezTo>
                        <a:pt x="22" y="0"/>
                        <a:pt x="17" y="1"/>
                        <a:pt x="14" y="5"/>
                      </a:cubicBezTo>
                      <a:cubicBezTo>
                        <a:pt x="0" y="27"/>
                        <a:pt x="0" y="27"/>
                        <a:pt x="0" y="27"/>
                      </a:cubicBezTo>
                      <a:cubicBezTo>
                        <a:pt x="4" y="27"/>
                        <a:pt x="4" y="27"/>
                        <a:pt x="4" y="27"/>
                      </a:cubicBezTo>
                      <a:cubicBezTo>
                        <a:pt x="6" y="27"/>
                        <a:pt x="8" y="29"/>
                        <a:pt x="8" y="31"/>
                      </a:cubicBezTo>
                      <a:cubicBezTo>
                        <a:pt x="8" y="48"/>
                        <a:pt x="8" y="48"/>
                        <a:pt x="8" y="48"/>
                      </a:cubicBezTo>
                      <a:cubicBezTo>
                        <a:pt x="29" y="15"/>
                        <a:pt x="29" y="15"/>
                        <a:pt x="29" y="15"/>
                      </a:cubicBezTo>
                      <a:cubicBezTo>
                        <a:pt x="31" y="11"/>
                        <a:pt x="30" y="5"/>
                        <a:pt x="26" y="3"/>
                      </a:cubicBez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sp>
              <p:nvSpPr>
                <p:cNvPr id="318" name="Freeform 317"/>
                <p:cNvSpPr>
                  <a:spLocks/>
                </p:cNvSpPr>
                <p:nvPr/>
              </p:nvSpPr>
              <p:spPr bwMode="auto">
                <a:xfrm>
                  <a:off x="2681288" y="4325938"/>
                  <a:ext cx="209550" cy="192088"/>
                </a:xfrm>
                <a:custGeom>
                  <a:avLst/>
                  <a:gdLst/>
                  <a:ahLst/>
                  <a:cxnLst>
                    <a:cxn ang="0">
                      <a:pos x="46" y="44"/>
                    </a:cxn>
                    <a:cxn ang="0">
                      <a:pos x="34" y="47"/>
                    </a:cxn>
                    <a:cxn ang="0">
                      <a:pos x="32" y="45"/>
                    </a:cxn>
                    <a:cxn ang="0">
                      <a:pos x="14" y="31"/>
                    </a:cxn>
                    <a:cxn ang="0">
                      <a:pos x="13" y="19"/>
                    </a:cxn>
                    <a:cxn ang="0">
                      <a:pos x="25" y="18"/>
                    </a:cxn>
                    <a:cxn ang="0">
                      <a:pos x="36" y="26"/>
                    </a:cxn>
                    <a:cxn ang="0">
                      <a:pos x="53" y="0"/>
                    </a:cxn>
                    <a:cxn ang="0">
                      <a:pos x="4" y="0"/>
                    </a:cxn>
                    <a:cxn ang="0">
                      <a:pos x="0" y="4"/>
                    </a:cxn>
                    <a:cxn ang="0">
                      <a:pos x="0" y="52"/>
                    </a:cxn>
                    <a:cxn ang="0">
                      <a:pos x="4" y="56"/>
                    </a:cxn>
                    <a:cxn ang="0">
                      <a:pos x="57" y="56"/>
                    </a:cxn>
                    <a:cxn ang="0">
                      <a:pos x="61" y="52"/>
                    </a:cxn>
                    <a:cxn ang="0">
                      <a:pos x="61" y="21"/>
                    </a:cxn>
                    <a:cxn ang="0">
                      <a:pos x="46" y="44"/>
                    </a:cxn>
                  </a:cxnLst>
                  <a:rect l="0" t="0" r="r" b="b"/>
                  <a:pathLst>
                    <a:path w="61" h="56">
                      <a:moveTo>
                        <a:pt x="46" y="44"/>
                      </a:moveTo>
                      <a:cubicBezTo>
                        <a:pt x="43" y="48"/>
                        <a:pt x="38" y="49"/>
                        <a:pt x="34" y="47"/>
                      </a:cubicBezTo>
                      <a:cubicBezTo>
                        <a:pt x="33" y="46"/>
                        <a:pt x="32" y="45"/>
                        <a:pt x="32" y="45"/>
                      </a:cubicBezTo>
                      <a:cubicBezTo>
                        <a:pt x="14" y="31"/>
                        <a:pt x="14" y="31"/>
                        <a:pt x="14" y="31"/>
                      </a:cubicBezTo>
                      <a:cubicBezTo>
                        <a:pt x="11" y="28"/>
                        <a:pt x="10" y="23"/>
                        <a:pt x="13" y="19"/>
                      </a:cubicBezTo>
                      <a:cubicBezTo>
                        <a:pt x="16" y="15"/>
                        <a:pt x="21" y="15"/>
                        <a:pt x="25" y="18"/>
                      </a:cubicBezTo>
                      <a:cubicBezTo>
                        <a:pt x="36" y="26"/>
                        <a:pt x="36" y="26"/>
                        <a:pt x="36" y="26"/>
                      </a:cubicBezTo>
                      <a:cubicBezTo>
                        <a:pt x="53" y="0"/>
                        <a:pt x="53" y="0"/>
                        <a:pt x="53" y="0"/>
                      </a:cubicBezTo>
                      <a:cubicBezTo>
                        <a:pt x="4" y="0"/>
                        <a:pt x="4" y="0"/>
                        <a:pt x="4" y="0"/>
                      </a:cubicBezTo>
                      <a:cubicBezTo>
                        <a:pt x="2" y="0"/>
                        <a:pt x="0" y="2"/>
                        <a:pt x="0" y="4"/>
                      </a:cubicBezTo>
                      <a:cubicBezTo>
                        <a:pt x="0" y="52"/>
                        <a:pt x="0" y="52"/>
                        <a:pt x="0" y="52"/>
                      </a:cubicBezTo>
                      <a:cubicBezTo>
                        <a:pt x="0" y="54"/>
                        <a:pt x="2" y="56"/>
                        <a:pt x="4" y="56"/>
                      </a:cubicBezTo>
                      <a:cubicBezTo>
                        <a:pt x="57" y="56"/>
                        <a:pt x="57" y="56"/>
                        <a:pt x="57" y="56"/>
                      </a:cubicBezTo>
                      <a:cubicBezTo>
                        <a:pt x="59" y="56"/>
                        <a:pt x="61" y="54"/>
                        <a:pt x="61" y="52"/>
                      </a:cubicBezTo>
                      <a:cubicBezTo>
                        <a:pt x="61" y="21"/>
                        <a:pt x="61" y="21"/>
                        <a:pt x="61" y="21"/>
                      </a:cubicBezTo>
                      <a:lnTo>
                        <a:pt x="46" y="44"/>
                      </a:lnTo>
                      <a:close/>
                    </a:path>
                  </a:pathLst>
                </a:custGeom>
                <a:grpFill/>
                <a:ln w="9525">
                  <a:noFill/>
                  <a:round/>
                  <a:headEnd/>
                  <a:tailEnd/>
                </a:ln>
              </p:spPr>
              <p:txBody>
                <a:bodyPr vert="horz" wrap="square" lIns="88751" tIns="44375" rIns="88751" bIns="4437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53"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319" name="Rectangle 318"/>
            <p:cNvSpPr/>
            <p:nvPr/>
          </p:nvSpPr>
          <p:spPr>
            <a:xfrm>
              <a:off x="4563513" y="3290724"/>
              <a:ext cx="1094466" cy="326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Ideate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Plan</a:t>
              </a:r>
            </a:p>
          </p:txBody>
        </p:sp>
        <p:sp>
          <p:nvSpPr>
            <p:cNvPr id="320" name="Rectangle 319"/>
            <p:cNvSpPr/>
            <p:nvPr/>
          </p:nvSpPr>
          <p:spPr>
            <a:xfrm>
              <a:off x="6504154" y="3309410"/>
              <a:ext cx="1042896" cy="326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Execute &amp; Guide</a:t>
              </a:r>
            </a:p>
          </p:txBody>
        </p:sp>
        <p:sp>
          <p:nvSpPr>
            <p:cNvPr id="321" name="Rectangle 320"/>
            <p:cNvSpPr/>
            <p:nvPr/>
          </p:nvSpPr>
          <p:spPr>
            <a:xfrm>
              <a:off x="6319955" y="4799980"/>
              <a:ext cx="1094466" cy="326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Manage &amp; Govern</a:t>
              </a:r>
            </a:p>
          </p:txBody>
        </p:sp>
        <p:sp>
          <p:nvSpPr>
            <p:cNvPr id="322" name="Rectangle 321"/>
            <p:cNvSpPr/>
            <p:nvPr/>
          </p:nvSpPr>
          <p:spPr>
            <a:xfrm>
              <a:off x="4761026" y="4786490"/>
              <a:ext cx="1094466" cy="326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Monitor &amp; Improve</a:t>
              </a:r>
            </a:p>
          </p:txBody>
        </p:sp>
        <p:sp>
          <p:nvSpPr>
            <p:cNvPr id="323" name="Rectangle 322"/>
            <p:cNvSpPr/>
            <p:nvPr/>
          </p:nvSpPr>
          <p:spPr>
            <a:xfrm>
              <a:off x="4934770" y="4672795"/>
              <a:ext cx="2282669" cy="1272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none" lIns="54611" tIns="54611" rIns="54611" bIns="54611" numCol="1" rtlCol="0" anchor="ctr">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Data, Analytics &amp; Tools</a:t>
              </a:r>
            </a:p>
          </p:txBody>
        </p:sp>
        <p:grpSp>
          <p:nvGrpSpPr>
            <p:cNvPr id="324" name="Group 12"/>
            <p:cNvGrpSpPr>
              <a:grpSpLocks noChangeAspect="1"/>
            </p:cNvGrpSpPr>
            <p:nvPr/>
          </p:nvGrpSpPr>
          <p:grpSpPr bwMode="auto">
            <a:xfrm>
              <a:off x="6479562" y="2887884"/>
              <a:ext cx="396591" cy="320076"/>
              <a:chOff x="345" y="2188"/>
              <a:chExt cx="822" cy="659"/>
            </a:xfrm>
            <a:solidFill>
              <a:schemeClr val="bg1"/>
            </a:solidFill>
          </p:grpSpPr>
          <p:sp>
            <p:nvSpPr>
              <p:cNvPr id="325" name="Freeform 13"/>
              <p:cNvSpPr>
                <a:spLocks noEditPoints="1"/>
              </p:cNvSpPr>
              <p:nvPr/>
            </p:nvSpPr>
            <p:spPr bwMode="auto">
              <a:xfrm>
                <a:off x="345" y="2377"/>
                <a:ext cx="472" cy="470"/>
              </a:xfrm>
              <a:custGeom>
                <a:avLst/>
                <a:gdLst/>
                <a:ahLst/>
                <a:cxnLst>
                  <a:cxn ang="0">
                    <a:pos x="180" y="79"/>
                  </a:cxn>
                  <a:cxn ang="0">
                    <a:pos x="197" y="71"/>
                  </a:cxn>
                  <a:cxn ang="0">
                    <a:pos x="183" y="42"/>
                  </a:cxn>
                  <a:cxn ang="0">
                    <a:pos x="166" y="50"/>
                  </a:cxn>
                  <a:cxn ang="0">
                    <a:pos x="142" y="29"/>
                  </a:cxn>
                  <a:cxn ang="0">
                    <a:pos x="149" y="11"/>
                  </a:cxn>
                  <a:cxn ang="0">
                    <a:pos x="118" y="0"/>
                  </a:cxn>
                  <a:cxn ang="0">
                    <a:pos x="111" y="18"/>
                  </a:cxn>
                  <a:cxn ang="0">
                    <a:pos x="80" y="20"/>
                  </a:cxn>
                  <a:cxn ang="0">
                    <a:pos x="72" y="2"/>
                  </a:cxn>
                  <a:cxn ang="0">
                    <a:pos x="42" y="16"/>
                  </a:cxn>
                  <a:cxn ang="0">
                    <a:pos x="51" y="34"/>
                  </a:cxn>
                  <a:cxn ang="0">
                    <a:pos x="29" y="57"/>
                  </a:cxn>
                  <a:cxn ang="0">
                    <a:pos x="11" y="51"/>
                  </a:cxn>
                  <a:cxn ang="0">
                    <a:pos x="0" y="82"/>
                  </a:cxn>
                  <a:cxn ang="0">
                    <a:pos x="18" y="88"/>
                  </a:cxn>
                  <a:cxn ang="0">
                    <a:pos x="20" y="120"/>
                  </a:cxn>
                  <a:cxn ang="0">
                    <a:pos x="3" y="128"/>
                  </a:cxn>
                  <a:cxn ang="0">
                    <a:pos x="17" y="157"/>
                  </a:cxn>
                  <a:cxn ang="0">
                    <a:pos x="34" y="149"/>
                  </a:cxn>
                  <a:cxn ang="0">
                    <a:pos x="58" y="171"/>
                  </a:cxn>
                  <a:cxn ang="0">
                    <a:pos x="51" y="188"/>
                  </a:cxn>
                  <a:cxn ang="0">
                    <a:pos x="82" y="199"/>
                  </a:cxn>
                  <a:cxn ang="0">
                    <a:pos x="88" y="182"/>
                  </a:cxn>
                  <a:cxn ang="0">
                    <a:pos x="120" y="180"/>
                  </a:cxn>
                  <a:cxn ang="0">
                    <a:pos x="128" y="197"/>
                  </a:cxn>
                  <a:cxn ang="0">
                    <a:pos x="158" y="183"/>
                  </a:cxn>
                  <a:cxn ang="0">
                    <a:pos x="150" y="166"/>
                  </a:cxn>
                  <a:cxn ang="0">
                    <a:pos x="171" y="142"/>
                  </a:cxn>
                  <a:cxn ang="0">
                    <a:pos x="189" y="148"/>
                  </a:cxn>
                  <a:cxn ang="0">
                    <a:pos x="200" y="117"/>
                  </a:cxn>
                  <a:cxn ang="0">
                    <a:pos x="182" y="111"/>
                  </a:cxn>
                  <a:cxn ang="0">
                    <a:pos x="180" y="79"/>
                  </a:cxn>
                  <a:cxn ang="0">
                    <a:pos x="150" y="118"/>
                  </a:cxn>
                  <a:cxn ang="0">
                    <a:pos x="123" y="148"/>
                  </a:cxn>
                  <a:cxn ang="0">
                    <a:pos x="82" y="150"/>
                  </a:cxn>
                  <a:cxn ang="0">
                    <a:pos x="52" y="123"/>
                  </a:cxn>
                  <a:cxn ang="0">
                    <a:pos x="50" y="82"/>
                  </a:cxn>
                  <a:cxn ang="0">
                    <a:pos x="77" y="52"/>
                  </a:cxn>
                  <a:cxn ang="0">
                    <a:pos x="118" y="50"/>
                  </a:cxn>
                  <a:cxn ang="0">
                    <a:pos x="148" y="77"/>
                  </a:cxn>
                  <a:cxn ang="0">
                    <a:pos x="150" y="118"/>
                  </a:cxn>
                </a:cxnLst>
                <a:rect l="0" t="0" r="r" b="b"/>
                <a:pathLst>
                  <a:path w="200" h="199">
                    <a:moveTo>
                      <a:pt x="180" y="79"/>
                    </a:moveTo>
                    <a:cubicBezTo>
                      <a:pt x="197" y="71"/>
                      <a:pt x="197" y="71"/>
                      <a:pt x="197" y="71"/>
                    </a:cubicBezTo>
                    <a:cubicBezTo>
                      <a:pt x="183" y="42"/>
                      <a:pt x="183" y="42"/>
                      <a:pt x="183" y="42"/>
                    </a:cubicBezTo>
                    <a:cubicBezTo>
                      <a:pt x="166" y="50"/>
                      <a:pt x="166" y="50"/>
                      <a:pt x="166" y="50"/>
                    </a:cubicBezTo>
                    <a:cubicBezTo>
                      <a:pt x="159" y="41"/>
                      <a:pt x="151" y="34"/>
                      <a:pt x="142" y="29"/>
                    </a:cubicBezTo>
                    <a:cubicBezTo>
                      <a:pt x="149" y="11"/>
                      <a:pt x="149" y="11"/>
                      <a:pt x="149" y="11"/>
                    </a:cubicBezTo>
                    <a:cubicBezTo>
                      <a:pt x="118" y="0"/>
                      <a:pt x="118" y="0"/>
                      <a:pt x="118" y="0"/>
                    </a:cubicBezTo>
                    <a:cubicBezTo>
                      <a:pt x="111" y="18"/>
                      <a:pt x="111" y="18"/>
                      <a:pt x="111" y="18"/>
                    </a:cubicBezTo>
                    <a:cubicBezTo>
                      <a:pt x="101" y="17"/>
                      <a:pt x="90" y="17"/>
                      <a:pt x="80" y="20"/>
                    </a:cubicBezTo>
                    <a:cubicBezTo>
                      <a:pt x="72" y="2"/>
                      <a:pt x="72" y="2"/>
                      <a:pt x="72" y="2"/>
                    </a:cubicBezTo>
                    <a:cubicBezTo>
                      <a:pt x="42" y="16"/>
                      <a:pt x="42" y="16"/>
                      <a:pt x="42" y="16"/>
                    </a:cubicBezTo>
                    <a:cubicBezTo>
                      <a:pt x="51" y="34"/>
                      <a:pt x="51" y="34"/>
                      <a:pt x="51" y="34"/>
                    </a:cubicBezTo>
                    <a:cubicBezTo>
                      <a:pt x="42" y="40"/>
                      <a:pt x="35" y="48"/>
                      <a:pt x="29" y="57"/>
                    </a:cubicBezTo>
                    <a:cubicBezTo>
                      <a:pt x="11" y="51"/>
                      <a:pt x="11" y="51"/>
                      <a:pt x="11" y="51"/>
                    </a:cubicBezTo>
                    <a:cubicBezTo>
                      <a:pt x="0" y="82"/>
                      <a:pt x="0" y="82"/>
                      <a:pt x="0" y="82"/>
                    </a:cubicBezTo>
                    <a:cubicBezTo>
                      <a:pt x="18" y="88"/>
                      <a:pt x="18" y="88"/>
                      <a:pt x="18" y="88"/>
                    </a:cubicBezTo>
                    <a:cubicBezTo>
                      <a:pt x="17" y="98"/>
                      <a:pt x="17" y="109"/>
                      <a:pt x="20" y="120"/>
                    </a:cubicBezTo>
                    <a:cubicBezTo>
                      <a:pt x="3" y="128"/>
                      <a:pt x="3" y="128"/>
                      <a:pt x="3" y="128"/>
                    </a:cubicBezTo>
                    <a:cubicBezTo>
                      <a:pt x="17" y="157"/>
                      <a:pt x="17" y="157"/>
                      <a:pt x="17" y="157"/>
                    </a:cubicBezTo>
                    <a:cubicBezTo>
                      <a:pt x="34" y="149"/>
                      <a:pt x="34" y="149"/>
                      <a:pt x="34" y="149"/>
                    </a:cubicBezTo>
                    <a:cubicBezTo>
                      <a:pt x="41" y="158"/>
                      <a:pt x="49" y="165"/>
                      <a:pt x="58" y="171"/>
                    </a:cubicBezTo>
                    <a:cubicBezTo>
                      <a:pt x="51" y="188"/>
                      <a:pt x="51" y="188"/>
                      <a:pt x="51" y="188"/>
                    </a:cubicBezTo>
                    <a:cubicBezTo>
                      <a:pt x="82" y="199"/>
                      <a:pt x="82" y="199"/>
                      <a:pt x="82" y="199"/>
                    </a:cubicBezTo>
                    <a:cubicBezTo>
                      <a:pt x="88" y="182"/>
                      <a:pt x="88" y="182"/>
                      <a:pt x="88" y="182"/>
                    </a:cubicBezTo>
                    <a:cubicBezTo>
                      <a:pt x="99" y="183"/>
                      <a:pt x="110" y="183"/>
                      <a:pt x="120" y="180"/>
                    </a:cubicBezTo>
                    <a:cubicBezTo>
                      <a:pt x="128" y="197"/>
                      <a:pt x="128" y="197"/>
                      <a:pt x="128" y="197"/>
                    </a:cubicBezTo>
                    <a:cubicBezTo>
                      <a:pt x="158" y="183"/>
                      <a:pt x="158" y="183"/>
                      <a:pt x="158" y="183"/>
                    </a:cubicBezTo>
                    <a:cubicBezTo>
                      <a:pt x="150" y="166"/>
                      <a:pt x="150" y="166"/>
                      <a:pt x="150" y="166"/>
                    </a:cubicBezTo>
                    <a:cubicBezTo>
                      <a:pt x="159" y="159"/>
                      <a:pt x="166" y="151"/>
                      <a:pt x="171" y="142"/>
                    </a:cubicBezTo>
                    <a:cubicBezTo>
                      <a:pt x="189" y="148"/>
                      <a:pt x="189" y="148"/>
                      <a:pt x="189" y="148"/>
                    </a:cubicBezTo>
                    <a:cubicBezTo>
                      <a:pt x="200" y="117"/>
                      <a:pt x="200" y="117"/>
                      <a:pt x="200" y="117"/>
                    </a:cubicBezTo>
                    <a:cubicBezTo>
                      <a:pt x="182" y="111"/>
                      <a:pt x="182" y="111"/>
                      <a:pt x="182" y="111"/>
                    </a:cubicBezTo>
                    <a:cubicBezTo>
                      <a:pt x="183" y="101"/>
                      <a:pt x="183" y="90"/>
                      <a:pt x="180" y="79"/>
                    </a:cubicBezTo>
                    <a:moveTo>
                      <a:pt x="150" y="118"/>
                    </a:moveTo>
                    <a:cubicBezTo>
                      <a:pt x="146" y="130"/>
                      <a:pt x="136" y="141"/>
                      <a:pt x="123" y="148"/>
                    </a:cubicBezTo>
                    <a:cubicBezTo>
                      <a:pt x="110" y="154"/>
                      <a:pt x="95" y="155"/>
                      <a:pt x="82" y="150"/>
                    </a:cubicBezTo>
                    <a:cubicBezTo>
                      <a:pt x="70" y="145"/>
                      <a:pt x="59" y="136"/>
                      <a:pt x="52" y="123"/>
                    </a:cubicBezTo>
                    <a:cubicBezTo>
                      <a:pt x="46" y="110"/>
                      <a:pt x="45" y="95"/>
                      <a:pt x="50" y="82"/>
                    </a:cubicBezTo>
                    <a:cubicBezTo>
                      <a:pt x="55" y="69"/>
                      <a:pt x="64" y="58"/>
                      <a:pt x="77" y="52"/>
                    </a:cubicBezTo>
                    <a:cubicBezTo>
                      <a:pt x="90" y="45"/>
                      <a:pt x="105" y="45"/>
                      <a:pt x="118" y="50"/>
                    </a:cubicBezTo>
                    <a:cubicBezTo>
                      <a:pt x="131" y="54"/>
                      <a:pt x="142" y="64"/>
                      <a:pt x="148" y="77"/>
                    </a:cubicBezTo>
                    <a:cubicBezTo>
                      <a:pt x="155" y="90"/>
                      <a:pt x="155" y="105"/>
                      <a:pt x="150" y="1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29" name="Freeform 14"/>
              <p:cNvSpPr>
                <a:spLocks noEditPoints="1"/>
              </p:cNvSpPr>
              <p:nvPr/>
            </p:nvSpPr>
            <p:spPr bwMode="auto">
              <a:xfrm>
                <a:off x="848" y="2521"/>
                <a:ext cx="319" cy="319"/>
              </a:xfrm>
              <a:custGeom>
                <a:avLst/>
                <a:gdLst/>
                <a:ahLst/>
                <a:cxnLst>
                  <a:cxn ang="0">
                    <a:pos x="123" y="75"/>
                  </a:cxn>
                  <a:cxn ang="0">
                    <a:pos x="122" y="54"/>
                  </a:cxn>
                  <a:cxn ang="0">
                    <a:pos x="133" y="48"/>
                  </a:cxn>
                  <a:cxn ang="0">
                    <a:pos x="124" y="28"/>
                  </a:cxn>
                  <a:cxn ang="0">
                    <a:pos x="112" y="34"/>
                  </a:cxn>
                  <a:cxn ang="0">
                    <a:pos x="96" y="20"/>
                  </a:cxn>
                  <a:cxn ang="0">
                    <a:pos x="100" y="7"/>
                  </a:cxn>
                  <a:cxn ang="0">
                    <a:pos x="80" y="0"/>
                  </a:cxn>
                  <a:cxn ang="0">
                    <a:pos x="75" y="12"/>
                  </a:cxn>
                  <a:cxn ang="0">
                    <a:pos x="54" y="14"/>
                  </a:cxn>
                  <a:cxn ang="0">
                    <a:pos x="48" y="2"/>
                  </a:cxn>
                  <a:cxn ang="0">
                    <a:pos x="29" y="11"/>
                  </a:cxn>
                  <a:cxn ang="0">
                    <a:pos x="34" y="23"/>
                  </a:cxn>
                  <a:cxn ang="0">
                    <a:pos x="20" y="39"/>
                  </a:cxn>
                  <a:cxn ang="0">
                    <a:pos x="8" y="35"/>
                  </a:cxn>
                  <a:cxn ang="0">
                    <a:pos x="0" y="55"/>
                  </a:cxn>
                  <a:cxn ang="0">
                    <a:pos x="13" y="60"/>
                  </a:cxn>
                  <a:cxn ang="0">
                    <a:pos x="14" y="81"/>
                  </a:cxn>
                  <a:cxn ang="0">
                    <a:pos x="2" y="87"/>
                  </a:cxn>
                  <a:cxn ang="0">
                    <a:pos x="12" y="106"/>
                  </a:cxn>
                  <a:cxn ang="0">
                    <a:pos x="23" y="101"/>
                  </a:cxn>
                  <a:cxn ang="0">
                    <a:pos x="39" y="115"/>
                  </a:cxn>
                  <a:cxn ang="0">
                    <a:pos x="35" y="127"/>
                  </a:cxn>
                  <a:cxn ang="0">
                    <a:pos x="56" y="135"/>
                  </a:cxn>
                  <a:cxn ang="0">
                    <a:pos x="60" y="123"/>
                  </a:cxn>
                  <a:cxn ang="0">
                    <a:pos x="81" y="122"/>
                  </a:cxn>
                  <a:cxn ang="0">
                    <a:pos x="87" y="133"/>
                  </a:cxn>
                  <a:cxn ang="0">
                    <a:pos x="107" y="123"/>
                  </a:cxn>
                  <a:cxn ang="0">
                    <a:pos x="101" y="112"/>
                  </a:cxn>
                  <a:cxn ang="0">
                    <a:pos x="116" y="96"/>
                  </a:cxn>
                  <a:cxn ang="0">
                    <a:pos x="127" y="100"/>
                  </a:cxn>
                  <a:cxn ang="0">
                    <a:pos x="135" y="79"/>
                  </a:cxn>
                  <a:cxn ang="0">
                    <a:pos x="123" y="75"/>
                  </a:cxn>
                  <a:cxn ang="0">
                    <a:pos x="102" y="80"/>
                  </a:cxn>
                  <a:cxn ang="0">
                    <a:pos x="83" y="100"/>
                  </a:cxn>
                  <a:cxn ang="0">
                    <a:pos x="56" y="101"/>
                  </a:cxn>
                  <a:cxn ang="0">
                    <a:pos x="35" y="83"/>
                  </a:cxn>
                  <a:cxn ang="0">
                    <a:pos x="34" y="56"/>
                  </a:cxn>
                  <a:cxn ang="0">
                    <a:pos x="52" y="35"/>
                  </a:cxn>
                  <a:cxn ang="0">
                    <a:pos x="80" y="34"/>
                  </a:cxn>
                  <a:cxn ang="0">
                    <a:pos x="100" y="52"/>
                  </a:cxn>
                  <a:cxn ang="0">
                    <a:pos x="102" y="80"/>
                  </a:cxn>
                </a:cxnLst>
                <a:rect l="0" t="0" r="r" b="b"/>
                <a:pathLst>
                  <a:path w="135" h="135">
                    <a:moveTo>
                      <a:pt x="123" y="75"/>
                    </a:moveTo>
                    <a:cubicBezTo>
                      <a:pt x="124" y="68"/>
                      <a:pt x="123" y="61"/>
                      <a:pt x="122" y="54"/>
                    </a:cubicBezTo>
                    <a:cubicBezTo>
                      <a:pt x="133" y="48"/>
                      <a:pt x="133" y="48"/>
                      <a:pt x="133" y="48"/>
                    </a:cubicBezTo>
                    <a:cubicBezTo>
                      <a:pt x="124" y="28"/>
                      <a:pt x="124" y="28"/>
                      <a:pt x="124" y="28"/>
                    </a:cubicBezTo>
                    <a:cubicBezTo>
                      <a:pt x="112" y="34"/>
                      <a:pt x="112" y="34"/>
                      <a:pt x="112" y="34"/>
                    </a:cubicBezTo>
                    <a:cubicBezTo>
                      <a:pt x="108" y="28"/>
                      <a:pt x="102" y="23"/>
                      <a:pt x="96" y="20"/>
                    </a:cubicBezTo>
                    <a:cubicBezTo>
                      <a:pt x="100" y="7"/>
                      <a:pt x="100" y="7"/>
                      <a:pt x="100" y="7"/>
                    </a:cubicBezTo>
                    <a:cubicBezTo>
                      <a:pt x="80" y="0"/>
                      <a:pt x="80" y="0"/>
                      <a:pt x="80" y="0"/>
                    </a:cubicBezTo>
                    <a:cubicBezTo>
                      <a:pt x="75" y="12"/>
                      <a:pt x="75" y="12"/>
                      <a:pt x="75" y="12"/>
                    </a:cubicBezTo>
                    <a:cubicBezTo>
                      <a:pt x="68" y="11"/>
                      <a:pt x="61" y="12"/>
                      <a:pt x="54" y="14"/>
                    </a:cubicBezTo>
                    <a:cubicBezTo>
                      <a:pt x="48" y="2"/>
                      <a:pt x="48" y="2"/>
                      <a:pt x="48" y="2"/>
                    </a:cubicBezTo>
                    <a:cubicBezTo>
                      <a:pt x="29" y="11"/>
                      <a:pt x="29" y="11"/>
                      <a:pt x="29" y="11"/>
                    </a:cubicBezTo>
                    <a:cubicBezTo>
                      <a:pt x="34" y="23"/>
                      <a:pt x="34" y="23"/>
                      <a:pt x="34" y="23"/>
                    </a:cubicBezTo>
                    <a:cubicBezTo>
                      <a:pt x="28" y="27"/>
                      <a:pt x="24" y="33"/>
                      <a:pt x="20" y="39"/>
                    </a:cubicBezTo>
                    <a:cubicBezTo>
                      <a:pt x="8" y="35"/>
                      <a:pt x="8" y="35"/>
                      <a:pt x="8" y="35"/>
                    </a:cubicBezTo>
                    <a:cubicBezTo>
                      <a:pt x="0" y="55"/>
                      <a:pt x="0" y="55"/>
                      <a:pt x="0" y="55"/>
                    </a:cubicBezTo>
                    <a:cubicBezTo>
                      <a:pt x="13" y="60"/>
                      <a:pt x="13" y="60"/>
                      <a:pt x="13" y="60"/>
                    </a:cubicBezTo>
                    <a:cubicBezTo>
                      <a:pt x="12" y="67"/>
                      <a:pt x="12" y="74"/>
                      <a:pt x="14" y="81"/>
                    </a:cubicBezTo>
                    <a:cubicBezTo>
                      <a:pt x="2" y="87"/>
                      <a:pt x="2" y="87"/>
                      <a:pt x="2" y="87"/>
                    </a:cubicBezTo>
                    <a:cubicBezTo>
                      <a:pt x="12" y="106"/>
                      <a:pt x="12" y="106"/>
                      <a:pt x="12" y="106"/>
                    </a:cubicBezTo>
                    <a:cubicBezTo>
                      <a:pt x="23" y="101"/>
                      <a:pt x="23" y="101"/>
                      <a:pt x="23" y="101"/>
                    </a:cubicBezTo>
                    <a:cubicBezTo>
                      <a:pt x="27" y="107"/>
                      <a:pt x="33" y="112"/>
                      <a:pt x="39" y="115"/>
                    </a:cubicBezTo>
                    <a:cubicBezTo>
                      <a:pt x="35" y="127"/>
                      <a:pt x="35" y="127"/>
                      <a:pt x="35" y="127"/>
                    </a:cubicBezTo>
                    <a:cubicBezTo>
                      <a:pt x="56" y="135"/>
                      <a:pt x="56" y="135"/>
                      <a:pt x="56" y="135"/>
                    </a:cubicBezTo>
                    <a:cubicBezTo>
                      <a:pt x="60" y="123"/>
                      <a:pt x="60" y="123"/>
                      <a:pt x="60" y="123"/>
                    </a:cubicBezTo>
                    <a:cubicBezTo>
                      <a:pt x="67" y="124"/>
                      <a:pt x="74" y="123"/>
                      <a:pt x="81" y="122"/>
                    </a:cubicBezTo>
                    <a:cubicBezTo>
                      <a:pt x="87" y="133"/>
                      <a:pt x="87" y="133"/>
                      <a:pt x="87" y="133"/>
                    </a:cubicBezTo>
                    <a:cubicBezTo>
                      <a:pt x="107" y="123"/>
                      <a:pt x="107" y="123"/>
                      <a:pt x="107" y="123"/>
                    </a:cubicBezTo>
                    <a:cubicBezTo>
                      <a:pt x="101" y="112"/>
                      <a:pt x="101" y="112"/>
                      <a:pt x="101" y="112"/>
                    </a:cubicBezTo>
                    <a:cubicBezTo>
                      <a:pt x="107" y="108"/>
                      <a:pt x="112" y="102"/>
                      <a:pt x="116" y="96"/>
                    </a:cubicBezTo>
                    <a:cubicBezTo>
                      <a:pt x="127" y="100"/>
                      <a:pt x="127" y="100"/>
                      <a:pt x="127" y="100"/>
                    </a:cubicBezTo>
                    <a:cubicBezTo>
                      <a:pt x="135" y="79"/>
                      <a:pt x="135" y="79"/>
                      <a:pt x="135" y="79"/>
                    </a:cubicBezTo>
                    <a:lnTo>
                      <a:pt x="123" y="75"/>
                    </a:lnTo>
                    <a:close/>
                    <a:moveTo>
                      <a:pt x="102" y="80"/>
                    </a:moveTo>
                    <a:cubicBezTo>
                      <a:pt x="98" y="88"/>
                      <a:pt x="92" y="96"/>
                      <a:pt x="83" y="100"/>
                    </a:cubicBezTo>
                    <a:cubicBezTo>
                      <a:pt x="74" y="104"/>
                      <a:pt x="64" y="105"/>
                      <a:pt x="56" y="101"/>
                    </a:cubicBezTo>
                    <a:cubicBezTo>
                      <a:pt x="47" y="98"/>
                      <a:pt x="40" y="92"/>
                      <a:pt x="35" y="83"/>
                    </a:cubicBezTo>
                    <a:cubicBezTo>
                      <a:pt x="31" y="74"/>
                      <a:pt x="31" y="64"/>
                      <a:pt x="34" y="56"/>
                    </a:cubicBezTo>
                    <a:cubicBezTo>
                      <a:pt x="37" y="47"/>
                      <a:pt x="43" y="40"/>
                      <a:pt x="52" y="35"/>
                    </a:cubicBezTo>
                    <a:cubicBezTo>
                      <a:pt x="61" y="31"/>
                      <a:pt x="71" y="31"/>
                      <a:pt x="80" y="34"/>
                    </a:cubicBezTo>
                    <a:cubicBezTo>
                      <a:pt x="88" y="37"/>
                      <a:pt x="96" y="43"/>
                      <a:pt x="100" y="52"/>
                    </a:cubicBezTo>
                    <a:cubicBezTo>
                      <a:pt x="104" y="61"/>
                      <a:pt x="105" y="71"/>
                      <a:pt x="102" y="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30" name="Freeform 15"/>
              <p:cNvSpPr>
                <a:spLocks noEditPoints="1"/>
              </p:cNvSpPr>
              <p:nvPr/>
            </p:nvSpPr>
            <p:spPr bwMode="auto">
              <a:xfrm>
                <a:off x="748" y="2188"/>
                <a:ext cx="317" cy="316"/>
              </a:xfrm>
              <a:custGeom>
                <a:avLst/>
                <a:gdLst/>
                <a:ahLst/>
                <a:cxnLst>
                  <a:cxn ang="0">
                    <a:pos x="55" y="134"/>
                  </a:cxn>
                  <a:cxn ang="0">
                    <a:pos x="59" y="123"/>
                  </a:cxn>
                  <a:cxn ang="0">
                    <a:pos x="81" y="121"/>
                  </a:cxn>
                  <a:cxn ang="0">
                    <a:pos x="86" y="133"/>
                  </a:cxn>
                  <a:cxn ang="0">
                    <a:pos x="106" y="123"/>
                  </a:cxn>
                  <a:cxn ang="0">
                    <a:pos x="100" y="112"/>
                  </a:cxn>
                  <a:cxn ang="0">
                    <a:pos x="115" y="96"/>
                  </a:cxn>
                  <a:cxn ang="0">
                    <a:pos x="127" y="100"/>
                  </a:cxn>
                  <a:cxn ang="0">
                    <a:pos x="134" y="79"/>
                  </a:cxn>
                  <a:cxn ang="0">
                    <a:pos x="122" y="75"/>
                  </a:cxn>
                  <a:cxn ang="0">
                    <a:pos x="121" y="54"/>
                  </a:cxn>
                  <a:cxn ang="0">
                    <a:pos x="132" y="48"/>
                  </a:cxn>
                  <a:cxn ang="0">
                    <a:pos x="123" y="28"/>
                  </a:cxn>
                  <a:cxn ang="0">
                    <a:pos x="111" y="34"/>
                  </a:cxn>
                  <a:cxn ang="0">
                    <a:pos x="95" y="19"/>
                  </a:cxn>
                  <a:cxn ang="0">
                    <a:pos x="100" y="7"/>
                  </a:cxn>
                  <a:cxn ang="0">
                    <a:pos x="79" y="0"/>
                  </a:cxn>
                  <a:cxn ang="0">
                    <a:pos x="75" y="12"/>
                  </a:cxn>
                  <a:cxn ang="0">
                    <a:pos x="53" y="13"/>
                  </a:cxn>
                  <a:cxn ang="0">
                    <a:pos x="48" y="2"/>
                  </a:cxn>
                  <a:cxn ang="0">
                    <a:pos x="28" y="11"/>
                  </a:cxn>
                  <a:cxn ang="0">
                    <a:pos x="33" y="23"/>
                  </a:cxn>
                  <a:cxn ang="0">
                    <a:pos x="19" y="39"/>
                  </a:cxn>
                  <a:cxn ang="0">
                    <a:pos x="7" y="34"/>
                  </a:cxn>
                  <a:cxn ang="0">
                    <a:pos x="0" y="55"/>
                  </a:cxn>
                  <a:cxn ang="0">
                    <a:pos x="12" y="59"/>
                  </a:cxn>
                  <a:cxn ang="0">
                    <a:pos x="13" y="81"/>
                  </a:cxn>
                  <a:cxn ang="0">
                    <a:pos x="1" y="86"/>
                  </a:cxn>
                  <a:cxn ang="0">
                    <a:pos x="11" y="106"/>
                  </a:cxn>
                  <a:cxn ang="0">
                    <a:pos x="22" y="101"/>
                  </a:cxn>
                  <a:cxn ang="0">
                    <a:pos x="38" y="115"/>
                  </a:cxn>
                  <a:cxn ang="0">
                    <a:pos x="34" y="127"/>
                  </a:cxn>
                  <a:cxn ang="0">
                    <a:pos x="55" y="134"/>
                  </a:cxn>
                  <a:cxn ang="0">
                    <a:pos x="35" y="83"/>
                  </a:cxn>
                  <a:cxn ang="0">
                    <a:pos x="33" y="55"/>
                  </a:cxn>
                  <a:cxn ang="0">
                    <a:pos x="51" y="35"/>
                  </a:cxn>
                  <a:cxn ang="0">
                    <a:pos x="79" y="34"/>
                  </a:cxn>
                  <a:cxn ang="0">
                    <a:pos x="99" y="52"/>
                  </a:cxn>
                  <a:cxn ang="0">
                    <a:pos x="101" y="79"/>
                  </a:cxn>
                  <a:cxn ang="0">
                    <a:pos x="82" y="100"/>
                  </a:cxn>
                  <a:cxn ang="0">
                    <a:pos x="55" y="101"/>
                  </a:cxn>
                  <a:cxn ang="0">
                    <a:pos x="35" y="83"/>
                  </a:cxn>
                </a:cxnLst>
                <a:rect l="0" t="0" r="r" b="b"/>
                <a:pathLst>
                  <a:path w="134" h="134">
                    <a:moveTo>
                      <a:pt x="55" y="134"/>
                    </a:moveTo>
                    <a:cubicBezTo>
                      <a:pt x="59" y="123"/>
                      <a:pt x="59" y="123"/>
                      <a:pt x="59" y="123"/>
                    </a:cubicBezTo>
                    <a:cubicBezTo>
                      <a:pt x="66" y="124"/>
                      <a:pt x="73" y="123"/>
                      <a:pt x="81" y="121"/>
                    </a:cubicBezTo>
                    <a:cubicBezTo>
                      <a:pt x="86" y="133"/>
                      <a:pt x="86" y="133"/>
                      <a:pt x="86" y="133"/>
                    </a:cubicBezTo>
                    <a:cubicBezTo>
                      <a:pt x="106" y="123"/>
                      <a:pt x="106" y="123"/>
                      <a:pt x="106" y="123"/>
                    </a:cubicBezTo>
                    <a:cubicBezTo>
                      <a:pt x="100" y="112"/>
                      <a:pt x="100" y="112"/>
                      <a:pt x="100" y="112"/>
                    </a:cubicBezTo>
                    <a:cubicBezTo>
                      <a:pt x="106" y="107"/>
                      <a:pt x="111" y="102"/>
                      <a:pt x="115" y="96"/>
                    </a:cubicBezTo>
                    <a:cubicBezTo>
                      <a:pt x="127" y="100"/>
                      <a:pt x="127" y="100"/>
                      <a:pt x="127" y="100"/>
                    </a:cubicBezTo>
                    <a:cubicBezTo>
                      <a:pt x="134" y="79"/>
                      <a:pt x="134" y="79"/>
                      <a:pt x="134" y="79"/>
                    </a:cubicBezTo>
                    <a:cubicBezTo>
                      <a:pt x="122" y="75"/>
                      <a:pt x="122" y="75"/>
                      <a:pt x="122" y="75"/>
                    </a:cubicBezTo>
                    <a:cubicBezTo>
                      <a:pt x="123" y="68"/>
                      <a:pt x="123" y="61"/>
                      <a:pt x="121" y="54"/>
                    </a:cubicBezTo>
                    <a:cubicBezTo>
                      <a:pt x="132" y="48"/>
                      <a:pt x="132" y="48"/>
                      <a:pt x="132" y="48"/>
                    </a:cubicBezTo>
                    <a:cubicBezTo>
                      <a:pt x="123" y="28"/>
                      <a:pt x="123" y="28"/>
                      <a:pt x="123" y="28"/>
                    </a:cubicBezTo>
                    <a:cubicBezTo>
                      <a:pt x="111" y="34"/>
                      <a:pt x="111" y="34"/>
                      <a:pt x="111" y="34"/>
                    </a:cubicBezTo>
                    <a:cubicBezTo>
                      <a:pt x="107" y="28"/>
                      <a:pt x="101" y="23"/>
                      <a:pt x="95" y="19"/>
                    </a:cubicBezTo>
                    <a:cubicBezTo>
                      <a:pt x="100" y="7"/>
                      <a:pt x="100" y="7"/>
                      <a:pt x="100" y="7"/>
                    </a:cubicBezTo>
                    <a:cubicBezTo>
                      <a:pt x="79" y="0"/>
                      <a:pt x="79" y="0"/>
                      <a:pt x="79" y="0"/>
                    </a:cubicBezTo>
                    <a:cubicBezTo>
                      <a:pt x="75" y="12"/>
                      <a:pt x="75" y="12"/>
                      <a:pt x="75" y="12"/>
                    </a:cubicBezTo>
                    <a:cubicBezTo>
                      <a:pt x="68" y="11"/>
                      <a:pt x="60" y="12"/>
                      <a:pt x="53" y="13"/>
                    </a:cubicBezTo>
                    <a:cubicBezTo>
                      <a:pt x="48" y="2"/>
                      <a:pt x="48" y="2"/>
                      <a:pt x="48" y="2"/>
                    </a:cubicBezTo>
                    <a:cubicBezTo>
                      <a:pt x="28" y="11"/>
                      <a:pt x="28" y="11"/>
                      <a:pt x="28" y="11"/>
                    </a:cubicBezTo>
                    <a:cubicBezTo>
                      <a:pt x="33" y="23"/>
                      <a:pt x="33" y="23"/>
                      <a:pt x="33" y="23"/>
                    </a:cubicBezTo>
                    <a:cubicBezTo>
                      <a:pt x="28" y="27"/>
                      <a:pt x="23" y="33"/>
                      <a:pt x="19" y="39"/>
                    </a:cubicBezTo>
                    <a:cubicBezTo>
                      <a:pt x="7" y="34"/>
                      <a:pt x="7" y="34"/>
                      <a:pt x="7" y="34"/>
                    </a:cubicBezTo>
                    <a:cubicBezTo>
                      <a:pt x="0" y="55"/>
                      <a:pt x="0" y="55"/>
                      <a:pt x="0" y="55"/>
                    </a:cubicBezTo>
                    <a:cubicBezTo>
                      <a:pt x="12" y="59"/>
                      <a:pt x="12" y="59"/>
                      <a:pt x="12" y="59"/>
                    </a:cubicBezTo>
                    <a:cubicBezTo>
                      <a:pt x="11" y="66"/>
                      <a:pt x="11" y="74"/>
                      <a:pt x="13" y="81"/>
                    </a:cubicBezTo>
                    <a:cubicBezTo>
                      <a:pt x="1" y="86"/>
                      <a:pt x="1" y="86"/>
                      <a:pt x="1" y="86"/>
                    </a:cubicBezTo>
                    <a:cubicBezTo>
                      <a:pt x="11" y="106"/>
                      <a:pt x="11" y="106"/>
                      <a:pt x="11" y="106"/>
                    </a:cubicBezTo>
                    <a:cubicBezTo>
                      <a:pt x="22" y="101"/>
                      <a:pt x="22" y="101"/>
                      <a:pt x="22" y="101"/>
                    </a:cubicBezTo>
                    <a:cubicBezTo>
                      <a:pt x="27" y="107"/>
                      <a:pt x="32" y="112"/>
                      <a:pt x="38" y="115"/>
                    </a:cubicBezTo>
                    <a:cubicBezTo>
                      <a:pt x="34" y="127"/>
                      <a:pt x="34" y="127"/>
                      <a:pt x="34" y="127"/>
                    </a:cubicBezTo>
                    <a:lnTo>
                      <a:pt x="55" y="134"/>
                    </a:lnTo>
                    <a:close/>
                    <a:moveTo>
                      <a:pt x="35" y="83"/>
                    </a:moveTo>
                    <a:cubicBezTo>
                      <a:pt x="30" y="74"/>
                      <a:pt x="30" y="64"/>
                      <a:pt x="33" y="55"/>
                    </a:cubicBezTo>
                    <a:cubicBezTo>
                      <a:pt x="36" y="47"/>
                      <a:pt x="42" y="39"/>
                      <a:pt x="51" y="35"/>
                    </a:cubicBezTo>
                    <a:cubicBezTo>
                      <a:pt x="60" y="31"/>
                      <a:pt x="70" y="31"/>
                      <a:pt x="79" y="34"/>
                    </a:cubicBezTo>
                    <a:cubicBezTo>
                      <a:pt x="88" y="37"/>
                      <a:pt x="95" y="43"/>
                      <a:pt x="99" y="52"/>
                    </a:cubicBezTo>
                    <a:cubicBezTo>
                      <a:pt x="104" y="61"/>
                      <a:pt x="104" y="71"/>
                      <a:pt x="101" y="79"/>
                    </a:cubicBezTo>
                    <a:cubicBezTo>
                      <a:pt x="98" y="88"/>
                      <a:pt x="91" y="96"/>
                      <a:pt x="82" y="100"/>
                    </a:cubicBezTo>
                    <a:cubicBezTo>
                      <a:pt x="73" y="104"/>
                      <a:pt x="64" y="104"/>
                      <a:pt x="55" y="101"/>
                    </a:cubicBezTo>
                    <a:cubicBezTo>
                      <a:pt x="46" y="98"/>
                      <a:pt x="39" y="92"/>
                      <a:pt x="35"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grpSp>
        <p:sp>
          <p:nvSpPr>
            <p:cNvPr id="331" name="Rectangle 330"/>
            <p:cNvSpPr/>
            <p:nvPr/>
          </p:nvSpPr>
          <p:spPr>
            <a:xfrm>
              <a:off x="4451564" y="2245125"/>
              <a:ext cx="3282537" cy="2658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54611" tIns="54611" rIns="54611" bIns="54611" numCol="1" rtlCol="0" anchor="ctr">
              <a:prstTxWarp prst="textArchUp">
                <a:avLst>
                  <a:gd name="adj" fmla="val 12023895"/>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Change Management</a:t>
              </a:r>
            </a:p>
          </p:txBody>
        </p:sp>
      </p:grpSp>
      <p:sp>
        <p:nvSpPr>
          <p:cNvPr id="3" name="Title 2"/>
          <p:cNvSpPr>
            <a:spLocks noGrp="1"/>
          </p:cNvSpPr>
          <p:nvPr>
            <p:ph type="title"/>
          </p:nvPr>
        </p:nvSpPr>
        <p:spPr/>
        <p:txBody>
          <a:bodyPr vert="horz" lIns="0" tIns="0" rIns="0" bIns="0" rtlCol="0" anchor="t" anchorCtr="0">
            <a:noAutofit/>
          </a:bodyPr>
          <a:lstStyle/>
          <a:p>
            <a:r>
              <a:rPr lang="en-US" sz="3600"/>
              <a:t>We will immediately prioritize and focus on critical PMO capabilities</a:t>
            </a:r>
          </a:p>
        </p:txBody>
      </p:sp>
      <p:cxnSp>
        <p:nvCxnSpPr>
          <p:cNvPr id="142" name="Straight Connector 141"/>
          <p:cNvCxnSpPr/>
          <p:nvPr/>
        </p:nvCxnSpPr>
        <p:spPr>
          <a:xfrm>
            <a:off x="3444186" y="2455762"/>
            <a:ext cx="1476547" cy="736863"/>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74" name="Rectangle 373"/>
          <p:cNvSpPr/>
          <p:nvPr/>
        </p:nvSpPr>
        <p:spPr>
          <a:xfrm>
            <a:off x="1003971" y="1360260"/>
            <a:ext cx="10241280"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srgbClr val="00338D"/>
                </a:solidFill>
                <a:effectLst/>
                <a:uLnTx/>
                <a:uFillTx/>
                <a:latin typeface="Arial"/>
                <a:ea typeface="+mn-ea"/>
                <a:cs typeface="+mn-cs"/>
              </a:rPr>
              <a:t>In our view, a mature PMO leverages 16 capabilities across 4 distinct phases of the lifecycle to align strategy to execution.</a:t>
            </a:r>
          </a:p>
        </p:txBody>
      </p:sp>
      <p:sp>
        <p:nvSpPr>
          <p:cNvPr id="4" name="Freeform 178"/>
          <p:cNvSpPr>
            <a:spLocks/>
          </p:cNvSpPr>
          <p:nvPr/>
        </p:nvSpPr>
        <p:spPr bwMode="auto">
          <a:xfrm>
            <a:off x="998966" y="1825157"/>
            <a:ext cx="2379065" cy="2138279"/>
          </a:xfrm>
          <a:prstGeom prst="rect">
            <a:avLst/>
          </a:prstGeom>
          <a:solidFill>
            <a:schemeClr val="bg1"/>
          </a:solidFill>
          <a:ln w="12700">
            <a:solidFill>
              <a:srgbClr val="005EB8"/>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Rectangle 233"/>
          <p:cNvSpPr>
            <a:spLocks noChangeArrowheads="1"/>
          </p:cNvSpPr>
          <p:nvPr/>
        </p:nvSpPr>
        <p:spPr bwMode="auto">
          <a:xfrm>
            <a:off x="1586997" y="1663953"/>
            <a:ext cx="1163182"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rgbClr val="00338D"/>
                </a:solidFill>
                <a:effectLst/>
                <a:uLnTx/>
                <a:uFillTx/>
                <a:latin typeface="KPMG Bold"/>
                <a:ea typeface="+mn-ea"/>
                <a:cs typeface="Arial" panose="020B0604020202020204" pitchFamily="34" charset="0"/>
              </a:rPr>
              <a:t>Ideate &amp; Plan</a:t>
            </a:r>
          </a:p>
        </p:txBody>
      </p:sp>
      <p:sp>
        <p:nvSpPr>
          <p:cNvPr id="47" name="Rectangle 233"/>
          <p:cNvSpPr>
            <a:spLocks noChangeArrowheads="1"/>
          </p:cNvSpPr>
          <p:nvPr/>
        </p:nvSpPr>
        <p:spPr bwMode="auto">
          <a:xfrm>
            <a:off x="1645324" y="2543447"/>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Strategy</a:t>
            </a:r>
          </a:p>
        </p:txBody>
      </p:sp>
      <p:cxnSp>
        <p:nvCxnSpPr>
          <p:cNvPr id="57" name="Straight Connector 56"/>
          <p:cNvCxnSpPr/>
          <p:nvPr/>
        </p:nvCxnSpPr>
        <p:spPr>
          <a:xfrm>
            <a:off x="1166077" y="2798478"/>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998804" y="1907956"/>
            <a:ext cx="2340805" cy="531951"/>
          </a:xfrm>
          <a:prstGeom prst="rect">
            <a:avLst/>
          </a:prstGeom>
          <a:noFill/>
          <a:ln w="28575" cap="flat" cmpd="sng" algn="ctr">
            <a:noFill/>
            <a:prstDash val="solid"/>
          </a:ln>
          <a:effectLst/>
        </p:spPr>
        <p:txBody>
          <a:bodyPr rIns="45720" rtlCol="0" anchor="t"/>
          <a:lstStyle/>
          <a:p>
            <a:pPr marL="0" marR="0" lvl="0" indent="0" algn="ctr" defTabSz="457200" rtl="0" eaLnBrk="1" fontAlgn="auto" latinLnBrk="0" hangingPunct="1">
              <a:lnSpc>
                <a:spcPct val="100000"/>
              </a:lnSpc>
              <a:spcBef>
                <a:spcPts val="0"/>
              </a:spcBef>
              <a:spcAft>
                <a:spcPts val="600"/>
              </a:spcAft>
              <a:buClrTx/>
              <a:buSzTx/>
              <a:buFont typeface="Wingdings" charset="0"/>
              <a:buNone/>
              <a:tabLst/>
              <a:defRPr/>
            </a:pPr>
            <a:r>
              <a:rPr kumimoji="0" lang="en-US" sz="900" b="0" i="0" u="none" strike="noStrike" kern="0" cap="none" spc="0" normalizeH="0" baseline="0" noProof="0">
                <a:ln>
                  <a:noFill/>
                </a:ln>
                <a:solidFill>
                  <a:srgbClr val="00338D"/>
                </a:solidFill>
                <a:effectLst/>
                <a:uLnTx/>
                <a:uFillTx/>
                <a:latin typeface="Arial"/>
                <a:ea typeface="+mn-ea"/>
                <a:cs typeface="+mn-cs"/>
              </a:rPr>
              <a:t>Drives alignment to strategy through the identification, evaluation, </a:t>
            </a:r>
            <a:r>
              <a:rPr kumimoji="0" lang="en-US" sz="900" b="0" i="0" u="none" strike="noStrike" kern="1200" cap="none" spc="0" normalizeH="0" baseline="0" noProof="0">
                <a:ln>
                  <a:noFill/>
                </a:ln>
                <a:solidFill>
                  <a:srgbClr val="00338D"/>
                </a:solidFill>
                <a:effectLst/>
                <a:uLnTx/>
                <a:uFillTx/>
                <a:latin typeface="Arial"/>
                <a:ea typeface="+mn-ea"/>
                <a:cs typeface="+mn-cs"/>
              </a:rPr>
              <a:t>approval, prioritization, and sequencing of work</a:t>
            </a:r>
            <a:endParaRPr kumimoji="0" lang="en-US" sz="900" b="0" i="0" u="none" strike="noStrike" kern="0" cap="none" spc="0" normalizeH="0" baseline="0" noProof="0">
              <a:ln>
                <a:noFill/>
              </a:ln>
              <a:solidFill>
                <a:srgbClr val="00338D"/>
              </a:solidFill>
              <a:effectLst/>
              <a:uLnTx/>
              <a:uFillTx/>
              <a:latin typeface="Arial"/>
              <a:ea typeface="+mn-ea"/>
              <a:cs typeface="+mn-cs"/>
            </a:endParaRPr>
          </a:p>
        </p:txBody>
      </p:sp>
      <p:cxnSp>
        <p:nvCxnSpPr>
          <p:cNvPr id="317" name="Straight Connector 316"/>
          <p:cNvCxnSpPr/>
          <p:nvPr/>
        </p:nvCxnSpPr>
        <p:spPr>
          <a:xfrm>
            <a:off x="1166077" y="3164397"/>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326" name="Rectangle 233"/>
          <p:cNvSpPr>
            <a:spLocks noChangeArrowheads="1"/>
          </p:cNvSpPr>
          <p:nvPr/>
        </p:nvSpPr>
        <p:spPr bwMode="auto">
          <a:xfrm>
            <a:off x="1648541" y="2913080"/>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Intake &amp; Business Case</a:t>
            </a:r>
          </a:p>
        </p:txBody>
      </p:sp>
      <p:sp>
        <p:nvSpPr>
          <p:cNvPr id="327" name="Rectangle 233"/>
          <p:cNvSpPr>
            <a:spLocks noChangeArrowheads="1"/>
          </p:cNvSpPr>
          <p:nvPr/>
        </p:nvSpPr>
        <p:spPr bwMode="auto">
          <a:xfrm>
            <a:off x="1643497" y="3282713"/>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Prioritization</a:t>
            </a:r>
          </a:p>
        </p:txBody>
      </p:sp>
      <p:cxnSp>
        <p:nvCxnSpPr>
          <p:cNvPr id="328" name="Straight Connector 327"/>
          <p:cNvCxnSpPr/>
          <p:nvPr/>
        </p:nvCxnSpPr>
        <p:spPr>
          <a:xfrm>
            <a:off x="1166077" y="3530316"/>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345" name="Rectangle 233"/>
          <p:cNvSpPr>
            <a:spLocks noChangeArrowheads="1"/>
          </p:cNvSpPr>
          <p:nvPr/>
        </p:nvSpPr>
        <p:spPr bwMode="auto">
          <a:xfrm>
            <a:off x="1645294" y="3652346"/>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Resource Capacity Planning</a:t>
            </a:r>
          </a:p>
        </p:txBody>
      </p:sp>
      <p:cxnSp>
        <p:nvCxnSpPr>
          <p:cNvPr id="346" name="Straight Connector 345"/>
          <p:cNvCxnSpPr/>
          <p:nvPr/>
        </p:nvCxnSpPr>
        <p:spPr>
          <a:xfrm>
            <a:off x="1166077" y="2432559"/>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nvGrpSpPr>
          <p:cNvPr id="347" name="Group 346">
            <a:extLst>
              <a:ext uri="{FF2B5EF4-FFF2-40B4-BE49-F238E27FC236}">
                <a16:creationId xmlns:a16="http://schemas.microsoft.com/office/drawing/2014/main" id="{3F5DEC91-515C-488C-BA89-34242890B258}"/>
              </a:ext>
            </a:extLst>
          </p:cNvPr>
          <p:cNvGrpSpPr/>
          <p:nvPr/>
        </p:nvGrpSpPr>
        <p:grpSpPr>
          <a:xfrm>
            <a:off x="1226562" y="2497043"/>
            <a:ext cx="223822" cy="223813"/>
            <a:chOff x="2370539" y="3219736"/>
            <a:chExt cx="219075" cy="219075"/>
          </a:xfrm>
        </p:grpSpPr>
        <p:sp>
          <p:nvSpPr>
            <p:cNvPr id="348" name="Freeform: Shape 205">
              <a:extLst>
                <a:ext uri="{FF2B5EF4-FFF2-40B4-BE49-F238E27FC236}">
                  <a16:creationId xmlns:a16="http://schemas.microsoft.com/office/drawing/2014/main" id="{B497E210-4DF6-4E71-8D2C-12D5E45EB1EB}"/>
                </a:ext>
              </a:extLst>
            </p:cNvPr>
            <p:cNvSpPr/>
            <p:nvPr/>
          </p:nvSpPr>
          <p:spPr>
            <a:xfrm>
              <a:off x="2370539" y="3429286"/>
              <a:ext cx="219075" cy="9525"/>
            </a:xfrm>
            <a:custGeom>
              <a:avLst/>
              <a:gdLst>
                <a:gd name="connsiteX0" fmla="*/ 0 w 219075"/>
                <a:gd name="connsiteY0" fmla="*/ 0 h 0"/>
                <a:gd name="connsiteX1" fmla="*/ 219075 w 219075"/>
                <a:gd name="connsiteY1" fmla="*/ 0 h 0"/>
              </a:gdLst>
              <a:ahLst/>
              <a:cxnLst>
                <a:cxn ang="0">
                  <a:pos x="connsiteX0" y="connsiteY0"/>
                </a:cxn>
                <a:cxn ang="0">
                  <a:pos x="connsiteX1" y="connsiteY1"/>
                </a:cxn>
              </a:cxnLst>
              <a:rect l="l" t="t" r="r" b="b"/>
              <a:pathLst>
                <a:path w="219075">
                  <a:moveTo>
                    <a:pt x="0" y="0"/>
                  </a:moveTo>
                  <a:lnTo>
                    <a:pt x="219075" y="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Freeform: Shape 206">
              <a:extLst>
                <a:ext uri="{FF2B5EF4-FFF2-40B4-BE49-F238E27FC236}">
                  <a16:creationId xmlns:a16="http://schemas.microsoft.com/office/drawing/2014/main" id="{52784FC8-8D39-48FE-9F2B-F4A899A54E50}"/>
                </a:ext>
              </a:extLst>
            </p:cNvPr>
            <p:cNvSpPr/>
            <p:nvPr/>
          </p:nvSpPr>
          <p:spPr>
            <a:xfrm>
              <a:off x="2380064" y="3381661"/>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4763 w 28575"/>
                <a:gd name="connsiteY3" fmla="*/ 0 h 47625"/>
                <a:gd name="connsiteX4" fmla="*/ 0 w 28575"/>
                <a:gd name="connsiteY4" fmla="*/ 4763 h 47625"/>
                <a:gd name="connsiteX5" fmla="*/ 0 w 28575"/>
                <a:gd name="connsiteY5"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47625">
                  <a:moveTo>
                    <a:pt x="28575" y="47625"/>
                  </a:moveTo>
                  <a:lnTo>
                    <a:pt x="28575" y="4763"/>
                  </a:lnTo>
                  <a:cubicBezTo>
                    <a:pt x="28575" y="1905"/>
                    <a:pt x="26670" y="0"/>
                    <a:pt x="23813" y="0"/>
                  </a:cubicBezTo>
                  <a:lnTo>
                    <a:pt x="4763" y="0"/>
                  </a:lnTo>
                  <a:cubicBezTo>
                    <a:pt x="1905" y="0"/>
                    <a:pt x="0" y="1905"/>
                    <a:pt x="0" y="4763"/>
                  </a:cubicBezTo>
                  <a:lnTo>
                    <a:pt x="0" y="47625"/>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Freeform: Shape 207">
              <a:extLst>
                <a:ext uri="{FF2B5EF4-FFF2-40B4-BE49-F238E27FC236}">
                  <a16:creationId xmlns:a16="http://schemas.microsoft.com/office/drawing/2014/main" id="{0FC25608-F96C-4F49-B007-5345C9C9D476}"/>
                </a:ext>
              </a:extLst>
            </p:cNvPr>
            <p:cNvSpPr/>
            <p:nvPr/>
          </p:nvSpPr>
          <p:spPr>
            <a:xfrm>
              <a:off x="2437214" y="3334036"/>
              <a:ext cx="28575" cy="95250"/>
            </a:xfrm>
            <a:custGeom>
              <a:avLst/>
              <a:gdLst>
                <a:gd name="connsiteX0" fmla="*/ 28575 w 28575"/>
                <a:gd name="connsiteY0" fmla="*/ 95250 h 95250"/>
                <a:gd name="connsiteX1" fmla="*/ 28575 w 28575"/>
                <a:gd name="connsiteY1" fmla="*/ 4763 h 95250"/>
                <a:gd name="connsiteX2" fmla="*/ 23813 w 28575"/>
                <a:gd name="connsiteY2" fmla="*/ 0 h 95250"/>
                <a:gd name="connsiteX3" fmla="*/ 4763 w 28575"/>
                <a:gd name="connsiteY3" fmla="*/ 0 h 95250"/>
                <a:gd name="connsiteX4" fmla="*/ 0 w 28575"/>
                <a:gd name="connsiteY4" fmla="*/ 4763 h 95250"/>
                <a:gd name="connsiteX5" fmla="*/ 0 w 28575"/>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28575" y="95250"/>
                  </a:moveTo>
                  <a:lnTo>
                    <a:pt x="28575" y="4763"/>
                  </a:lnTo>
                  <a:cubicBezTo>
                    <a:pt x="28575" y="1905"/>
                    <a:pt x="26670" y="0"/>
                    <a:pt x="23813" y="0"/>
                  </a:cubicBezTo>
                  <a:lnTo>
                    <a:pt x="4763" y="0"/>
                  </a:lnTo>
                  <a:cubicBezTo>
                    <a:pt x="1905" y="0"/>
                    <a:pt x="0" y="1905"/>
                    <a:pt x="0" y="4763"/>
                  </a:cubicBezTo>
                  <a:lnTo>
                    <a:pt x="0" y="9525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Freeform: Shape 208">
              <a:extLst>
                <a:ext uri="{FF2B5EF4-FFF2-40B4-BE49-F238E27FC236}">
                  <a16:creationId xmlns:a16="http://schemas.microsoft.com/office/drawing/2014/main" id="{F31987B0-B9BB-4875-8D59-75AF820FA3E0}"/>
                </a:ext>
              </a:extLst>
            </p:cNvPr>
            <p:cNvSpPr/>
            <p:nvPr/>
          </p:nvSpPr>
          <p:spPr>
            <a:xfrm>
              <a:off x="2494364" y="3353086"/>
              <a:ext cx="28575" cy="76200"/>
            </a:xfrm>
            <a:custGeom>
              <a:avLst/>
              <a:gdLst>
                <a:gd name="connsiteX0" fmla="*/ 28575 w 28575"/>
                <a:gd name="connsiteY0" fmla="*/ 76200 h 76200"/>
                <a:gd name="connsiteX1" fmla="*/ 28575 w 28575"/>
                <a:gd name="connsiteY1" fmla="*/ 4763 h 76200"/>
                <a:gd name="connsiteX2" fmla="*/ 23813 w 28575"/>
                <a:gd name="connsiteY2" fmla="*/ 0 h 76200"/>
                <a:gd name="connsiteX3" fmla="*/ 4763 w 28575"/>
                <a:gd name="connsiteY3" fmla="*/ 0 h 76200"/>
                <a:gd name="connsiteX4" fmla="*/ 0 w 28575"/>
                <a:gd name="connsiteY4" fmla="*/ 4763 h 76200"/>
                <a:gd name="connsiteX5" fmla="*/ 0 w 28575"/>
                <a:gd name="connsiteY5"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76200">
                  <a:moveTo>
                    <a:pt x="28575" y="76200"/>
                  </a:moveTo>
                  <a:lnTo>
                    <a:pt x="28575" y="4763"/>
                  </a:lnTo>
                  <a:cubicBezTo>
                    <a:pt x="28575" y="1905"/>
                    <a:pt x="26670" y="0"/>
                    <a:pt x="23813" y="0"/>
                  </a:cubicBezTo>
                  <a:lnTo>
                    <a:pt x="4763" y="0"/>
                  </a:lnTo>
                  <a:cubicBezTo>
                    <a:pt x="1905" y="0"/>
                    <a:pt x="0" y="1905"/>
                    <a:pt x="0" y="4763"/>
                  </a:cubicBezTo>
                  <a:lnTo>
                    <a:pt x="0" y="7620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Freeform: Shape 209">
              <a:extLst>
                <a:ext uri="{FF2B5EF4-FFF2-40B4-BE49-F238E27FC236}">
                  <a16:creationId xmlns:a16="http://schemas.microsoft.com/office/drawing/2014/main" id="{48034CAA-6E36-4FA5-81ED-A029E961D74C}"/>
                </a:ext>
              </a:extLst>
            </p:cNvPr>
            <p:cNvSpPr/>
            <p:nvPr/>
          </p:nvSpPr>
          <p:spPr>
            <a:xfrm>
              <a:off x="2551514" y="3286411"/>
              <a:ext cx="28575" cy="142875"/>
            </a:xfrm>
            <a:custGeom>
              <a:avLst/>
              <a:gdLst>
                <a:gd name="connsiteX0" fmla="*/ 28575 w 28575"/>
                <a:gd name="connsiteY0" fmla="*/ 142875 h 142875"/>
                <a:gd name="connsiteX1" fmla="*/ 28575 w 28575"/>
                <a:gd name="connsiteY1" fmla="*/ 4763 h 142875"/>
                <a:gd name="connsiteX2" fmla="*/ 23813 w 28575"/>
                <a:gd name="connsiteY2" fmla="*/ 0 h 142875"/>
                <a:gd name="connsiteX3" fmla="*/ 4763 w 28575"/>
                <a:gd name="connsiteY3" fmla="*/ 0 h 142875"/>
                <a:gd name="connsiteX4" fmla="*/ 0 w 28575"/>
                <a:gd name="connsiteY4" fmla="*/ 4763 h 142875"/>
                <a:gd name="connsiteX5" fmla="*/ 0 w 28575"/>
                <a:gd name="connsiteY5"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42875">
                  <a:moveTo>
                    <a:pt x="28575" y="142875"/>
                  </a:moveTo>
                  <a:lnTo>
                    <a:pt x="28575" y="4763"/>
                  </a:lnTo>
                  <a:cubicBezTo>
                    <a:pt x="28575" y="1905"/>
                    <a:pt x="26670" y="0"/>
                    <a:pt x="23813" y="0"/>
                  </a:cubicBezTo>
                  <a:lnTo>
                    <a:pt x="4763" y="0"/>
                  </a:lnTo>
                  <a:cubicBezTo>
                    <a:pt x="1905" y="0"/>
                    <a:pt x="0" y="1905"/>
                    <a:pt x="0" y="4763"/>
                  </a:cubicBezTo>
                  <a:lnTo>
                    <a:pt x="0" y="142875"/>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Freeform: Shape 210">
              <a:extLst>
                <a:ext uri="{FF2B5EF4-FFF2-40B4-BE49-F238E27FC236}">
                  <a16:creationId xmlns:a16="http://schemas.microsoft.com/office/drawing/2014/main" id="{7FDB90C3-1F7A-4BFC-A13D-EBAE11A7F5B6}"/>
                </a:ext>
              </a:extLst>
            </p:cNvPr>
            <p:cNvSpPr/>
            <p:nvPr/>
          </p:nvSpPr>
          <p:spPr>
            <a:xfrm>
              <a:off x="2394351" y="3219736"/>
              <a:ext cx="171450" cy="95250"/>
            </a:xfrm>
            <a:custGeom>
              <a:avLst/>
              <a:gdLst>
                <a:gd name="connsiteX0" fmla="*/ 176213 w 171450"/>
                <a:gd name="connsiteY0" fmla="*/ 0 h 95250"/>
                <a:gd name="connsiteX1" fmla="*/ 122872 w 171450"/>
                <a:gd name="connsiteY1" fmla="*/ 58103 h 95250"/>
                <a:gd name="connsiteX2" fmla="*/ 102870 w 171450"/>
                <a:gd name="connsiteY2" fmla="*/ 62865 h 95250"/>
                <a:gd name="connsiteX3" fmla="*/ 67628 w 171450"/>
                <a:gd name="connsiteY3" fmla="*/ 51435 h 95250"/>
                <a:gd name="connsiteX4" fmla="*/ 49530 w 171450"/>
                <a:gd name="connsiteY4" fmla="*/ 55245 h 95250"/>
                <a:gd name="connsiteX5" fmla="*/ 0 w 171450"/>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95250">
                  <a:moveTo>
                    <a:pt x="176213" y="0"/>
                  </a:moveTo>
                  <a:lnTo>
                    <a:pt x="122872" y="58103"/>
                  </a:lnTo>
                  <a:cubicBezTo>
                    <a:pt x="118110" y="63818"/>
                    <a:pt x="109538" y="65723"/>
                    <a:pt x="102870" y="62865"/>
                  </a:cubicBezTo>
                  <a:lnTo>
                    <a:pt x="67628" y="51435"/>
                  </a:lnTo>
                  <a:cubicBezTo>
                    <a:pt x="60960" y="49530"/>
                    <a:pt x="54292" y="50483"/>
                    <a:pt x="49530" y="55245"/>
                  </a:cubicBezTo>
                  <a:lnTo>
                    <a:pt x="0" y="9525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Freeform: Shape 211">
              <a:extLst>
                <a:ext uri="{FF2B5EF4-FFF2-40B4-BE49-F238E27FC236}">
                  <a16:creationId xmlns:a16="http://schemas.microsoft.com/office/drawing/2014/main" id="{71C7D1F2-06B7-476B-AC7C-249DF176ADD7}"/>
                </a:ext>
              </a:extLst>
            </p:cNvPr>
            <p:cNvSpPr/>
            <p:nvPr/>
          </p:nvSpPr>
          <p:spPr>
            <a:xfrm>
              <a:off x="2532464" y="3219736"/>
              <a:ext cx="38100" cy="38100"/>
            </a:xfrm>
            <a:custGeom>
              <a:avLst/>
              <a:gdLst>
                <a:gd name="connsiteX0" fmla="*/ 0 w 38100"/>
                <a:gd name="connsiteY0" fmla="*/ 0 h 38100"/>
                <a:gd name="connsiteX1" fmla="*/ 38100 w 38100"/>
                <a:gd name="connsiteY1" fmla="*/ 0 h 38100"/>
                <a:gd name="connsiteX2" fmla="*/ 38100 w 38100"/>
                <a:gd name="connsiteY2" fmla="*/ 38100 h 38100"/>
              </a:gdLst>
              <a:ahLst/>
              <a:cxnLst>
                <a:cxn ang="0">
                  <a:pos x="connsiteX0" y="connsiteY0"/>
                </a:cxn>
                <a:cxn ang="0">
                  <a:pos x="connsiteX1" y="connsiteY1"/>
                </a:cxn>
                <a:cxn ang="0">
                  <a:pos x="connsiteX2" y="connsiteY2"/>
                </a:cxn>
              </a:cxnLst>
              <a:rect l="l" t="t" r="r" b="b"/>
              <a:pathLst>
                <a:path w="38100" h="38100">
                  <a:moveTo>
                    <a:pt x="0" y="0"/>
                  </a:moveTo>
                  <a:lnTo>
                    <a:pt x="38100" y="0"/>
                  </a:lnTo>
                  <a:lnTo>
                    <a:pt x="38100" y="3810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76" name="Group 375">
            <a:extLst>
              <a:ext uri="{FF2B5EF4-FFF2-40B4-BE49-F238E27FC236}">
                <a16:creationId xmlns:a16="http://schemas.microsoft.com/office/drawing/2014/main" id="{F57F11A5-3072-4C73-B02C-EEF5279BA478}"/>
              </a:ext>
            </a:extLst>
          </p:cNvPr>
          <p:cNvGrpSpPr/>
          <p:nvPr/>
        </p:nvGrpSpPr>
        <p:grpSpPr>
          <a:xfrm>
            <a:off x="1222898" y="2865298"/>
            <a:ext cx="223822" cy="223822"/>
            <a:chOff x="2919856" y="3371550"/>
            <a:chExt cx="218313" cy="219075"/>
          </a:xfrm>
        </p:grpSpPr>
        <p:sp>
          <p:nvSpPr>
            <p:cNvPr id="377" name="Freeform: Shape 299">
              <a:extLst>
                <a:ext uri="{FF2B5EF4-FFF2-40B4-BE49-F238E27FC236}">
                  <a16:creationId xmlns:a16="http://schemas.microsoft.com/office/drawing/2014/main" id="{35973860-B7E6-40FE-AADA-C821D06E5261}"/>
                </a:ext>
              </a:extLst>
            </p:cNvPr>
            <p:cNvSpPr/>
            <p:nvPr/>
          </p:nvSpPr>
          <p:spPr>
            <a:xfrm>
              <a:off x="2928619" y="3371550"/>
              <a:ext cx="209550" cy="219075"/>
            </a:xfrm>
            <a:custGeom>
              <a:avLst/>
              <a:gdLst>
                <a:gd name="connsiteX0" fmla="*/ 0 w 209550"/>
                <a:gd name="connsiteY0" fmla="*/ 152421 h 219075"/>
                <a:gd name="connsiteX1" fmla="*/ 122682 w 209550"/>
                <a:gd name="connsiteY1" fmla="*/ 216905 h 219075"/>
                <a:gd name="connsiteX2" fmla="*/ 210312 w 209550"/>
                <a:gd name="connsiteY2" fmla="*/ 109558 h 219075"/>
                <a:gd name="connsiteX3" fmla="*/ 122682 w 209550"/>
                <a:gd name="connsiteY3" fmla="*/ 2211 h 219075"/>
                <a:gd name="connsiteX4" fmla="*/ 0 w 209550"/>
                <a:gd name="connsiteY4" fmla="*/ 66696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0" y="152421"/>
                  </a:moveTo>
                  <a:cubicBezTo>
                    <a:pt x="20383" y="200331"/>
                    <a:pt x="71628" y="227287"/>
                    <a:pt x="122682" y="216905"/>
                  </a:cubicBezTo>
                  <a:cubicBezTo>
                    <a:pt x="173736" y="206523"/>
                    <a:pt x="210312" y="161660"/>
                    <a:pt x="210312" y="109558"/>
                  </a:cubicBezTo>
                  <a:cubicBezTo>
                    <a:pt x="210312" y="57456"/>
                    <a:pt x="173641" y="12594"/>
                    <a:pt x="122682" y="2211"/>
                  </a:cubicBezTo>
                  <a:cubicBezTo>
                    <a:pt x="71628" y="-8171"/>
                    <a:pt x="20383" y="18785"/>
                    <a:pt x="0" y="66696"/>
                  </a:cubicBez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Freeform: Shape 300">
              <a:extLst>
                <a:ext uri="{FF2B5EF4-FFF2-40B4-BE49-F238E27FC236}">
                  <a16:creationId xmlns:a16="http://schemas.microsoft.com/office/drawing/2014/main" id="{EFE73002-DDF2-46D0-A091-BCFEA341A695}"/>
                </a:ext>
              </a:extLst>
            </p:cNvPr>
            <p:cNvSpPr/>
            <p:nvPr/>
          </p:nvSpPr>
          <p:spPr>
            <a:xfrm>
              <a:off x="3034156" y="3443008"/>
              <a:ext cx="38100" cy="76200"/>
            </a:xfrm>
            <a:custGeom>
              <a:avLst/>
              <a:gdLst>
                <a:gd name="connsiteX0" fmla="*/ 0 w 38100"/>
                <a:gd name="connsiteY0" fmla="*/ 76200 h 76200"/>
                <a:gd name="connsiteX1" fmla="*/ 38100 w 38100"/>
                <a:gd name="connsiteY1" fmla="*/ 38100 h 76200"/>
                <a:gd name="connsiteX2" fmla="*/ 0 w 38100"/>
                <a:gd name="connsiteY2" fmla="*/ 0 h 76200"/>
              </a:gdLst>
              <a:ahLst/>
              <a:cxnLst>
                <a:cxn ang="0">
                  <a:pos x="connsiteX0" y="connsiteY0"/>
                </a:cxn>
                <a:cxn ang="0">
                  <a:pos x="connsiteX1" y="connsiteY1"/>
                </a:cxn>
                <a:cxn ang="0">
                  <a:pos x="connsiteX2" y="connsiteY2"/>
                </a:cxn>
              </a:cxnLst>
              <a:rect l="l" t="t" r="r" b="b"/>
              <a:pathLst>
                <a:path w="38100" h="76200">
                  <a:moveTo>
                    <a:pt x="0" y="76200"/>
                  </a:moveTo>
                  <a:lnTo>
                    <a:pt x="38100" y="38100"/>
                  </a:lnTo>
                  <a:lnTo>
                    <a:pt x="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Freeform: Shape 301">
              <a:extLst>
                <a:ext uri="{FF2B5EF4-FFF2-40B4-BE49-F238E27FC236}">
                  <a16:creationId xmlns:a16="http://schemas.microsoft.com/office/drawing/2014/main" id="{A3A8D10E-9350-4F6D-9912-4DA519BDB1BC}"/>
                </a:ext>
              </a:extLst>
            </p:cNvPr>
            <p:cNvSpPr/>
            <p:nvPr/>
          </p:nvSpPr>
          <p:spPr>
            <a:xfrm>
              <a:off x="2919856" y="3481108"/>
              <a:ext cx="142875" cy="9525"/>
            </a:xfrm>
            <a:custGeom>
              <a:avLst/>
              <a:gdLst>
                <a:gd name="connsiteX0" fmla="*/ 152400 w 142875"/>
                <a:gd name="connsiteY0" fmla="*/ 0 h 0"/>
                <a:gd name="connsiteX1" fmla="*/ 0 w 142875"/>
                <a:gd name="connsiteY1" fmla="*/ 0 h 0"/>
              </a:gdLst>
              <a:ahLst/>
              <a:cxnLst>
                <a:cxn ang="0">
                  <a:pos x="connsiteX0" y="connsiteY0"/>
                </a:cxn>
                <a:cxn ang="0">
                  <a:pos x="connsiteX1" y="connsiteY1"/>
                </a:cxn>
              </a:cxnLst>
              <a:rect l="l" t="t" r="r" b="b"/>
              <a:pathLst>
                <a:path w="142875">
                  <a:moveTo>
                    <a:pt x="152400" y="0"/>
                  </a:moveTo>
                  <a:lnTo>
                    <a:pt x="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0" name="Group 379">
            <a:extLst>
              <a:ext uri="{FF2B5EF4-FFF2-40B4-BE49-F238E27FC236}">
                <a16:creationId xmlns:a16="http://schemas.microsoft.com/office/drawing/2014/main" id="{325265EA-53AB-4390-93AD-0ADAE121620A}"/>
              </a:ext>
            </a:extLst>
          </p:cNvPr>
          <p:cNvGrpSpPr/>
          <p:nvPr/>
        </p:nvGrpSpPr>
        <p:grpSpPr>
          <a:xfrm>
            <a:off x="1226561" y="3233415"/>
            <a:ext cx="223822" cy="223821"/>
            <a:chOff x="5672613" y="1168690"/>
            <a:chExt cx="192881" cy="210213"/>
          </a:xfrm>
        </p:grpSpPr>
        <p:sp>
          <p:nvSpPr>
            <p:cNvPr id="381" name="Freeform: Shape 76">
              <a:extLst>
                <a:ext uri="{FF2B5EF4-FFF2-40B4-BE49-F238E27FC236}">
                  <a16:creationId xmlns:a16="http://schemas.microsoft.com/office/drawing/2014/main" id="{8AD7FD6A-44CE-4402-8445-9EF5F096154E}"/>
                </a:ext>
              </a:extLst>
            </p:cNvPr>
            <p:cNvSpPr/>
            <p:nvPr/>
          </p:nvSpPr>
          <p:spPr>
            <a:xfrm>
              <a:off x="5672613" y="1168690"/>
              <a:ext cx="171450" cy="95250"/>
            </a:xfrm>
            <a:custGeom>
              <a:avLst/>
              <a:gdLst>
                <a:gd name="connsiteX0" fmla="*/ 133350 w 171450"/>
                <a:gd name="connsiteY0" fmla="*/ 26756 h 95250"/>
                <a:gd name="connsiteX1" fmla="*/ 38100 w 171450"/>
                <a:gd name="connsiteY1" fmla="*/ 26756 h 95250"/>
                <a:gd name="connsiteX2" fmla="*/ 0 w 171450"/>
                <a:gd name="connsiteY2" fmla="*/ 74381 h 95250"/>
                <a:gd name="connsiteX3" fmla="*/ 4763 w 171450"/>
                <a:gd name="connsiteY3" fmla="*/ 97241 h 95250"/>
                <a:gd name="connsiteX4" fmla="*/ 10477 w 171450"/>
                <a:gd name="connsiteY4" fmla="*/ 100098 h 95250"/>
                <a:gd name="connsiteX5" fmla="*/ 14288 w 171450"/>
                <a:gd name="connsiteY5" fmla="*/ 95336 h 95250"/>
                <a:gd name="connsiteX6" fmla="*/ 14288 w 171450"/>
                <a:gd name="connsiteY6" fmla="*/ 88668 h 95250"/>
                <a:gd name="connsiteX7" fmla="*/ 38100 w 171450"/>
                <a:gd name="connsiteY7" fmla="*/ 74381 h 95250"/>
                <a:gd name="connsiteX8" fmla="*/ 133350 w 171450"/>
                <a:gd name="connsiteY8" fmla="*/ 74381 h 95250"/>
                <a:gd name="connsiteX9" fmla="*/ 133350 w 171450"/>
                <a:gd name="connsiteY9" fmla="*/ 98193 h 95250"/>
                <a:gd name="connsiteX10" fmla="*/ 136208 w 171450"/>
                <a:gd name="connsiteY10" fmla="*/ 99146 h 95250"/>
                <a:gd name="connsiteX11" fmla="*/ 177165 w 171450"/>
                <a:gd name="connsiteY11" fmla="*/ 53426 h 95250"/>
                <a:gd name="connsiteX12" fmla="*/ 177165 w 171450"/>
                <a:gd name="connsiteY12" fmla="*/ 46758 h 95250"/>
                <a:gd name="connsiteX13" fmla="*/ 136208 w 171450"/>
                <a:gd name="connsiteY13" fmla="*/ 1038 h 95250"/>
                <a:gd name="connsiteX14" fmla="*/ 133350 w 171450"/>
                <a:gd name="connsiteY14" fmla="*/ 1991 h 95250"/>
                <a:gd name="connsiteX15" fmla="*/ 133350 w 171450"/>
                <a:gd name="connsiteY15" fmla="*/ 267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133350" y="26756"/>
                  </a:moveTo>
                  <a:lnTo>
                    <a:pt x="38100" y="26756"/>
                  </a:lnTo>
                  <a:cubicBezTo>
                    <a:pt x="9525" y="26756"/>
                    <a:pt x="0" y="53426"/>
                    <a:pt x="0" y="74381"/>
                  </a:cubicBezTo>
                  <a:cubicBezTo>
                    <a:pt x="0" y="82001"/>
                    <a:pt x="1905" y="89621"/>
                    <a:pt x="4763" y="97241"/>
                  </a:cubicBezTo>
                  <a:cubicBezTo>
                    <a:pt x="5715" y="99146"/>
                    <a:pt x="7620" y="100098"/>
                    <a:pt x="10477" y="100098"/>
                  </a:cubicBezTo>
                  <a:cubicBezTo>
                    <a:pt x="12382" y="100098"/>
                    <a:pt x="14288" y="97241"/>
                    <a:pt x="14288" y="95336"/>
                  </a:cubicBezTo>
                  <a:lnTo>
                    <a:pt x="14288" y="88668"/>
                  </a:lnTo>
                  <a:cubicBezTo>
                    <a:pt x="14288" y="79143"/>
                    <a:pt x="19050" y="74381"/>
                    <a:pt x="38100" y="74381"/>
                  </a:cubicBezTo>
                  <a:lnTo>
                    <a:pt x="133350" y="74381"/>
                  </a:lnTo>
                  <a:lnTo>
                    <a:pt x="133350" y="98193"/>
                  </a:lnTo>
                  <a:cubicBezTo>
                    <a:pt x="133350" y="101051"/>
                    <a:pt x="135255" y="101051"/>
                    <a:pt x="136208" y="99146"/>
                  </a:cubicBezTo>
                  <a:lnTo>
                    <a:pt x="177165" y="53426"/>
                  </a:lnTo>
                  <a:cubicBezTo>
                    <a:pt x="179070" y="51521"/>
                    <a:pt x="179070" y="48663"/>
                    <a:pt x="177165" y="46758"/>
                  </a:cubicBezTo>
                  <a:lnTo>
                    <a:pt x="136208" y="1038"/>
                  </a:lnTo>
                  <a:cubicBezTo>
                    <a:pt x="134302" y="-867"/>
                    <a:pt x="133350" y="86"/>
                    <a:pt x="133350" y="1991"/>
                  </a:cubicBezTo>
                  <a:lnTo>
                    <a:pt x="133350" y="26756"/>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Freeform: Shape 77">
              <a:extLst>
                <a:ext uri="{FF2B5EF4-FFF2-40B4-BE49-F238E27FC236}">
                  <a16:creationId xmlns:a16="http://schemas.microsoft.com/office/drawing/2014/main" id="{E912772C-A942-49AB-BB05-F773DC18C44E}"/>
                </a:ext>
              </a:extLst>
            </p:cNvPr>
            <p:cNvSpPr/>
            <p:nvPr/>
          </p:nvSpPr>
          <p:spPr>
            <a:xfrm>
              <a:off x="5694044" y="1283653"/>
              <a:ext cx="171450" cy="95250"/>
            </a:xfrm>
            <a:custGeom>
              <a:avLst/>
              <a:gdLst>
                <a:gd name="connsiteX0" fmla="*/ 45244 w 171450"/>
                <a:gd name="connsiteY0" fmla="*/ 73718 h 95250"/>
                <a:gd name="connsiteX1" fmla="*/ 140494 w 171450"/>
                <a:gd name="connsiteY1" fmla="*/ 73718 h 95250"/>
                <a:gd name="connsiteX2" fmla="*/ 178594 w 171450"/>
                <a:gd name="connsiteY2" fmla="*/ 26093 h 95250"/>
                <a:gd name="connsiteX3" fmla="*/ 173831 w 171450"/>
                <a:gd name="connsiteY3" fmla="*/ 3233 h 95250"/>
                <a:gd name="connsiteX4" fmla="*/ 168116 w 171450"/>
                <a:gd name="connsiteY4" fmla="*/ 375 h 95250"/>
                <a:gd name="connsiteX5" fmla="*/ 164306 w 171450"/>
                <a:gd name="connsiteY5" fmla="*/ 5138 h 95250"/>
                <a:gd name="connsiteX6" fmla="*/ 164306 w 171450"/>
                <a:gd name="connsiteY6" fmla="*/ 11805 h 95250"/>
                <a:gd name="connsiteX7" fmla="*/ 140494 w 171450"/>
                <a:gd name="connsiteY7" fmla="*/ 26093 h 95250"/>
                <a:gd name="connsiteX8" fmla="*/ 45244 w 171450"/>
                <a:gd name="connsiteY8" fmla="*/ 26093 h 95250"/>
                <a:gd name="connsiteX9" fmla="*/ 45244 w 171450"/>
                <a:gd name="connsiteY9" fmla="*/ 2280 h 95250"/>
                <a:gd name="connsiteX10" fmla="*/ 42386 w 171450"/>
                <a:gd name="connsiteY10" fmla="*/ 1328 h 95250"/>
                <a:gd name="connsiteX11" fmla="*/ 1429 w 171450"/>
                <a:gd name="connsiteY11" fmla="*/ 47048 h 95250"/>
                <a:gd name="connsiteX12" fmla="*/ 1429 w 171450"/>
                <a:gd name="connsiteY12" fmla="*/ 53715 h 95250"/>
                <a:gd name="connsiteX13" fmla="*/ 42386 w 171450"/>
                <a:gd name="connsiteY13" fmla="*/ 99435 h 95250"/>
                <a:gd name="connsiteX14" fmla="*/ 45244 w 171450"/>
                <a:gd name="connsiteY14" fmla="*/ 98483 h 95250"/>
                <a:gd name="connsiteX15" fmla="*/ 45244 w 171450"/>
                <a:gd name="connsiteY15" fmla="*/ 7371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45244" y="73718"/>
                  </a:moveTo>
                  <a:lnTo>
                    <a:pt x="140494" y="73718"/>
                  </a:lnTo>
                  <a:cubicBezTo>
                    <a:pt x="169069" y="73718"/>
                    <a:pt x="178594" y="47048"/>
                    <a:pt x="178594" y="26093"/>
                  </a:cubicBezTo>
                  <a:cubicBezTo>
                    <a:pt x="178594" y="18473"/>
                    <a:pt x="176689" y="10853"/>
                    <a:pt x="173831" y="3233"/>
                  </a:cubicBezTo>
                  <a:cubicBezTo>
                    <a:pt x="172879" y="1328"/>
                    <a:pt x="170974" y="375"/>
                    <a:pt x="168116" y="375"/>
                  </a:cubicBezTo>
                  <a:cubicBezTo>
                    <a:pt x="166211" y="375"/>
                    <a:pt x="164306" y="3233"/>
                    <a:pt x="164306" y="5138"/>
                  </a:cubicBezTo>
                  <a:lnTo>
                    <a:pt x="164306" y="11805"/>
                  </a:lnTo>
                  <a:cubicBezTo>
                    <a:pt x="164306" y="21330"/>
                    <a:pt x="159544" y="26093"/>
                    <a:pt x="140494" y="26093"/>
                  </a:cubicBezTo>
                  <a:lnTo>
                    <a:pt x="45244" y="26093"/>
                  </a:lnTo>
                  <a:lnTo>
                    <a:pt x="45244" y="2280"/>
                  </a:lnTo>
                  <a:cubicBezTo>
                    <a:pt x="45244" y="-577"/>
                    <a:pt x="43339" y="-577"/>
                    <a:pt x="42386" y="1328"/>
                  </a:cubicBezTo>
                  <a:lnTo>
                    <a:pt x="1429" y="47048"/>
                  </a:lnTo>
                  <a:cubicBezTo>
                    <a:pt x="-476" y="48953"/>
                    <a:pt x="-476" y="51810"/>
                    <a:pt x="1429" y="53715"/>
                  </a:cubicBezTo>
                  <a:lnTo>
                    <a:pt x="42386" y="99435"/>
                  </a:lnTo>
                  <a:cubicBezTo>
                    <a:pt x="44291" y="101340"/>
                    <a:pt x="45244" y="100388"/>
                    <a:pt x="45244" y="98483"/>
                  </a:cubicBezTo>
                  <a:lnTo>
                    <a:pt x="45244" y="73718"/>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3" name="Group 382">
            <a:extLst>
              <a:ext uri="{FF2B5EF4-FFF2-40B4-BE49-F238E27FC236}">
                <a16:creationId xmlns:a16="http://schemas.microsoft.com/office/drawing/2014/main" id="{92656319-AC8A-4E97-A7AD-2509286E22F9}"/>
              </a:ext>
            </a:extLst>
          </p:cNvPr>
          <p:cNvGrpSpPr/>
          <p:nvPr/>
        </p:nvGrpSpPr>
        <p:grpSpPr>
          <a:xfrm>
            <a:off x="1219358" y="3601543"/>
            <a:ext cx="223824" cy="223822"/>
            <a:chOff x="7265946" y="1613407"/>
            <a:chExt cx="219075" cy="214312"/>
          </a:xfrm>
        </p:grpSpPr>
        <p:sp>
          <p:nvSpPr>
            <p:cNvPr id="384" name="Freeform: Shape 260">
              <a:extLst>
                <a:ext uri="{FF2B5EF4-FFF2-40B4-BE49-F238E27FC236}">
                  <a16:creationId xmlns:a16="http://schemas.microsoft.com/office/drawing/2014/main" id="{9FD7E280-3985-40C6-8438-1510C2343493}"/>
                </a:ext>
              </a:extLst>
            </p:cNvPr>
            <p:cNvSpPr/>
            <p:nvPr/>
          </p:nvSpPr>
          <p:spPr>
            <a:xfrm>
              <a:off x="7353575" y="1613407"/>
              <a:ext cx="38100" cy="38100"/>
            </a:xfrm>
            <a:custGeom>
              <a:avLst/>
              <a:gdLst>
                <a:gd name="connsiteX0" fmla="*/ 21908 w 38100"/>
                <a:gd name="connsiteY0" fmla="*/ 42863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286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2863"/>
                  </a:moveTo>
                  <a:cubicBezTo>
                    <a:pt x="33338" y="42863"/>
                    <a:pt x="43815" y="33338"/>
                    <a:pt x="43815" y="21908"/>
                  </a:cubicBezTo>
                  <a:cubicBezTo>
                    <a:pt x="43815" y="10478"/>
                    <a:pt x="34290" y="0"/>
                    <a:pt x="21908" y="0"/>
                  </a:cubicBezTo>
                  <a:cubicBezTo>
                    <a:pt x="10478" y="0"/>
                    <a:pt x="0" y="9525"/>
                    <a:pt x="0" y="21908"/>
                  </a:cubicBezTo>
                  <a:cubicBezTo>
                    <a:pt x="0" y="34290"/>
                    <a:pt x="10478" y="42863"/>
                    <a:pt x="21908" y="42863"/>
                  </a:cubicBez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Freeform: Shape 261">
              <a:extLst>
                <a:ext uri="{FF2B5EF4-FFF2-40B4-BE49-F238E27FC236}">
                  <a16:creationId xmlns:a16="http://schemas.microsoft.com/office/drawing/2014/main" id="{F913C4D2-06AF-4BB6-AF1C-781E6EF3E5A2}"/>
                </a:ext>
              </a:extLst>
            </p:cNvPr>
            <p:cNvSpPr/>
            <p:nvPr/>
          </p:nvSpPr>
          <p:spPr>
            <a:xfrm>
              <a:off x="7332621" y="166579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4288"/>
                    <a:pt x="62865" y="0"/>
                    <a:pt x="42863" y="0"/>
                  </a:cubicBezTo>
                  <a:cubicBezTo>
                    <a:pt x="22860" y="0"/>
                    <a:pt x="4763" y="13335"/>
                    <a:pt x="0" y="33338"/>
                  </a:cubicBezTo>
                  <a:lnTo>
                    <a:pt x="85725" y="33338"/>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Freeform: Shape 262">
              <a:extLst>
                <a:ext uri="{FF2B5EF4-FFF2-40B4-BE49-F238E27FC236}">
                  <a16:creationId xmlns:a16="http://schemas.microsoft.com/office/drawing/2014/main" id="{3BC612BA-0DCD-4C11-80B6-13330EE02140}"/>
                </a:ext>
              </a:extLst>
            </p:cNvPr>
            <p:cNvSpPr/>
            <p:nvPr/>
          </p:nvSpPr>
          <p:spPr>
            <a:xfrm>
              <a:off x="728690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Freeform: Shape 263">
              <a:extLst>
                <a:ext uri="{FF2B5EF4-FFF2-40B4-BE49-F238E27FC236}">
                  <a16:creationId xmlns:a16="http://schemas.microsoft.com/office/drawing/2014/main" id="{85408BEA-3877-4ACE-9A51-4C690F350010}"/>
                </a:ext>
              </a:extLst>
            </p:cNvPr>
            <p:cNvSpPr/>
            <p:nvPr/>
          </p:nvSpPr>
          <p:spPr>
            <a:xfrm>
              <a:off x="726594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Freeform: Shape 264">
              <a:extLst>
                <a:ext uri="{FF2B5EF4-FFF2-40B4-BE49-F238E27FC236}">
                  <a16:creationId xmlns:a16="http://schemas.microsoft.com/office/drawing/2014/main" id="{C773FBE2-01FF-4A0F-A39C-F878A8908C01}"/>
                </a:ext>
              </a:extLst>
            </p:cNvPr>
            <p:cNvSpPr/>
            <p:nvPr/>
          </p:nvSpPr>
          <p:spPr>
            <a:xfrm>
              <a:off x="742025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Freeform: Shape 265">
              <a:extLst>
                <a:ext uri="{FF2B5EF4-FFF2-40B4-BE49-F238E27FC236}">
                  <a16:creationId xmlns:a16="http://schemas.microsoft.com/office/drawing/2014/main" id="{5A59F8D8-16F2-4761-93E3-960B64C5C0A2}"/>
                </a:ext>
              </a:extLst>
            </p:cNvPr>
            <p:cNvSpPr/>
            <p:nvPr/>
          </p:nvSpPr>
          <p:spPr>
            <a:xfrm>
              <a:off x="739929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Freeform: Shape 266">
              <a:extLst>
                <a:ext uri="{FF2B5EF4-FFF2-40B4-BE49-F238E27FC236}">
                  <a16:creationId xmlns:a16="http://schemas.microsoft.com/office/drawing/2014/main" id="{3E62948F-239F-4F28-AD2A-FE8134F0DDF0}"/>
                </a:ext>
              </a:extLst>
            </p:cNvPr>
            <p:cNvSpPr/>
            <p:nvPr/>
          </p:nvSpPr>
          <p:spPr>
            <a:xfrm>
              <a:off x="7346908" y="1788666"/>
              <a:ext cx="57150" cy="9525"/>
            </a:xfrm>
            <a:custGeom>
              <a:avLst/>
              <a:gdLst>
                <a:gd name="connsiteX0" fmla="*/ 57150 w 57150"/>
                <a:gd name="connsiteY0" fmla="*/ 0 h 0"/>
                <a:gd name="connsiteX1" fmla="*/ 0 w 57150"/>
                <a:gd name="connsiteY1" fmla="*/ 0 h 0"/>
              </a:gdLst>
              <a:ahLst/>
              <a:cxnLst>
                <a:cxn ang="0">
                  <a:pos x="connsiteX0" y="connsiteY0"/>
                </a:cxn>
                <a:cxn ang="0">
                  <a:pos x="connsiteX1" y="connsiteY1"/>
                </a:cxn>
              </a:cxnLst>
              <a:rect l="l" t="t" r="r" b="b"/>
              <a:pathLst>
                <a:path w="57150">
                  <a:moveTo>
                    <a:pt x="57150" y="0"/>
                  </a:moveTo>
                  <a:cubicBezTo>
                    <a:pt x="39053" y="7620"/>
                    <a:pt x="18097" y="7620"/>
                    <a:pt x="0" y="0"/>
                  </a:cubicBez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Freeform: Shape 267">
              <a:extLst>
                <a:ext uri="{FF2B5EF4-FFF2-40B4-BE49-F238E27FC236}">
                  <a16:creationId xmlns:a16="http://schemas.microsoft.com/office/drawing/2014/main" id="{27F1E35A-E1C3-487B-A7B0-7813B0C5D815}"/>
                </a:ext>
              </a:extLst>
            </p:cNvPr>
            <p:cNvSpPr/>
            <p:nvPr/>
          </p:nvSpPr>
          <p:spPr>
            <a:xfrm>
              <a:off x="7418346" y="1655317"/>
              <a:ext cx="28575" cy="66675"/>
            </a:xfrm>
            <a:custGeom>
              <a:avLst/>
              <a:gdLst>
                <a:gd name="connsiteX0" fmla="*/ 0 w 28575"/>
                <a:gd name="connsiteY0" fmla="*/ 0 h 66675"/>
                <a:gd name="connsiteX1" fmla="*/ 32385 w 28575"/>
                <a:gd name="connsiteY1" fmla="*/ 72390 h 66675"/>
              </a:gdLst>
              <a:ahLst/>
              <a:cxnLst>
                <a:cxn ang="0">
                  <a:pos x="connsiteX0" y="connsiteY0"/>
                </a:cxn>
                <a:cxn ang="0">
                  <a:pos x="connsiteX1" y="connsiteY1"/>
                </a:cxn>
              </a:cxnLst>
              <a:rect l="l" t="t" r="r" b="b"/>
              <a:pathLst>
                <a:path w="28575" h="66675">
                  <a:moveTo>
                    <a:pt x="0" y="0"/>
                  </a:moveTo>
                  <a:cubicBezTo>
                    <a:pt x="23813" y="16192"/>
                    <a:pt x="36195" y="43815"/>
                    <a:pt x="32385" y="72390"/>
                  </a:cubicBez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Freeform: Shape 268">
              <a:extLst>
                <a:ext uri="{FF2B5EF4-FFF2-40B4-BE49-F238E27FC236}">
                  <a16:creationId xmlns:a16="http://schemas.microsoft.com/office/drawing/2014/main" id="{28B3DACB-4241-475F-ADCD-644E988A62E6}"/>
                </a:ext>
              </a:extLst>
            </p:cNvPr>
            <p:cNvSpPr/>
            <p:nvPr/>
          </p:nvSpPr>
          <p:spPr>
            <a:xfrm>
              <a:off x="7299555" y="1655317"/>
              <a:ext cx="28575" cy="66675"/>
            </a:xfrm>
            <a:custGeom>
              <a:avLst/>
              <a:gdLst>
                <a:gd name="connsiteX0" fmla="*/ 33065 w 28575"/>
                <a:gd name="connsiteY0" fmla="*/ 0 h 66675"/>
                <a:gd name="connsiteX1" fmla="*/ 680 w 28575"/>
                <a:gd name="connsiteY1" fmla="*/ 72390 h 66675"/>
              </a:gdLst>
              <a:ahLst/>
              <a:cxnLst>
                <a:cxn ang="0">
                  <a:pos x="connsiteX0" y="connsiteY0"/>
                </a:cxn>
                <a:cxn ang="0">
                  <a:pos x="connsiteX1" y="connsiteY1"/>
                </a:cxn>
              </a:cxnLst>
              <a:rect l="l" t="t" r="r" b="b"/>
              <a:pathLst>
                <a:path w="28575" h="66675">
                  <a:moveTo>
                    <a:pt x="33065" y="0"/>
                  </a:moveTo>
                  <a:cubicBezTo>
                    <a:pt x="9253" y="16192"/>
                    <a:pt x="-3130" y="43815"/>
                    <a:pt x="680" y="72390"/>
                  </a:cubicBez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39" name="Freeform 178"/>
          <p:cNvSpPr>
            <a:spLocks/>
          </p:cNvSpPr>
          <p:nvPr/>
        </p:nvSpPr>
        <p:spPr bwMode="auto">
          <a:xfrm>
            <a:off x="995438" y="4094494"/>
            <a:ext cx="2379065" cy="2138279"/>
          </a:xfrm>
          <a:prstGeom prst="rect">
            <a:avLst/>
          </a:prstGeom>
          <a:solidFill>
            <a:schemeClr val="bg1"/>
          </a:solidFill>
          <a:ln w="12700">
            <a:solidFill>
              <a:srgbClr val="005EB8"/>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40" name="Rectangle 233"/>
          <p:cNvSpPr>
            <a:spLocks noChangeArrowheads="1"/>
          </p:cNvSpPr>
          <p:nvPr/>
        </p:nvSpPr>
        <p:spPr bwMode="auto">
          <a:xfrm>
            <a:off x="1466541" y="3940229"/>
            <a:ext cx="1377272"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rgbClr val="00338D"/>
                </a:solidFill>
                <a:effectLst/>
                <a:uLnTx/>
                <a:uFillTx/>
                <a:latin typeface="KPMG Bold"/>
                <a:ea typeface="+mn-ea"/>
                <a:cs typeface="Arial" panose="020B0604020202020204" pitchFamily="34" charset="0"/>
              </a:rPr>
              <a:t>Monitor &amp; Improve</a:t>
            </a:r>
          </a:p>
        </p:txBody>
      </p:sp>
      <p:sp>
        <p:nvSpPr>
          <p:cNvPr id="541" name="Rectangle 233"/>
          <p:cNvSpPr>
            <a:spLocks noChangeArrowheads="1"/>
          </p:cNvSpPr>
          <p:nvPr/>
        </p:nvSpPr>
        <p:spPr bwMode="auto">
          <a:xfrm>
            <a:off x="1641795" y="4812784"/>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Performance Reporting</a:t>
            </a:r>
          </a:p>
        </p:txBody>
      </p:sp>
      <p:cxnSp>
        <p:nvCxnSpPr>
          <p:cNvPr id="542" name="Straight Connector 541"/>
          <p:cNvCxnSpPr/>
          <p:nvPr/>
        </p:nvCxnSpPr>
        <p:spPr>
          <a:xfrm>
            <a:off x="1162548" y="5067815"/>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43" name="Rectangle 542"/>
          <p:cNvSpPr/>
          <p:nvPr/>
        </p:nvSpPr>
        <p:spPr>
          <a:xfrm>
            <a:off x="995275" y="4177294"/>
            <a:ext cx="2340805" cy="531951"/>
          </a:xfrm>
          <a:prstGeom prst="rect">
            <a:avLst/>
          </a:prstGeom>
          <a:noFill/>
          <a:ln w="28575" cap="flat" cmpd="sng" algn="ctr">
            <a:noFill/>
            <a:prstDash val="solid"/>
          </a:ln>
          <a:effectLst/>
        </p:spPr>
        <p:txBody>
          <a:bodyPr rIns="45720" rtlCol="0" anchor="t"/>
          <a:lstStyle/>
          <a:p>
            <a:pPr marL="0" marR="0" lvl="0" indent="0" algn="ctr" defTabSz="457200" rtl="0" eaLnBrk="1" fontAlgn="auto" latinLnBrk="0" hangingPunct="1">
              <a:lnSpc>
                <a:spcPct val="100000"/>
              </a:lnSpc>
              <a:spcBef>
                <a:spcPts val="0"/>
              </a:spcBef>
              <a:spcAft>
                <a:spcPts val="600"/>
              </a:spcAft>
              <a:buClrTx/>
              <a:buSzTx/>
              <a:buFont typeface="Wingdings" charset="0"/>
              <a:buNone/>
              <a:tabLst/>
              <a:defRPr/>
            </a:pPr>
            <a:r>
              <a:rPr kumimoji="0" lang="en-US" sz="900" b="0" i="0" u="none" strike="noStrike" kern="0" cap="none" spc="0" normalizeH="0" baseline="0" noProof="0">
                <a:ln>
                  <a:noFill/>
                </a:ln>
                <a:solidFill>
                  <a:srgbClr val="00338D"/>
                </a:solidFill>
                <a:effectLst/>
                <a:uLnTx/>
                <a:uFillTx/>
                <a:latin typeface="Arial"/>
                <a:ea typeface="+mn-ea"/>
                <a:cs typeface="+mn-cs"/>
              </a:rPr>
              <a:t>Establishes processes and mechanisms that monitor the effectiveness and quality of projects and products across a portfolio</a:t>
            </a:r>
          </a:p>
        </p:txBody>
      </p:sp>
      <p:cxnSp>
        <p:nvCxnSpPr>
          <p:cNvPr id="544" name="Straight Connector 543"/>
          <p:cNvCxnSpPr/>
          <p:nvPr/>
        </p:nvCxnSpPr>
        <p:spPr>
          <a:xfrm>
            <a:off x="1162548" y="5433734"/>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45" name="Rectangle 233"/>
          <p:cNvSpPr>
            <a:spLocks noChangeArrowheads="1"/>
          </p:cNvSpPr>
          <p:nvPr/>
        </p:nvSpPr>
        <p:spPr bwMode="auto">
          <a:xfrm>
            <a:off x="1645013" y="5182417"/>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PPM Tools</a:t>
            </a:r>
          </a:p>
        </p:txBody>
      </p:sp>
      <p:sp>
        <p:nvSpPr>
          <p:cNvPr id="546" name="Rectangle 233"/>
          <p:cNvSpPr>
            <a:spLocks noChangeArrowheads="1"/>
          </p:cNvSpPr>
          <p:nvPr/>
        </p:nvSpPr>
        <p:spPr bwMode="auto">
          <a:xfrm>
            <a:off x="1639968" y="5552050"/>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Continuous Improvement</a:t>
            </a:r>
          </a:p>
        </p:txBody>
      </p:sp>
      <p:cxnSp>
        <p:nvCxnSpPr>
          <p:cNvPr id="547" name="Straight Connector 546"/>
          <p:cNvCxnSpPr/>
          <p:nvPr/>
        </p:nvCxnSpPr>
        <p:spPr>
          <a:xfrm>
            <a:off x="1162548" y="5799653"/>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48" name="Rectangle 233"/>
          <p:cNvSpPr>
            <a:spLocks noChangeArrowheads="1"/>
          </p:cNvSpPr>
          <p:nvPr/>
        </p:nvSpPr>
        <p:spPr bwMode="auto">
          <a:xfrm>
            <a:off x="1641765" y="5921684"/>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Value Realization</a:t>
            </a:r>
          </a:p>
        </p:txBody>
      </p:sp>
      <p:cxnSp>
        <p:nvCxnSpPr>
          <p:cNvPr id="549" name="Straight Connector 548"/>
          <p:cNvCxnSpPr/>
          <p:nvPr/>
        </p:nvCxnSpPr>
        <p:spPr>
          <a:xfrm>
            <a:off x="1162548" y="4701896"/>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nvGrpSpPr>
          <p:cNvPr id="550" name="Group 549">
            <a:extLst>
              <a:ext uri="{FF2B5EF4-FFF2-40B4-BE49-F238E27FC236}">
                <a16:creationId xmlns:a16="http://schemas.microsoft.com/office/drawing/2014/main" id="{3F5DEC91-515C-488C-BA89-34242890B258}"/>
              </a:ext>
            </a:extLst>
          </p:cNvPr>
          <p:cNvGrpSpPr/>
          <p:nvPr/>
        </p:nvGrpSpPr>
        <p:grpSpPr>
          <a:xfrm>
            <a:off x="1223033" y="4766380"/>
            <a:ext cx="223822" cy="223813"/>
            <a:chOff x="2370539" y="3219736"/>
            <a:chExt cx="219075" cy="219075"/>
          </a:xfrm>
        </p:grpSpPr>
        <p:sp>
          <p:nvSpPr>
            <p:cNvPr id="551" name="Freeform: Shape 205">
              <a:extLst>
                <a:ext uri="{FF2B5EF4-FFF2-40B4-BE49-F238E27FC236}">
                  <a16:creationId xmlns:a16="http://schemas.microsoft.com/office/drawing/2014/main" id="{B497E210-4DF6-4E71-8D2C-12D5E45EB1EB}"/>
                </a:ext>
              </a:extLst>
            </p:cNvPr>
            <p:cNvSpPr/>
            <p:nvPr/>
          </p:nvSpPr>
          <p:spPr>
            <a:xfrm>
              <a:off x="2370539" y="3429286"/>
              <a:ext cx="219075" cy="9525"/>
            </a:xfrm>
            <a:custGeom>
              <a:avLst/>
              <a:gdLst>
                <a:gd name="connsiteX0" fmla="*/ 0 w 219075"/>
                <a:gd name="connsiteY0" fmla="*/ 0 h 0"/>
                <a:gd name="connsiteX1" fmla="*/ 219075 w 219075"/>
                <a:gd name="connsiteY1" fmla="*/ 0 h 0"/>
              </a:gdLst>
              <a:ahLst/>
              <a:cxnLst>
                <a:cxn ang="0">
                  <a:pos x="connsiteX0" y="connsiteY0"/>
                </a:cxn>
                <a:cxn ang="0">
                  <a:pos x="connsiteX1" y="connsiteY1"/>
                </a:cxn>
              </a:cxnLst>
              <a:rect l="l" t="t" r="r" b="b"/>
              <a:pathLst>
                <a:path w="219075">
                  <a:moveTo>
                    <a:pt x="0" y="0"/>
                  </a:moveTo>
                  <a:lnTo>
                    <a:pt x="219075" y="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2" name="Freeform: Shape 206">
              <a:extLst>
                <a:ext uri="{FF2B5EF4-FFF2-40B4-BE49-F238E27FC236}">
                  <a16:creationId xmlns:a16="http://schemas.microsoft.com/office/drawing/2014/main" id="{52784FC8-8D39-48FE-9F2B-F4A899A54E50}"/>
                </a:ext>
              </a:extLst>
            </p:cNvPr>
            <p:cNvSpPr/>
            <p:nvPr/>
          </p:nvSpPr>
          <p:spPr>
            <a:xfrm>
              <a:off x="2380064" y="3381661"/>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4763 w 28575"/>
                <a:gd name="connsiteY3" fmla="*/ 0 h 47625"/>
                <a:gd name="connsiteX4" fmla="*/ 0 w 28575"/>
                <a:gd name="connsiteY4" fmla="*/ 4763 h 47625"/>
                <a:gd name="connsiteX5" fmla="*/ 0 w 28575"/>
                <a:gd name="connsiteY5"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47625">
                  <a:moveTo>
                    <a:pt x="28575" y="47625"/>
                  </a:moveTo>
                  <a:lnTo>
                    <a:pt x="28575" y="4763"/>
                  </a:lnTo>
                  <a:cubicBezTo>
                    <a:pt x="28575" y="1905"/>
                    <a:pt x="26670" y="0"/>
                    <a:pt x="23813" y="0"/>
                  </a:cubicBezTo>
                  <a:lnTo>
                    <a:pt x="4763" y="0"/>
                  </a:lnTo>
                  <a:cubicBezTo>
                    <a:pt x="1905" y="0"/>
                    <a:pt x="0" y="1905"/>
                    <a:pt x="0" y="4763"/>
                  </a:cubicBezTo>
                  <a:lnTo>
                    <a:pt x="0" y="47625"/>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3" name="Freeform: Shape 207">
              <a:extLst>
                <a:ext uri="{FF2B5EF4-FFF2-40B4-BE49-F238E27FC236}">
                  <a16:creationId xmlns:a16="http://schemas.microsoft.com/office/drawing/2014/main" id="{0FC25608-F96C-4F49-B007-5345C9C9D476}"/>
                </a:ext>
              </a:extLst>
            </p:cNvPr>
            <p:cNvSpPr/>
            <p:nvPr/>
          </p:nvSpPr>
          <p:spPr>
            <a:xfrm>
              <a:off x="2437214" y="3334036"/>
              <a:ext cx="28575" cy="95250"/>
            </a:xfrm>
            <a:custGeom>
              <a:avLst/>
              <a:gdLst>
                <a:gd name="connsiteX0" fmla="*/ 28575 w 28575"/>
                <a:gd name="connsiteY0" fmla="*/ 95250 h 95250"/>
                <a:gd name="connsiteX1" fmla="*/ 28575 w 28575"/>
                <a:gd name="connsiteY1" fmla="*/ 4763 h 95250"/>
                <a:gd name="connsiteX2" fmla="*/ 23813 w 28575"/>
                <a:gd name="connsiteY2" fmla="*/ 0 h 95250"/>
                <a:gd name="connsiteX3" fmla="*/ 4763 w 28575"/>
                <a:gd name="connsiteY3" fmla="*/ 0 h 95250"/>
                <a:gd name="connsiteX4" fmla="*/ 0 w 28575"/>
                <a:gd name="connsiteY4" fmla="*/ 4763 h 95250"/>
                <a:gd name="connsiteX5" fmla="*/ 0 w 28575"/>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28575" y="95250"/>
                  </a:moveTo>
                  <a:lnTo>
                    <a:pt x="28575" y="4763"/>
                  </a:lnTo>
                  <a:cubicBezTo>
                    <a:pt x="28575" y="1905"/>
                    <a:pt x="26670" y="0"/>
                    <a:pt x="23813" y="0"/>
                  </a:cubicBezTo>
                  <a:lnTo>
                    <a:pt x="4763" y="0"/>
                  </a:lnTo>
                  <a:cubicBezTo>
                    <a:pt x="1905" y="0"/>
                    <a:pt x="0" y="1905"/>
                    <a:pt x="0" y="4763"/>
                  </a:cubicBezTo>
                  <a:lnTo>
                    <a:pt x="0" y="9525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4" name="Freeform: Shape 208">
              <a:extLst>
                <a:ext uri="{FF2B5EF4-FFF2-40B4-BE49-F238E27FC236}">
                  <a16:creationId xmlns:a16="http://schemas.microsoft.com/office/drawing/2014/main" id="{F31987B0-B9BB-4875-8D59-75AF820FA3E0}"/>
                </a:ext>
              </a:extLst>
            </p:cNvPr>
            <p:cNvSpPr/>
            <p:nvPr/>
          </p:nvSpPr>
          <p:spPr>
            <a:xfrm>
              <a:off x="2494364" y="3353086"/>
              <a:ext cx="28575" cy="76200"/>
            </a:xfrm>
            <a:custGeom>
              <a:avLst/>
              <a:gdLst>
                <a:gd name="connsiteX0" fmla="*/ 28575 w 28575"/>
                <a:gd name="connsiteY0" fmla="*/ 76200 h 76200"/>
                <a:gd name="connsiteX1" fmla="*/ 28575 w 28575"/>
                <a:gd name="connsiteY1" fmla="*/ 4763 h 76200"/>
                <a:gd name="connsiteX2" fmla="*/ 23813 w 28575"/>
                <a:gd name="connsiteY2" fmla="*/ 0 h 76200"/>
                <a:gd name="connsiteX3" fmla="*/ 4763 w 28575"/>
                <a:gd name="connsiteY3" fmla="*/ 0 h 76200"/>
                <a:gd name="connsiteX4" fmla="*/ 0 w 28575"/>
                <a:gd name="connsiteY4" fmla="*/ 4763 h 76200"/>
                <a:gd name="connsiteX5" fmla="*/ 0 w 28575"/>
                <a:gd name="connsiteY5"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76200">
                  <a:moveTo>
                    <a:pt x="28575" y="76200"/>
                  </a:moveTo>
                  <a:lnTo>
                    <a:pt x="28575" y="4763"/>
                  </a:lnTo>
                  <a:cubicBezTo>
                    <a:pt x="28575" y="1905"/>
                    <a:pt x="26670" y="0"/>
                    <a:pt x="23813" y="0"/>
                  </a:cubicBezTo>
                  <a:lnTo>
                    <a:pt x="4763" y="0"/>
                  </a:lnTo>
                  <a:cubicBezTo>
                    <a:pt x="1905" y="0"/>
                    <a:pt x="0" y="1905"/>
                    <a:pt x="0" y="4763"/>
                  </a:cubicBezTo>
                  <a:lnTo>
                    <a:pt x="0" y="7620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5" name="Freeform: Shape 209">
              <a:extLst>
                <a:ext uri="{FF2B5EF4-FFF2-40B4-BE49-F238E27FC236}">
                  <a16:creationId xmlns:a16="http://schemas.microsoft.com/office/drawing/2014/main" id="{48034CAA-6E36-4FA5-81ED-A029E961D74C}"/>
                </a:ext>
              </a:extLst>
            </p:cNvPr>
            <p:cNvSpPr/>
            <p:nvPr/>
          </p:nvSpPr>
          <p:spPr>
            <a:xfrm>
              <a:off x="2551514" y="3286411"/>
              <a:ext cx="28575" cy="142875"/>
            </a:xfrm>
            <a:custGeom>
              <a:avLst/>
              <a:gdLst>
                <a:gd name="connsiteX0" fmla="*/ 28575 w 28575"/>
                <a:gd name="connsiteY0" fmla="*/ 142875 h 142875"/>
                <a:gd name="connsiteX1" fmla="*/ 28575 w 28575"/>
                <a:gd name="connsiteY1" fmla="*/ 4763 h 142875"/>
                <a:gd name="connsiteX2" fmla="*/ 23813 w 28575"/>
                <a:gd name="connsiteY2" fmla="*/ 0 h 142875"/>
                <a:gd name="connsiteX3" fmla="*/ 4763 w 28575"/>
                <a:gd name="connsiteY3" fmla="*/ 0 h 142875"/>
                <a:gd name="connsiteX4" fmla="*/ 0 w 28575"/>
                <a:gd name="connsiteY4" fmla="*/ 4763 h 142875"/>
                <a:gd name="connsiteX5" fmla="*/ 0 w 28575"/>
                <a:gd name="connsiteY5"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42875">
                  <a:moveTo>
                    <a:pt x="28575" y="142875"/>
                  </a:moveTo>
                  <a:lnTo>
                    <a:pt x="28575" y="4763"/>
                  </a:lnTo>
                  <a:cubicBezTo>
                    <a:pt x="28575" y="1905"/>
                    <a:pt x="26670" y="0"/>
                    <a:pt x="23813" y="0"/>
                  </a:cubicBezTo>
                  <a:lnTo>
                    <a:pt x="4763" y="0"/>
                  </a:lnTo>
                  <a:cubicBezTo>
                    <a:pt x="1905" y="0"/>
                    <a:pt x="0" y="1905"/>
                    <a:pt x="0" y="4763"/>
                  </a:cubicBezTo>
                  <a:lnTo>
                    <a:pt x="0" y="142875"/>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6" name="Freeform: Shape 210">
              <a:extLst>
                <a:ext uri="{FF2B5EF4-FFF2-40B4-BE49-F238E27FC236}">
                  <a16:creationId xmlns:a16="http://schemas.microsoft.com/office/drawing/2014/main" id="{7FDB90C3-1F7A-4BFC-A13D-EBAE11A7F5B6}"/>
                </a:ext>
              </a:extLst>
            </p:cNvPr>
            <p:cNvSpPr/>
            <p:nvPr/>
          </p:nvSpPr>
          <p:spPr>
            <a:xfrm>
              <a:off x="2394351" y="3219736"/>
              <a:ext cx="171450" cy="95250"/>
            </a:xfrm>
            <a:custGeom>
              <a:avLst/>
              <a:gdLst>
                <a:gd name="connsiteX0" fmla="*/ 176213 w 171450"/>
                <a:gd name="connsiteY0" fmla="*/ 0 h 95250"/>
                <a:gd name="connsiteX1" fmla="*/ 122872 w 171450"/>
                <a:gd name="connsiteY1" fmla="*/ 58103 h 95250"/>
                <a:gd name="connsiteX2" fmla="*/ 102870 w 171450"/>
                <a:gd name="connsiteY2" fmla="*/ 62865 h 95250"/>
                <a:gd name="connsiteX3" fmla="*/ 67628 w 171450"/>
                <a:gd name="connsiteY3" fmla="*/ 51435 h 95250"/>
                <a:gd name="connsiteX4" fmla="*/ 49530 w 171450"/>
                <a:gd name="connsiteY4" fmla="*/ 55245 h 95250"/>
                <a:gd name="connsiteX5" fmla="*/ 0 w 171450"/>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95250">
                  <a:moveTo>
                    <a:pt x="176213" y="0"/>
                  </a:moveTo>
                  <a:lnTo>
                    <a:pt x="122872" y="58103"/>
                  </a:lnTo>
                  <a:cubicBezTo>
                    <a:pt x="118110" y="63818"/>
                    <a:pt x="109538" y="65723"/>
                    <a:pt x="102870" y="62865"/>
                  </a:cubicBezTo>
                  <a:lnTo>
                    <a:pt x="67628" y="51435"/>
                  </a:lnTo>
                  <a:cubicBezTo>
                    <a:pt x="60960" y="49530"/>
                    <a:pt x="54292" y="50483"/>
                    <a:pt x="49530" y="55245"/>
                  </a:cubicBezTo>
                  <a:lnTo>
                    <a:pt x="0" y="9525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7" name="Freeform: Shape 211">
              <a:extLst>
                <a:ext uri="{FF2B5EF4-FFF2-40B4-BE49-F238E27FC236}">
                  <a16:creationId xmlns:a16="http://schemas.microsoft.com/office/drawing/2014/main" id="{71C7D1F2-06B7-476B-AC7C-249DF176ADD7}"/>
                </a:ext>
              </a:extLst>
            </p:cNvPr>
            <p:cNvSpPr/>
            <p:nvPr/>
          </p:nvSpPr>
          <p:spPr>
            <a:xfrm>
              <a:off x="2532464" y="3219736"/>
              <a:ext cx="38100" cy="38100"/>
            </a:xfrm>
            <a:custGeom>
              <a:avLst/>
              <a:gdLst>
                <a:gd name="connsiteX0" fmla="*/ 0 w 38100"/>
                <a:gd name="connsiteY0" fmla="*/ 0 h 38100"/>
                <a:gd name="connsiteX1" fmla="*/ 38100 w 38100"/>
                <a:gd name="connsiteY1" fmla="*/ 0 h 38100"/>
                <a:gd name="connsiteX2" fmla="*/ 38100 w 38100"/>
                <a:gd name="connsiteY2" fmla="*/ 38100 h 38100"/>
              </a:gdLst>
              <a:ahLst/>
              <a:cxnLst>
                <a:cxn ang="0">
                  <a:pos x="connsiteX0" y="connsiteY0"/>
                </a:cxn>
                <a:cxn ang="0">
                  <a:pos x="connsiteX1" y="connsiteY1"/>
                </a:cxn>
                <a:cxn ang="0">
                  <a:pos x="connsiteX2" y="connsiteY2"/>
                </a:cxn>
              </a:cxnLst>
              <a:rect l="l" t="t" r="r" b="b"/>
              <a:pathLst>
                <a:path w="38100" h="38100">
                  <a:moveTo>
                    <a:pt x="0" y="0"/>
                  </a:moveTo>
                  <a:lnTo>
                    <a:pt x="38100" y="0"/>
                  </a:lnTo>
                  <a:lnTo>
                    <a:pt x="38100" y="38100"/>
                  </a:lnTo>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06" name="Group 705">
            <a:extLst>
              <a:ext uri="{FF2B5EF4-FFF2-40B4-BE49-F238E27FC236}">
                <a16:creationId xmlns:a16="http://schemas.microsoft.com/office/drawing/2014/main" id="{9849D926-984D-4CE9-877F-59CCA1489281}"/>
              </a:ext>
            </a:extLst>
          </p:cNvPr>
          <p:cNvGrpSpPr>
            <a:grpSpLocks noChangeAspect="1"/>
          </p:cNvGrpSpPr>
          <p:nvPr/>
        </p:nvGrpSpPr>
        <p:grpSpPr>
          <a:xfrm>
            <a:off x="1229845" y="5135173"/>
            <a:ext cx="268587" cy="268586"/>
            <a:chOff x="1665785" y="2564778"/>
            <a:chExt cx="219075" cy="219075"/>
          </a:xfrm>
        </p:grpSpPr>
        <p:sp>
          <p:nvSpPr>
            <p:cNvPr id="707" name="Freeform: Shape 47">
              <a:extLst>
                <a:ext uri="{FF2B5EF4-FFF2-40B4-BE49-F238E27FC236}">
                  <a16:creationId xmlns:a16="http://schemas.microsoft.com/office/drawing/2014/main" id="{3B0E47C1-AB3B-40FA-9991-26E9C04D9425}"/>
                </a:ext>
              </a:extLst>
            </p:cNvPr>
            <p:cNvSpPr/>
            <p:nvPr/>
          </p:nvSpPr>
          <p:spPr>
            <a:xfrm>
              <a:off x="1756748" y="2669553"/>
              <a:ext cx="123825" cy="114300"/>
            </a:xfrm>
            <a:custGeom>
              <a:avLst/>
              <a:gdLst>
                <a:gd name="connsiteX0" fmla="*/ 123349 w 123825"/>
                <a:gd name="connsiteY0" fmla="*/ 114300 h 114300"/>
                <a:gd name="connsiteX1" fmla="*/ 128111 w 123825"/>
                <a:gd name="connsiteY1" fmla="*/ 82868 h 114300"/>
                <a:gd name="connsiteX2" fmla="*/ 122396 w 123825"/>
                <a:gd name="connsiteY2" fmla="*/ 73343 h 114300"/>
                <a:gd name="connsiteX3" fmla="*/ 70961 w 123825"/>
                <a:gd name="connsiteY3" fmla="*/ 55245 h 114300"/>
                <a:gd name="connsiteX4" fmla="*/ 70961 w 123825"/>
                <a:gd name="connsiteY4" fmla="*/ 14288 h 114300"/>
                <a:gd name="connsiteX5" fmla="*/ 56674 w 123825"/>
                <a:gd name="connsiteY5" fmla="*/ 0 h 114300"/>
                <a:gd name="connsiteX6" fmla="*/ 42386 w 123825"/>
                <a:gd name="connsiteY6" fmla="*/ 14288 h 114300"/>
                <a:gd name="connsiteX7" fmla="*/ 42386 w 123825"/>
                <a:gd name="connsiteY7" fmla="*/ 92393 h 114300"/>
                <a:gd name="connsiteX8" fmla="*/ 26194 w 123825"/>
                <a:gd name="connsiteY8" fmla="*/ 72390 h 114300"/>
                <a:gd name="connsiteX9" fmla="*/ 18574 w 123825"/>
                <a:gd name="connsiteY9" fmla="*/ 68580 h 114300"/>
                <a:gd name="connsiteX10" fmla="*/ 9049 w 123825"/>
                <a:gd name="connsiteY10" fmla="*/ 68580 h 114300"/>
                <a:gd name="connsiteX11" fmla="*/ 1429 w 123825"/>
                <a:gd name="connsiteY11" fmla="*/ 73343 h 114300"/>
                <a:gd name="connsiteX12" fmla="*/ 1429 w 123825"/>
                <a:gd name="connsiteY12" fmla="*/ 82868 h 114300"/>
                <a:gd name="connsiteX13" fmla="*/ 18574 w 123825"/>
                <a:gd name="connsiteY13"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14300">
                  <a:moveTo>
                    <a:pt x="123349" y="114300"/>
                  </a:moveTo>
                  <a:lnTo>
                    <a:pt x="128111" y="82868"/>
                  </a:lnTo>
                  <a:cubicBezTo>
                    <a:pt x="128111" y="79057"/>
                    <a:pt x="126206" y="75248"/>
                    <a:pt x="122396" y="73343"/>
                  </a:cubicBezTo>
                  <a:lnTo>
                    <a:pt x="70961" y="55245"/>
                  </a:lnTo>
                  <a:lnTo>
                    <a:pt x="70961" y="14288"/>
                  </a:lnTo>
                  <a:cubicBezTo>
                    <a:pt x="70961" y="6667"/>
                    <a:pt x="64294" y="0"/>
                    <a:pt x="56674" y="0"/>
                  </a:cubicBezTo>
                  <a:cubicBezTo>
                    <a:pt x="49054" y="0"/>
                    <a:pt x="42386" y="6667"/>
                    <a:pt x="42386" y="14288"/>
                  </a:cubicBezTo>
                  <a:lnTo>
                    <a:pt x="42386" y="92393"/>
                  </a:lnTo>
                  <a:lnTo>
                    <a:pt x="26194" y="72390"/>
                  </a:lnTo>
                  <a:cubicBezTo>
                    <a:pt x="24289" y="70485"/>
                    <a:pt x="21431" y="68580"/>
                    <a:pt x="18574" y="68580"/>
                  </a:cubicBezTo>
                  <a:lnTo>
                    <a:pt x="9049" y="68580"/>
                  </a:lnTo>
                  <a:cubicBezTo>
                    <a:pt x="6191" y="68580"/>
                    <a:pt x="2381" y="70485"/>
                    <a:pt x="1429" y="73343"/>
                  </a:cubicBezTo>
                  <a:cubicBezTo>
                    <a:pt x="-476" y="76200"/>
                    <a:pt x="-476" y="80010"/>
                    <a:pt x="1429" y="82868"/>
                  </a:cubicBezTo>
                  <a:lnTo>
                    <a:pt x="18574" y="11430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8" name="Freeform: Shape 48">
              <a:extLst>
                <a:ext uri="{FF2B5EF4-FFF2-40B4-BE49-F238E27FC236}">
                  <a16:creationId xmlns:a16="http://schemas.microsoft.com/office/drawing/2014/main" id="{7FFBFC84-4330-4C68-B1C9-F7CEEFC0EFF0}"/>
                </a:ext>
              </a:extLst>
            </p:cNvPr>
            <p:cNvSpPr/>
            <p:nvPr/>
          </p:nvSpPr>
          <p:spPr>
            <a:xfrm>
              <a:off x="1665785" y="2564778"/>
              <a:ext cx="114300" cy="161925"/>
            </a:xfrm>
            <a:custGeom>
              <a:avLst/>
              <a:gdLst>
                <a:gd name="connsiteX0" fmla="*/ 38100 w 114300"/>
                <a:gd name="connsiteY0" fmla="*/ 161925 h 161925"/>
                <a:gd name="connsiteX1" fmla="*/ 14288 w 114300"/>
                <a:gd name="connsiteY1" fmla="*/ 161925 h 161925"/>
                <a:gd name="connsiteX2" fmla="*/ 0 w 114300"/>
                <a:gd name="connsiteY2" fmla="*/ 147638 h 161925"/>
                <a:gd name="connsiteX3" fmla="*/ 0 w 114300"/>
                <a:gd name="connsiteY3" fmla="*/ 14288 h 161925"/>
                <a:gd name="connsiteX4" fmla="*/ 14288 w 114300"/>
                <a:gd name="connsiteY4" fmla="*/ 0 h 161925"/>
                <a:gd name="connsiteX5" fmla="*/ 100013 w 114300"/>
                <a:gd name="connsiteY5" fmla="*/ 0 h 161925"/>
                <a:gd name="connsiteX6" fmla="*/ 114300 w 114300"/>
                <a:gd name="connsiteY6" fmla="*/ 14288 h 161925"/>
                <a:gd name="connsiteX7" fmla="*/ 114300 w 114300"/>
                <a:gd name="connsiteY7" fmla="*/ 571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61925">
                  <a:moveTo>
                    <a:pt x="38100" y="161925"/>
                  </a:moveTo>
                  <a:lnTo>
                    <a:pt x="14288" y="161925"/>
                  </a:lnTo>
                  <a:cubicBezTo>
                    <a:pt x="6667" y="161925"/>
                    <a:pt x="0" y="155258"/>
                    <a:pt x="0" y="147638"/>
                  </a:cubicBezTo>
                  <a:lnTo>
                    <a:pt x="0" y="14288"/>
                  </a:lnTo>
                  <a:cubicBezTo>
                    <a:pt x="0" y="6668"/>
                    <a:pt x="6667" y="0"/>
                    <a:pt x="14288" y="0"/>
                  </a:cubicBezTo>
                  <a:lnTo>
                    <a:pt x="100013" y="0"/>
                  </a:lnTo>
                  <a:cubicBezTo>
                    <a:pt x="107633" y="0"/>
                    <a:pt x="114300" y="6668"/>
                    <a:pt x="114300" y="14288"/>
                  </a:cubicBezTo>
                  <a:lnTo>
                    <a:pt x="114300" y="5715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9" name="Freeform: Shape 49">
              <a:extLst>
                <a:ext uri="{FF2B5EF4-FFF2-40B4-BE49-F238E27FC236}">
                  <a16:creationId xmlns:a16="http://schemas.microsoft.com/office/drawing/2014/main" id="{A3265B75-EAAC-4E16-BB5B-A5AEEE7BEA8B}"/>
                </a:ext>
              </a:extLst>
            </p:cNvPr>
            <p:cNvSpPr/>
            <p:nvPr/>
          </p:nvSpPr>
          <p:spPr>
            <a:xfrm>
              <a:off x="1665785" y="2688603"/>
              <a:ext cx="38100" cy="952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0" name="Freeform: Shape 50">
              <a:extLst>
                <a:ext uri="{FF2B5EF4-FFF2-40B4-BE49-F238E27FC236}">
                  <a16:creationId xmlns:a16="http://schemas.microsoft.com/office/drawing/2014/main" id="{EE513BBB-A64E-4008-9168-1D02FA9E0F7D}"/>
                </a:ext>
              </a:extLst>
            </p:cNvPr>
            <p:cNvSpPr/>
            <p:nvPr/>
          </p:nvSpPr>
          <p:spPr>
            <a:xfrm>
              <a:off x="1761035" y="2640978"/>
              <a:ext cx="9525" cy="76200"/>
            </a:xfrm>
            <a:custGeom>
              <a:avLst/>
              <a:gdLst>
                <a:gd name="connsiteX0" fmla="*/ 0 w 0"/>
                <a:gd name="connsiteY0" fmla="*/ 0 h 76200"/>
                <a:gd name="connsiteX1" fmla="*/ 0 w 0"/>
                <a:gd name="connsiteY1" fmla="*/ 80963 h 76200"/>
              </a:gdLst>
              <a:ahLst/>
              <a:cxnLst>
                <a:cxn ang="0">
                  <a:pos x="connsiteX0" y="connsiteY0"/>
                </a:cxn>
                <a:cxn ang="0">
                  <a:pos x="connsiteX1" y="connsiteY1"/>
                </a:cxn>
              </a:cxnLst>
              <a:rect l="l" t="t" r="r" b="b"/>
              <a:pathLst>
                <a:path h="76200">
                  <a:moveTo>
                    <a:pt x="0" y="0"/>
                  </a:moveTo>
                  <a:lnTo>
                    <a:pt x="0" y="80963"/>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1" name="Freeform: Shape 51">
              <a:extLst>
                <a:ext uri="{FF2B5EF4-FFF2-40B4-BE49-F238E27FC236}">
                  <a16:creationId xmlns:a16="http://schemas.microsoft.com/office/drawing/2014/main" id="{CBAF9869-018C-4AB8-A6BB-E8AD7CF9049E}"/>
                </a:ext>
              </a:extLst>
            </p:cNvPr>
            <p:cNvSpPr/>
            <p:nvPr/>
          </p:nvSpPr>
          <p:spPr>
            <a:xfrm>
              <a:off x="1799135" y="2564778"/>
              <a:ext cx="47625" cy="85725"/>
            </a:xfrm>
            <a:custGeom>
              <a:avLst/>
              <a:gdLst>
                <a:gd name="connsiteX0" fmla="*/ 0 w 47625"/>
                <a:gd name="connsiteY0" fmla="*/ 9525 h 85725"/>
                <a:gd name="connsiteX1" fmla="*/ 9525 w 47625"/>
                <a:gd name="connsiteY1" fmla="*/ 0 h 85725"/>
                <a:gd name="connsiteX2" fmla="*/ 38100 w 47625"/>
                <a:gd name="connsiteY2" fmla="*/ 0 h 85725"/>
                <a:gd name="connsiteX3" fmla="*/ 47625 w 47625"/>
                <a:gd name="connsiteY3" fmla="*/ 9525 h 85725"/>
                <a:gd name="connsiteX4" fmla="*/ 47625 w 47625"/>
                <a:gd name="connsiteY4" fmla="*/ 76200 h 85725"/>
                <a:gd name="connsiteX5" fmla="*/ 38100 w 47625"/>
                <a:gd name="connsiteY5" fmla="*/ 85725 h 85725"/>
                <a:gd name="connsiteX6" fmla="*/ 9525 w 47625"/>
                <a:gd name="connsiteY6" fmla="*/ 85725 h 85725"/>
                <a:gd name="connsiteX7" fmla="*/ 0 w 47625"/>
                <a:gd name="connsiteY7" fmla="*/ 76200 h 85725"/>
                <a:gd name="connsiteX8" fmla="*/ 0 w 47625"/>
                <a:gd name="connsiteY8"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85725">
                  <a:moveTo>
                    <a:pt x="0" y="9525"/>
                  </a:moveTo>
                  <a:cubicBezTo>
                    <a:pt x="0" y="3810"/>
                    <a:pt x="3810" y="0"/>
                    <a:pt x="9525" y="0"/>
                  </a:cubicBezTo>
                  <a:lnTo>
                    <a:pt x="38100" y="0"/>
                  </a:lnTo>
                  <a:cubicBezTo>
                    <a:pt x="43815" y="0"/>
                    <a:pt x="47625" y="3810"/>
                    <a:pt x="47625" y="9525"/>
                  </a:cubicBezTo>
                  <a:lnTo>
                    <a:pt x="47625" y="76200"/>
                  </a:lnTo>
                  <a:cubicBezTo>
                    <a:pt x="47625" y="81915"/>
                    <a:pt x="43815" y="85725"/>
                    <a:pt x="38100" y="85725"/>
                  </a:cubicBezTo>
                  <a:lnTo>
                    <a:pt x="9525" y="85725"/>
                  </a:lnTo>
                  <a:cubicBezTo>
                    <a:pt x="3810" y="85725"/>
                    <a:pt x="0" y="81915"/>
                    <a:pt x="0" y="7620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2" name="Freeform: Shape 52">
              <a:extLst>
                <a:ext uri="{FF2B5EF4-FFF2-40B4-BE49-F238E27FC236}">
                  <a16:creationId xmlns:a16="http://schemas.microsoft.com/office/drawing/2014/main" id="{EBA4C517-31F1-45F8-9AE7-2440DD2A87C0}"/>
                </a:ext>
              </a:extLst>
            </p:cNvPr>
            <p:cNvSpPr/>
            <p:nvPr/>
          </p:nvSpPr>
          <p:spPr>
            <a:xfrm>
              <a:off x="1799135" y="2631453"/>
              <a:ext cx="47625" cy="9525"/>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3" name="Freeform: Shape 53">
              <a:extLst>
                <a:ext uri="{FF2B5EF4-FFF2-40B4-BE49-F238E27FC236}">
                  <a16:creationId xmlns:a16="http://schemas.microsoft.com/office/drawing/2014/main" id="{7C8782AC-5A62-4CD1-9487-5A0816467896}"/>
                </a:ext>
              </a:extLst>
            </p:cNvPr>
            <p:cNvSpPr/>
            <p:nvPr/>
          </p:nvSpPr>
          <p:spPr>
            <a:xfrm>
              <a:off x="1799135" y="2583828"/>
              <a:ext cx="47625" cy="9525"/>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4" name="Freeform: Shape 54">
              <a:extLst>
                <a:ext uri="{FF2B5EF4-FFF2-40B4-BE49-F238E27FC236}">
                  <a16:creationId xmlns:a16="http://schemas.microsoft.com/office/drawing/2014/main" id="{D81092C2-567C-4D4E-B03A-4340789789C6}"/>
                </a:ext>
              </a:extLst>
            </p:cNvPr>
            <p:cNvSpPr/>
            <p:nvPr/>
          </p:nvSpPr>
          <p:spPr>
            <a:xfrm>
              <a:off x="1665785" y="2593353"/>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5" name="Freeform: Shape 55">
              <a:extLst>
                <a:ext uri="{FF2B5EF4-FFF2-40B4-BE49-F238E27FC236}">
                  <a16:creationId xmlns:a16="http://schemas.microsoft.com/office/drawing/2014/main" id="{B08A0989-18D4-4618-863A-A5B2D50509B0}"/>
                </a:ext>
              </a:extLst>
            </p:cNvPr>
            <p:cNvSpPr/>
            <p:nvPr/>
          </p:nvSpPr>
          <p:spPr>
            <a:xfrm>
              <a:off x="1856285" y="2664790"/>
              <a:ext cx="9525" cy="47625"/>
            </a:xfrm>
            <a:custGeom>
              <a:avLst/>
              <a:gdLst>
                <a:gd name="connsiteX0" fmla="*/ 0 w 0"/>
                <a:gd name="connsiteY0" fmla="*/ 0 h 47625"/>
                <a:gd name="connsiteX1" fmla="*/ 0 w 0"/>
                <a:gd name="connsiteY1" fmla="*/ 52388 h 47625"/>
              </a:gdLst>
              <a:ahLst/>
              <a:cxnLst>
                <a:cxn ang="0">
                  <a:pos x="connsiteX0" y="connsiteY0"/>
                </a:cxn>
                <a:cxn ang="0">
                  <a:pos x="connsiteX1" y="connsiteY1"/>
                </a:cxn>
              </a:cxnLst>
              <a:rect l="l" t="t" r="r" b="b"/>
              <a:pathLst>
                <a:path h="47625">
                  <a:moveTo>
                    <a:pt x="0" y="0"/>
                  </a:moveTo>
                  <a:lnTo>
                    <a:pt x="0" y="52388"/>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6" name="Freeform: Shape 56">
              <a:extLst>
                <a:ext uri="{FF2B5EF4-FFF2-40B4-BE49-F238E27FC236}">
                  <a16:creationId xmlns:a16="http://schemas.microsoft.com/office/drawing/2014/main" id="{F17A19EC-1EA4-4101-A7A2-593E33ED5E7B}"/>
                </a:ext>
              </a:extLst>
            </p:cNvPr>
            <p:cNvSpPr/>
            <p:nvPr/>
          </p:nvSpPr>
          <p:spPr>
            <a:xfrm>
              <a:off x="1865810" y="2640978"/>
              <a:ext cx="19050" cy="85725"/>
            </a:xfrm>
            <a:custGeom>
              <a:avLst/>
              <a:gdLst>
                <a:gd name="connsiteX0" fmla="*/ 0 w 19050"/>
                <a:gd name="connsiteY0" fmla="*/ 0 h 85725"/>
                <a:gd name="connsiteX1" fmla="*/ 4763 w 19050"/>
                <a:gd name="connsiteY1" fmla="*/ 0 h 85725"/>
                <a:gd name="connsiteX2" fmla="*/ 19050 w 19050"/>
                <a:gd name="connsiteY2" fmla="*/ 14288 h 85725"/>
                <a:gd name="connsiteX3" fmla="*/ 19050 w 19050"/>
                <a:gd name="connsiteY3" fmla="*/ 85725 h 85725"/>
              </a:gdLst>
              <a:ahLst/>
              <a:cxnLst>
                <a:cxn ang="0">
                  <a:pos x="connsiteX0" y="connsiteY0"/>
                </a:cxn>
                <a:cxn ang="0">
                  <a:pos x="connsiteX1" y="connsiteY1"/>
                </a:cxn>
                <a:cxn ang="0">
                  <a:pos x="connsiteX2" y="connsiteY2"/>
                </a:cxn>
                <a:cxn ang="0">
                  <a:pos x="connsiteX3" y="connsiteY3"/>
                </a:cxn>
              </a:cxnLst>
              <a:rect l="l" t="t" r="r" b="b"/>
              <a:pathLst>
                <a:path w="19050" h="85725">
                  <a:moveTo>
                    <a:pt x="0" y="0"/>
                  </a:moveTo>
                  <a:lnTo>
                    <a:pt x="4763" y="0"/>
                  </a:lnTo>
                  <a:cubicBezTo>
                    <a:pt x="12383" y="0"/>
                    <a:pt x="19050" y="6667"/>
                    <a:pt x="19050" y="14288"/>
                  </a:cubicBezTo>
                  <a:lnTo>
                    <a:pt x="19050" y="85725"/>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17" name="Freeform: Shape 57">
              <a:extLst>
                <a:ext uri="{FF2B5EF4-FFF2-40B4-BE49-F238E27FC236}">
                  <a16:creationId xmlns:a16="http://schemas.microsoft.com/office/drawing/2014/main" id="{87A194DC-3C25-4CD4-990A-42647C0EB2E0}"/>
                </a:ext>
              </a:extLst>
            </p:cNvPr>
            <p:cNvSpPr/>
            <p:nvPr/>
          </p:nvSpPr>
          <p:spPr>
            <a:xfrm>
              <a:off x="1722935" y="2640978"/>
              <a:ext cx="57150" cy="114300"/>
            </a:xfrm>
            <a:custGeom>
              <a:avLst/>
              <a:gdLst>
                <a:gd name="connsiteX0" fmla="*/ 14288 w 57150"/>
                <a:gd name="connsiteY0" fmla="*/ 114300 h 114300"/>
                <a:gd name="connsiteX1" fmla="*/ 0 w 57150"/>
                <a:gd name="connsiteY1" fmla="*/ 100013 h 114300"/>
                <a:gd name="connsiteX2" fmla="*/ 0 w 57150"/>
                <a:gd name="connsiteY2" fmla="*/ 14288 h 114300"/>
                <a:gd name="connsiteX3" fmla="*/ 14288 w 57150"/>
                <a:gd name="connsiteY3" fmla="*/ 0 h 114300"/>
                <a:gd name="connsiteX4" fmla="*/ 57150 w 571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14300">
                  <a:moveTo>
                    <a:pt x="14288" y="114300"/>
                  </a:moveTo>
                  <a:cubicBezTo>
                    <a:pt x="6667" y="114300"/>
                    <a:pt x="0" y="107632"/>
                    <a:pt x="0" y="100013"/>
                  </a:cubicBezTo>
                  <a:lnTo>
                    <a:pt x="0" y="14288"/>
                  </a:lnTo>
                  <a:cubicBezTo>
                    <a:pt x="0" y="6667"/>
                    <a:pt x="6667" y="0"/>
                    <a:pt x="14288" y="0"/>
                  </a:cubicBezTo>
                  <a:lnTo>
                    <a:pt x="5715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18" name="Group 717">
            <a:extLst>
              <a:ext uri="{FF2B5EF4-FFF2-40B4-BE49-F238E27FC236}">
                <a16:creationId xmlns:a16="http://schemas.microsoft.com/office/drawing/2014/main" id="{0C7CFBEF-9047-4360-8131-2BF0F7DF965F}"/>
              </a:ext>
            </a:extLst>
          </p:cNvPr>
          <p:cNvGrpSpPr>
            <a:grpSpLocks noChangeAspect="1"/>
          </p:cNvGrpSpPr>
          <p:nvPr/>
        </p:nvGrpSpPr>
        <p:grpSpPr>
          <a:xfrm>
            <a:off x="1235610" y="5513307"/>
            <a:ext cx="223821" cy="223825"/>
            <a:chOff x="5093451" y="3868103"/>
            <a:chExt cx="214312" cy="218122"/>
          </a:xfrm>
        </p:grpSpPr>
        <p:sp>
          <p:nvSpPr>
            <p:cNvPr id="719" name="Freeform: Shape 53">
              <a:extLst>
                <a:ext uri="{FF2B5EF4-FFF2-40B4-BE49-F238E27FC236}">
                  <a16:creationId xmlns:a16="http://schemas.microsoft.com/office/drawing/2014/main" id="{04E83429-92C9-412E-95B4-7F75A13FD968}"/>
                </a:ext>
              </a:extLst>
            </p:cNvPr>
            <p:cNvSpPr/>
            <p:nvPr/>
          </p:nvSpPr>
          <p:spPr>
            <a:xfrm>
              <a:off x="5198226" y="4039553"/>
              <a:ext cx="28575" cy="28575"/>
            </a:xfrm>
            <a:custGeom>
              <a:avLst/>
              <a:gdLst>
                <a:gd name="connsiteX0" fmla="*/ 33338 w 28575"/>
                <a:gd name="connsiteY0" fmla="*/ 0 h 28575"/>
                <a:gd name="connsiteX1" fmla="*/ 0 w 28575"/>
                <a:gd name="connsiteY1" fmla="*/ 0 h 28575"/>
                <a:gd name="connsiteX2" fmla="*/ 0 w 28575"/>
                <a:gd name="connsiteY2" fmla="*/ 33338 h 28575"/>
              </a:gdLst>
              <a:ahLst/>
              <a:cxnLst>
                <a:cxn ang="0">
                  <a:pos x="connsiteX0" y="connsiteY0"/>
                </a:cxn>
                <a:cxn ang="0">
                  <a:pos x="connsiteX1" y="connsiteY1"/>
                </a:cxn>
                <a:cxn ang="0">
                  <a:pos x="connsiteX2" y="connsiteY2"/>
                </a:cxn>
              </a:cxnLst>
              <a:rect l="l" t="t" r="r" b="b"/>
              <a:pathLst>
                <a:path w="28575" h="28575">
                  <a:moveTo>
                    <a:pt x="33338" y="0"/>
                  </a:moveTo>
                  <a:lnTo>
                    <a:pt x="0" y="0"/>
                  </a:lnTo>
                  <a:lnTo>
                    <a:pt x="0" y="3333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0" name="Freeform: Shape 54">
              <a:extLst>
                <a:ext uri="{FF2B5EF4-FFF2-40B4-BE49-F238E27FC236}">
                  <a16:creationId xmlns:a16="http://schemas.microsoft.com/office/drawing/2014/main" id="{6F355541-365B-4162-BBCC-5DE5DCC07DD6}"/>
                </a:ext>
              </a:extLst>
            </p:cNvPr>
            <p:cNvSpPr/>
            <p:nvPr/>
          </p:nvSpPr>
          <p:spPr>
            <a:xfrm>
              <a:off x="5203941" y="4038600"/>
              <a:ext cx="95250" cy="47625"/>
            </a:xfrm>
            <a:custGeom>
              <a:avLst/>
              <a:gdLst>
                <a:gd name="connsiteX0" fmla="*/ 102870 w 95250"/>
                <a:gd name="connsiteY0" fmla="*/ 12383 h 47625"/>
                <a:gd name="connsiteX1" fmla="*/ 46672 w 95250"/>
                <a:gd name="connsiteY1" fmla="*/ 47625 h 47625"/>
                <a:gd name="connsiteX2" fmla="*/ 0 w 95250"/>
                <a:gd name="connsiteY2" fmla="*/ 0 h 47625"/>
              </a:gdLst>
              <a:ahLst/>
              <a:cxnLst>
                <a:cxn ang="0">
                  <a:pos x="connsiteX0" y="connsiteY0"/>
                </a:cxn>
                <a:cxn ang="0">
                  <a:pos x="connsiteX1" y="connsiteY1"/>
                </a:cxn>
                <a:cxn ang="0">
                  <a:pos x="connsiteX2" y="connsiteY2"/>
                </a:cxn>
              </a:cxnLst>
              <a:rect l="l" t="t" r="r" b="b"/>
              <a:pathLst>
                <a:path w="95250" h="47625">
                  <a:moveTo>
                    <a:pt x="102870" y="12383"/>
                  </a:moveTo>
                  <a:cubicBezTo>
                    <a:pt x="95250" y="36195"/>
                    <a:pt x="71438" y="50483"/>
                    <a:pt x="46672" y="47625"/>
                  </a:cubicBezTo>
                  <a:cubicBezTo>
                    <a:pt x="21907" y="44768"/>
                    <a:pt x="2857" y="24765"/>
                    <a:pt x="0" y="0"/>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1" name="Freeform: Shape 55">
              <a:extLst>
                <a:ext uri="{FF2B5EF4-FFF2-40B4-BE49-F238E27FC236}">
                  <a16:creationId xmlns:a16="http://schemas.microsoft.com/office/drawing/2014/main" id="{8D7721D2-2681-4826-BA56-7C3A859C3811}"/>
                </a:ext>
              </a:extLst>
            </p:cNvPr>
            <p:cNvSpPr/>
            <p:nvPr/>
          </p:nvSpPr>
          <p:spPr>
            <a:xfrm>
              <a:off x="5279188" y="3987165"/>
              <a:ext cx="28575" cy="28575"/>
            </a:xfrm>
            <a:custGeom>
              <a:avLst/>
              <a:gdLst>
                <a:gd name="connsiteX0" fmla="*/ 0 w 28575"/>
                <a:gd name="connsiteY0" fmla="*/ 33338 h 28575"/>
                <a:gd name="connsiteX1" fmla="*/ 33338 w 28575"/>
                <a:gd name="connsiteY1" fmla="*/ 33338 h 28575"/>
                <a:gd name="connsiteX2" fmla="*/ 33338 w 28575"/>
                <a:gd name="connsiteY2" fmla="*/ 0 h 28575"/>
              </a:gdLst>
              <a:ahLst/>
              <a:cxnLst>
                <a:cxn ang="0">
                  <a:pos x="connsiteX0" y="connsiteY0"/>
                </a:cxn>
                <a:cxn ang="0">
                  <a:pos x="connsiteX1" y="connsiteY1"/>
                </a:cxn>
                <a:cxn ang="0">
                  <a:pos x="connsiteX2" y="connsiteY2"/>
                </a:cxn>
              </a:cxnLst>
              <a:rect l="l" t="t" r="r" b="b"/>
              <a:pathLst>
                <a:path w="28575" h="28575">
                  <a:moveTo>
                    <a:pt x="0" y="33338"/>
                  </a:moveTo>
                  <a:lnTo>
                    <a:pt x="33338" y="33338"/>
                  </a:lnTo>
                  <a:lnTo>
                    <a:pt x="33338"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2" name="Freeform: Shape 56">
              <a:extLst>
                <a:ext uri="{FF2B5EF4-FFF2-40B4-BE49-F238E27FC236}">
                  <a16:creationId xmlns:a16="http://schemas.microsoft.com/office/drawing/2014/main" id="{79179E4F-9F76-4153-9D19-2D62DEC8808A}"/>
                </a:ext>
              </a:extLst>
            </p:cNvPr>
            <p:cNvSpPr/>
            <p:nvPr/>
          </p:nvSpPr>
          <p:spPr>
            <a:xfrm>
              <a:off x="5203941" y="3973468"/>
              <a:ext cx="95250" cy="47625"/>
            </a:xfrm>
            <a:custGeom>
              <a:avLst/>
              <a:gdLst>
                <a:gd name="connsiteX0" fmla="*/ 0 w 95250"/>
                <a:gd name="connsiteY0" fmla="*/ 35604 h 47625"/>
                <a:gd name="connsiteX1" fmla="*/ 56197 w 95250"/>
                <a:gd name="connsiteY1" fmla="*/ 362 h 47625"/>
                <a:gd name="connsiteX2" fmla="*/ 102870 w 95250"/>
                <a:gd name="connsiteY2" fmla="*/ 47987 h 47625"/>
              </a:gdLst>
              <a:ahLst/>
              <a:cxnLst>
                <a:cxn ang="0">
                  <a:pos x="connsiteX0" y="connsiteY0"/>
                </a:cxn>
                <a:cxn ang="0">
                  <a:pos x="connsiteX1" y="connsiteY1"/>
                </a:cxn>
                <a:cxn ang="0">
                  <a:pos x="connsiteX2" y="connsiteY2"/>
                </a:cxn>
              </a:cxnLst>
              <a:rect l="l" t="t" r="r" b="b"/>
              <a:pathLst>
                <a:path w="95250" h="47625">
                  <a:moveTo>
                    <a:pt x="0" y="35604"/>
                  </a:moveTo>
                  <a:cubicBezTo>
                    <a:pt x="7620" y="11792"/>
                    <a:pt x="31432" y="-2496"/>
                    <a:pt x="56197" y="362"/>
                  </a:cubicBezTo>
                  <a:cubicBezTo>
                    <a:pt x="80963" y="3219"/>
                    <a:pt x="100013" y="23222"/>
                    <a:pt x="102870" y="479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3" name="Freeform: Shape 57">
              <a:extLst>
                <a:ext uri="{FF2B5EF4-FFF2-40B4-BE49-F238E27FC236}">
                  <a16:creationId xmlns:a16="http://schemas.microsoft.com/office/drawing/2014/main" id="{87382AAF-69C3-4B7D-95DF-A1AAE97EE3ED}"/>
                </a:ext>
              </a:extLst>
            </p:cNvPr>
            <p:cNvSpPr/>
            <p:nvPr/>
          </p:nvSpPr>
          <p:spPr>
            <a:xfrm>
              <a:off x="5093451" y="3887153"/>
              <a:ext cx="190500" cy="152400"/>
            </a:xfrm>
            <a:custGeom>
              <a:avLst/>
              <a:gdLst>
                <a:gd name="connsiteX0" fmla="*/ 85725 w 190500"/>
                <a:gd name="connsiteY0" fmla="*/ 152400 h 152400"/>
                <a:gd name="connsiteX1" fmla="*/ 9525 w 190500"/>
                <a:gd name="connsiteY1" fmla="*/ 152400 h 152400"/>
                <a:gd name="connsiteX2" fmla="*/ 0 w 190500"/>
                <a:gd name="connsiteY2" fmla="*/ 142875 h 152400"/>
                <a:gd name="connsiteX3" fmla="*/ 0 w 190500"/>
                <a:gd name="connsiteY3" fmla="*/ 9525 h 152400"/>
                <a:gd name="connsiteX4" fmla="*/ 9525 w 190500"/>
                <a:gd name="connsiteY4" fmla="*/ 0 h 152400"/>
                <a:gd name="connsiteX5" fmla="*/ 180975 w 190500"/>
                <a:gd name="connsiteY5" fmla="*/ 0 h 152400"/>
                <a:gd name="connsiteX6" fmla="*/ 190500 w 190500"/>
                <a:gd name="connsiteY6" fmla="*/ 9525 h 152400"/>
                <a:gd name="connsiteX7" fmla="*/ 190500 w 190500"/>
                <a:gd name="connsiteY7" fmla="*/ 7143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52400">
                  <a:moveTo>
                    <a:pt x="85725" y="152400"/>
                  </a:moveTo>
                  <a:lnTo>
                    <a:pt x="9525" y="152400"/>
                  </a:lnTo>
                  <a:cubicBezTo>
                    <a:pt x="3810" y="152400"/>
                    <a:pt x="0" y="148590"/>
                    <a:pt x="0" y="142875"/>
                  </a:cubicBezTo>
                  <a:lnTo>
                    <a:pt x="0" y="9525"/>
                  </a:lnTo>
                  <a:cubicBezTo>
                    <a:pt x="0" y="3810"/>
                    <a:pt x="3810" y="0"/>
                    <a:pt x="9525" y="0"/>
                  </a:cubicBezTo>
                  <a:lnTo>
                    <a:pt x="180975" y="0"/>
                  </a:lnTo>
                  <a:cubicBezTo>
                    <a:pt x="186690" y="0"/>
                    <a:pt x="190500" y="3810"/>
                    <a:pt x="190500" y="9525"/>
                  </a:cubicBezTo>
                  <a:lnTo>
                    <a:pt x="190500" y="7143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4" name="Freeform: Shape 58">
              <a:extLst>
                <a:ext uri="{FF2B5EF4-FFF2-40B4-BE49-F238E27FC236}">
                  <a16:creationId xmlns:a16="http://schemas.microsoft.com/office/drawing/2014/main" id="{C3CA6554-FACE-4C35-B6D2-904B21EFF3B6}"/>
                </a:ext>
              </a:extLst>
            </p:cNvPr>
            <p:cNvSpPr/>
            <p:nvPr/>
          </p:nvSpPr>
          <p:spPr>
            <a:xfrm>
              <a:off x="5141076" y="3868103"/>
              <a:ext cx="9525" cy="47625"/>
            </a:xfrm>
            <a:custGeom>
              <a:avLst/>
              <a:gdLst>
                <a:gd name="connsiteX0" fmla="*/ 0 w 0"/>
                <a:gd name="connsiteY0" fmla="*/ 0 h 47625"/>
                <a:gd name="connsiteX1" fmla="*/ 0 w 0"/>
                <a:gd name="connsiteY1" fmla="*/ 47625 h 47625"/>
              </a:gdLst>
              <a:ahLst/>
              <a:cxnLst>
                <a:cxn ang="0">
                  <a:pos x="connsiteX0" y="connsiteY0"/>
                </a:cxn>
                <a:cxn ang="0">
                  <a:pos x="connsiteX1" y="connsiteY1"/>
                </a:cxn>
              </a:cxnLst>
              <a:rect l="l" t="t" r="r" b="b"/>
              <a:pathLst>
                <a:path h="47625">
                  <a:moveTo>
                    <a:pt x="0" y="0"/>
                  </a:moveTo>
                  <a:lnTo>
                    <a:pt x="0" y="47625"/>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5" name="Freeform: Shape 59">
              <a:extLst>
                <a:ext uri="{FF2B5EF4-FFF2-40B4-BE49-F238E27FC236}">
                  <a16:creationId xmlns:a16="http://schemas.microsoft.com/office/drawing/2014/main" id="{9AF252B2-183D-4C22-9071-C82FD9508F26}"/>
                </a:ext>
              </a:extLst>
            </p:cNvPr>
            <p:cNvSpPr/>
            <p:nvPr/>
          </p:nvSpPr>
          <p:spPr>
            <a:xfrm>
              <a:off x="5236326" y="3868103"/>
              <a:ext cx="9525" cy="47625"/>
            </a:xfrm>
            <a:custGeom>
              <a:avLst/>
              <a:gdLst>
                <a:gd name="connsiteX0" fmla="*/ 0 w 0"/>
                <a:gd name="connsiteY0" fmla="*/ 0 h 47625"/>
                <a:gd name="connsiteX1" fmla="*/ 0 w 0"/>
                <a:gd name="connsiteY1" fmla="*/ 47625 h 47625"/>
              </a:gdLst>
              <a:ahLst/>
              <a:cxnLst>
                <a:cxn ang="0">
                  <a:pos x="connsiteX0" y="connsiteY0"/>
                </a:cxn>
                <a:cxn ang="0">
                  <a:pos x="connsiteX1" y="connsiteY1"/>
                </a:cxn>
              </a:cxnLst>
              <a:rect l="l" t="t" r="r" b="b"/>
              <a:pathLst>
                <a:path h="47625">
                  <a:moveTo>
                    <a:pt x="0" y="0"/>
                  </a:moveTo>
                  <a:lnTo>
                    <a:pt x="0" y="47625"/>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26" name="Freeform: Shape 60">
              <a:extLst>
                <a:ext uri="{FF2B5EF4-FFF2-40B4-BE49-F238E27FC236}">
                  <a16:creationId xmlns:a16="http://schemas.microsoft.com/office/drawing/2014/main" id="{0E347ECE-F786-4816-ABE5-1EF68296A9E8}"/>
                </a:ext>
              </a:extLst>
            </p:cNvPr>
            <p:cNvSpPr/>
            <p:nvPr/>
          </p:nvSpPr>
          <p:spPr>
            <a:xfrm>
              <a:off x="5093451" y="3934778"/>
              <a:ext cx="190500" cy="9525"/>
            </a:xfrm>
            <a:custGeom>
              <a:avLst/>
              <a:gdLst>
                <a:gd name="connsiteX0" fmla="*/ 0 w 190500"/>
                <a:gd name="connsiteY0" fmla="*/ 0 h 0"/>
                <a:gd name="connsiteX1" fmla="*/ 190500 w 190500"/>
                <a:gd name="connsiteY1" fmla="*/ 0 h 0"/>
              </a:gdLst>
              <a:ahLst/>
              <a:cxnLst>
                <a:cxn ang="0">
                  <a:pos x="connsiteX0" y="connsiteY0"/>
                </a:cxn>
                <a:cxn ang="0">
                  <a:pos x="connsiteX1" y="connsiteY1"/>
                </a:cxn>
              </a:cxnLst>
              <a:rect l="l" t="t" r="r" b="b"/>
              <a:pathLst>
                <a:path w="190500">
                  <a:moveTo>
                    <a:pt x="0" y="0"/>
                  </a:moveTo>
                  <a:lnTo>
                    <a:pt x="190500"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52" name="Group 4">
            <a:extLst>
              <a:ext uri="{FF2B5EF4-FFF2-40B4-BE49-F238E27FC236}">
                <a16:creationId xmlns:a16="http://schemas.microsoft.com/office/drawing/2014/main" id="{7370E638-8E47-4154-B316-E5184375D82F}"/>
              </a:ext>
            </a:extLst>
          </p:cNvPr>
          <p:cNvGrpSpPr>
            <a:grpSpLocks noChangeAspect="1"/>
          </p:cNvGrpSpPr>
          <p:nvPr/>
        </p:nvGrpSpPr>
        <p:grpSpPr bwMode="auto">
          <a:xfrm>
            <a:off x="1193991" y="5872118"/>
            <a:ext cx="268587" cy="240212"/>
            <a:chOff x="3494" y="1850"/>
            <a:chExt cx="691" cy="618"/>
          </a:xfrm>
          <a:solidFill>
            <a:srgbClr val="00338D"/>
          </a:solidFill>
        </p:grpSpPr>
        <p:sp>
          <p:nvSpPr>
            <p:cNvPr id="753" name="Freeform 5">
              <a:extLst>
                <a:ext uri="{FF2B5EF4-FFF2-40B4-BE49-F238E27FC236}">
                  <a16:creationId xmlns:a16="http://schemas.microsoft.com/office/drawing/2014/main" id="{7FA6FF9C-B6D0-4EC2-8536-83E47955157D}"/>
                </a:ext>
              </a:extLst>
            </p:cNvPr>
            <p:cNvSpPr>
              <a:spLocks noEditPoints="1"/>
            </p:cNvSpPr>
            <p:nvPr/>
          </p:nvSpPr>
          <p:spPr bwMode="auto">
            <a:xfrm>
              <a:off x="3496" y="1850"/>
              <a:ext cx="688" cy="516"/>
            </a:xfrm>
            <a:custGeom>
              <a:avLst/>
              <a:gdLst>
                <a:gd name="T0" fmla="*/ 1081 w 1415"/>
                <a:gd name="T1" fmla="*/ 534 h 1059"/>
                <a:gd name="T2" fmla="*/ 1080 w 1415"/>
                <a:gd name="T3" fmla="*/ 530 h 1059"/>
                <a:gd name="T4" fmla="*/ 1079 w 1415"/>
                <a:gd name="T5" fmla="*/ 525 h 1059"/>
                <a:gd name="T6" fmla="*/ 1077 w 1415"/>
                <a:gd name="T7" fmla="*/ 522 h 1059"/>
                <a:gd name="T8" fmla="*/ 1075 w 1415"/>
                <a:gd name="T9" fmla="*/ 519 h 1059"/>
                <a:gd name="T10" fmla="*/ 1072 w 1415"/>
                <a:gd name="T11" fmla="*/ 516 h 1059"/>
                <a:gd name="T12" fmla="*/ 1069 w 1415"/>
                <a:gd name="T13" fmla="*/ 513 h 1059"/>
                <a:gd name="T14" fmla="*/ 1065 w 1415"/>
                <a:gd name="T15" fmla="*/ 510 h 1059"/>
                <a:gd name="T16" fmla="*/ 865 w 1415"/>
                <a:gd name="T17" fmla="*/ 71 h 1059"/>
                <a:gd name="T18" fmla="*/ 1128 w 1415"/>
                <a:gd name="T19" fmla="*/ 451 h 1059"/>
                <a:gd name="T20" fmla="*/ 1163 w 1415"/>
                <a:gd name="T21" fmla="*/ 505 h 1059"/>
                <a:gd name="T22" fmla="*/ 1414 w 1415"/>
                <a:gd name="T23" fmla="*/ 328 h 1059"/>
                <a:gd name="T24" fmla="*/ 880 w 1415"/>
                <a:gd name="T25" fmla="*/ 6 h 1059"/>
                <a:gd name="T26" fmla="*/ 515 w 1415"/>
                <a:gd name="T27" fmla="*/ 216 h 1059"/>
                <a:gd name="T28" fmla="*/ 348 w 1415"/>
                <a:gd name="T29" fmla="*/ 321 h 1059"/>
                <a:gd name="T30" fmla="*/ 15 w 1415"/>
                <a:gd name="T31" fmla="*/ 531 h 1059"/>
                <a:gd name="T32" fmla="*/ 16 w 1415"/>
                <a:gd name="T33" fmla="*/ 586 h 1059"/>
                <a:gd name="T34" fmla="*/ 550 w 1415"/>
                <a:gd name="T35" fmla="*/ 885 h 1059"/>
                <a:gd name="T36" fmla="*/ 804 w 1415"/>
                <a:gd name="T37" fmla="*/ 731 h 1059"/>
                <a:gd name="T38" fmla="*/ 770 w 1415"/>
                <a:gd name="T39" fmla="*/ 676 h 1059"/>
                <a:gd name="T40" fmla="*/ 94 w 1415"/>
                <a:gd name="T41" fmla="*/ 557 h 1059"/>
                <a:gd name="T42" fmla="*/ 851 w 1415"/>
                <a:gd name="T43" fmla="*/ 662 h 1059"/>
                <a:gd name="T44" fmla="*/ 868 w 1415"/>
                <a:gd name="T45" fmla="*/ 1055 h 1059"/>
                <a:gd name="T46" fmla="*/ 900 w 1415"/>
                <a:gd name="T47" fmla="*/ 1054 h 1059"/>
                <a:gd name="T48" fmla="*/ 1082 w 1415"/>
                <a:gd name="T49" fmla="*/ 922 h 1059"/>
                <a:gd name="T50" fmla="*/ 1081 w 1415"/>
                <a:gd name="T51" fmla="*/ 538 h 1059"/>
                <a:gd name="T52" fmla="*/ 915 w 1415"/>
                <a:gd name="T53" fmla="*/ 969 h 1059"/>
                <a:gd name="T54" fmla="*/ 899 w 1415"/>
                <a:gd name="T55" fmla="*/ 615 h 1059"/>
                <a:gd name="T56" fmla="*/ 532 w 1415"/>
                <a:gd name="T57" fmla="*/ 281 h 1059"/>
                <a:gd name="T58" fmla="*/ 947 w 1415"/>
                <a:gd name="T59" fmla="*/ 565 h 1059"/>
                <a:gd name="T60" fmla="*/ 964 w 1415"/>
                <a:gd name="T61" fmla="*/ 624 h 1059"/>
                <a:gd name="T62" fmla="*/ 1018 w 1415"/>
                <a:gd name="T63" fmla="*/ 596 h 1059"/>
                <a:gd name="T64" fmla="*/ 915 w 1415"/>
                <a:gd name="T65" fmla="*/ 969 h 1059"/>
                <a:gd name="T66" fmla="*/ 915 w 1415"/>
                <a:gd name="T67" fmla="*/ 96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5" h="1059">
                  <a:moveTo>
                    <a:pt x="1081" y="534"/>
                  </a:moveTo>
                  <a:cubicBezTo>
                    <a:pt x="1081" y="534"/>
                    <a:pt x="1081" y="534"/>
                    <a:pt x="1081" y="534"/>
                  </a:cubicBezTo>
                  <a:cubicBezTo>
                    <a:pt x="1081" y="532"/>
                    <a:pt x="1081" y="531"/>
                    <a:pt x="1080" y="530"/>
                  </a:cubicBezTo>
                  <a:cubicBezTo>
                    <a:pt x="1080" y="530"/>
                    <a:pt x="1080" y="530"/>
                    <a:pt x="1080" y="530"/>
                  </a:cubicBezTo>
                  <a:cubicBezTo>
                    <a:pt x="1080" y="529"/>
                    <a:pt x="1080" y="527"/>
                    <a:pt x="1079" y="526"/>
                  </a:cubicBezTo>
                  <a:cubicBezTo>
                    <a:pt x="1079" y="526"/>
                    <a:pt x="1079" y="526"/>
                    <a:pt x="1079" y="525"/>
                  </a:cubicBezTo>
                  <a:cubicBezTo>
                    <a:pt x="1078" y="524"/>
                    <a:pt x="1078" y="524"/>
                    <a:pt x="1078" y="523"/>
                  </a:cubicBezTo>
                  <a:cubicBezTo>
                    <a:pt x="1077" y="522"/>
                    <a:pt x="1077" y="522"/>
                    <a:pt x="1077" y="522"/>
                  </a:cubicBezTo>
                  <a:cubicBezTo>
                    <a:pt x="1077" y="522"/>
                    <a:pt x="1077" y="521"/>
                    <a:pt x="1077" y="521"/>
                  </a:cubicBezTo>
                  <a:cubicBezTo>
                    <a:pt x="1076" y="520"/>
                    <a:pt x="1076" y="520"/>
                    <a:pt x="1075" y="519"/>
                  </a:cubicBezTo>
                  <a:cubicBezTo>
                    <a:pt x="1075" y="519"/>
                    <a:pt x="1075" y="519"/>
                    <a:pt x="1075" y="519"/>
                  </a:cubicBezTo>
                  <a:cubicBezTo>
                    <a:pt x="1074" y="518"/>
                    <a:pt x="1073" y="517"/>
                    <a:pt x="1072" y="516"/>
                  </a:cubicBezTo>
                  <a:cubicBezTo>
                    <a:pt x="1072" y="515"/>
                    <a:pt x="1072" y="515"/>
                    <a:pt x="1072" y="515"/>
                  </a:cubicBezTo>
                  <a:cubicBezTo>
                    <a:pt x="1071" y="514"/>
                    <a:pt x="1070" y="514"/>
                    <a:pt x="1069" y="513"/>
                  </a:cubicBezTo>
                  <a:cubicBezTo>
                    <a:pt x="1069" y="513"/>
                    <a:pt x="1069" y="513"/>
                    <a:pt x="1069" y="513"/>
                  </a:cubicBezTo>
                  <a:cubicBezTo>
                    <a:pt x="1067" y="512"/>
                    <a:pt x="1066" y="511"/>
                    <a:pt x="1065" y="510"/>
                  </a:cubicBezTo>
                  <a:cubicBezTo>
                    <a:pt x="594" y="242"/>
                    <a:pt x="594" y="242"/>
                    <a:pt x="594" y="242"/>
                  </a:cubicBezTo>
                  <a:cubicBezTo>
                    <a:pt x="865" y="71"/>
                    <a:pt x="865" y="71"/>
                    <a:pt x="865" y="71"/>
                  </a:cubicBezTo>
                  <a:cubicBezTo>
                    <a:pt x="1320" y="330"/>
                    <a:pt x="1320" y="330"/>
                    <a:pt x="1320" y="330"/>
                  </a:cubicBezTo>
                  <a:cubicBezTo>
                    <a:pt x="1128" y="451"/>
                    <a:pt x="1128" y="451"/>
                    <a:pt x="1128" y="451"/>
                  </a:cubicBezTo>
                  <a:cubicBezTo>
                    <a:pt x="1114" y="460"/>
                    <a:pt x="1109" y="480"/>
                    <a:pt x="1118" y="495"/>
                  </a:cubicBezTo>
                  <a:cubicBezTo>
                    <a:pt x="1128" y="510"/>
                    <a:pt x="1148" y="514"/>
                    <a:pt x="1163" y="505"/>
                  </a:cubicBezTo>
                  <a:cubicBezTo>
                    <a:pt x="1399" y="356"/>
                    <a:pt x="1399" y="356"/>
                    <a:pt x="1399" y="356"/>
                  </a:cubicBezTo>
                  <a:cubicBezTo>
                    <a:pt x="1409" y="350"/>
                    <a:pt x="1415" y="339"/>
                    <a:pt x="1414" y="328"/>
                  </a:cubicBezTo>
                  <a:cubicBezTo>
                    <a:pt x="1414" y="317"/>
                    <a:pt x="1408" y="306"/>
                    <a:pt x="1398" y="301"/>
                  </a:cubicBezTo>
                  <a:cubicBezTo>
                    <a:pt x="880" y="6"/>
                    <a:pt x="880" y="6"/>
                    <a:pt x="880" y="6"/>
                  </a:cubicBezTo>
                  <a:cubicBezTo>
                    <a:pt x="870" y="0"/>
                    <a:pt x="857" y="1"/>
                    <a:pt x="847" y="7"/>
                  </a:cubicBezTo>
                  <a:cubicBezTo>
                    <a:pt x="515" y="216"/>
                    <a:pt x="515" y="216"/>
                    <a:pt x="515" y="216"/>
                  </a:cubicBezTo>
                  <a:cubicBezTo>
                    <a:pt x="514" y="216"/>
                    <a:pt x="514" y="216"/>
                    <a:pt x="514" y="217"/>
                  </a:cubicBezTo>
                  <a:cubicBezTo>
                    <a:pt x="348" y="321"/>
                    <a:pt x="348" y="321"/>
                    <a:pt x="348" y="321"/>
                  </a:cubicBezTo>
                  <a:cubicBezTo>
                    <a:pt x="348" y="321"/>
                    <a:pt x="348" y="321"/>
                    <a:pt x="348" y="321"/>
                  </a:cubicBezTo>
                  <a:cubicBezTo>
                    <a:pt x="15" y="531"/>
                    <a:pt x="15" y="531"/>
                    <a:pt x="15" y="531"/>
                  </a:cubicBezTo>
                  <a:cubicBezTo>
                    <a:pt x="5" y="537"/>
                    <a:pt x="0" y="548"/>
                    <a:pt x="0" y="559"/>
                  </a:cubicBezTo>
                  <a:cubicBezTo>
                    <a:pt x="0" y="570"/>
                    <a:pt x="6" y="580"/>
                    <a:pt x="16" y="586"/>
                  </a:cubicBezTo>
                  <a:cubicBezTo>
                    <a:pt x="534" y="880"/>
                    <a:pt x="534" y="880"/>
                    <a:pt x="534" y="880"/>
                  </a:cubicBezTo>
                  <a:cubicBezTo>
                    <a:pt x="539" y="883"/>
                    <a:pt x="545" y="885"/>
                    <a:pt x="550" y="885"/>
                  </a:cubicBezTo>
                  <a:cubicBezTo>
                    <a:pt x="556" y="885"/>
                    <a:pt x="562" y="883"/>
                    <a:pt x="567" y="880"/>
                  </a:cubicBezTo>
                  <a:cubicBezTo>
                    <a:pt x="804" y="731"/>
                    <a:pt x="804" y="731"/>
                    <a:pt x="804" y="731"/>
                  </a:cubicBezTo>
                  <a:cubicBezTo>
                    <a:pt x="819" y="721"/>
                    <a:pt x="824" y="701"/>
                    <a:pt x="814" y="686"/>
                  </a:cubicBezTo>
                  <a:cubicBezTo>
                    <a:pt x="805" y="671"/>
                    <a:pt x="785" y="667"/>
                    <a:pt x="770" y="676"/>
                  </a:cubicBezTo>
                  <a:cubicBezTo>
                    <a:pt x="549" y="815"/>
                    <a:pt x="549" y="815"/>
                    <a:pt x="549" y="815"/>
                  </a:cubicBezTo>
                  <a:cubicBezTo>
                    <a:pt x="94" y="557"/>
                    <a:pt x="94" y="557"/>
                    <a:pt x="94" y="557"/>
                  </a:cubicBezTo>
                  <a:cubicBezTo>
                    <a:pt x="366" y="386"/>
                    <a:pt x="366" y="386"/>
                    <a:pt x="366" y="386"/>
                  </a:cubicBezTo>
                  <a:cubicBezTo>
                    <a:pt x="851" y="662"/>
                    <a:pt x="851" y="662"/>
                    <a:pt x="851" y="662"/>
                  </a:cubicBezTo>
                  <a:cubicBezTo>
                    <a:pt x="851" y="1027"/>
                    <a:pt x="851" y="1027"/>
                    <a:pt x="851" y="1027"/>
                  </a:cubicBezTo>
                  <a:cubicBezTo>
                    <a:pt x="851" y="1039"/>
                    <a:pt x="857" y="1049"/>
                    <a:pt x="868" y="1055"/>
                  </a:cubicBezTo>
                  <a:cubicBezTo>
                    <a:pt x="872" y="1058"/>
                    <a:pt x="878" y="1059"/>
                    <a:pt x="883" y="1059"/>
                  </a:cubicBezTo>
                  <a:cubicBezTo>
                    <a:pt x="889" y="1059"/>
                    <a:pt x="895" y="1057"/>
                    <a:pt x="900" y="1054"/>
                  </a:cubicBezTo>
                  <a:cubicBezTo>
                    <a:pt x="1067" y="949"/>
                    <a:pt x="1067" y="949"/>
                    <a:pt x="1067" y="949"/>
                  </a:cubicBezTo>
                  <a:cubicBezTo>
                    <a:pt x="1076" y="943"/>
                    <a:pt x="1082" y="933"/>
                    <a:pt x="1082" y="922"/>
                  </a:cubicBezTo>
                  <a:cubicBezTo>
                    <a:pt x="1082" y="538"/>
                    <a:pt x="1082" y="538"/>
                    <a:pt x="1082" y="538"/>
                  </a:cubicBezTo>
                  <a:cubicBezTo>
                    <a:pt x="1082" y="538"/>
                    <a:pt x="1081" y="538"/>
                    <a:pt x="1081" y="538"/>
                  </a:cubicBezTo>
                  <a:cubicBezTo>
                    <a:pt x="1081" y="537"/>
                    <a:pt x="1081" y="535"/>
                    <a:pt x="1081" y="534"/>
                  </a:cubicBezTo>
                  <a:close/>
                  <a:moveTo>
                    <a:pt x="915" y="969"/>
                  </a:moveTo>
                  <a:cubicBezTo>
                    <a:pt x="915" y="643"/>
                    <a:pt x="915" y="643"/>
                    <a:pt x="915" y="643"/>
                  </a:cubicBezTo>
                  <a:cubicBezTo>
                    <a:pt x="915" y="631"/>
                    <a:pt x="909" y="621"/>
                    <a:pt x="899" y="615"/>
                  </a:cubicBezTo>
                  <a:cubicBezTo>
                    <a:pt x="427" y="347"/>
                    <a:pt x="427" y="347"/>
                    <a:pt x="427" y="347"/>
                  </a:cubicBezTo>
                  <a:cubicBezTo>
                    <a:pt x="532" y="281"/>
                    <a:pt x="532" y="281"/>
                    <a:pt x="532" y="281"/>
                  </a:cubicBezTo>
                  <a:cubicBezTo>
                    <a:pt x="987" y="540"/>
                    <a:pt x="987" y="540"/>
                    <a:pt x="987" y="540"/>
                  </a:cubicBezTo>
                  <a:cubicBezTo>
                    <a:pt x="947" y="565"/>
                    <a:pt x="947" y="565"/>
                    <a:pt x="947" y="565"/>
                  </a:cubicBezTo>
                  <a:cubicBezTo>
                    <a:pt x="932" y="574"/>
                    <a:pt x="928" y="594"/>
                    <a:pt x="937" y="609"/>
                  </a:cubicBezTo>
                  <a:cubicBezTo>
                    <a:pt x="943" y="618"/>
                    <a:pt x="954" y="624"/>
                    <a:pt x="964" y="624"/>
                  </a:cubicBezTo>
                  <a:cubicBezTo>
                    <a:pt x="970" y="624"/>
                    <a:pt x="976" y="622"/>
                    <a:pt x="981" y="619"/>
                  </a:cubicBezTo>
                  <a:cubicBezTo>
                    <a:pt x="1018" y="596"/>
                    <a:pt x="1018" y="596"/>
                    <a:pt x="1018" y="596"/>
                  </a:cubicBezTo>
                  <a:cubicBezTo>
                    <a:pt x="1018" y="905"/>
                    <a:pt x="1018" y="905"/>
                    <a:pt x="1018" y="905"/>
                  </a:cubicBezTo>
                  <a:lnTo>
                    <a:pt x="915" y="969"/>
                  </a:lnTo>
                  <a:close/>
                  <a:moveTo>
                    <a:pt x="915" y="969"/>
                  </a:moveTo>
                  <a:cubicBezTo>
                    <a:pt x="915" y="969"/>
                    <a:pt x="915" y="969"/>
                    <a:pt x="915" y="96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4" name="Freeform 6">
              <a:extLst>
                <a:ext uri="{FF2B5EF4-FFF2-40B4-BE49-F238E27FC236}">
                  <a16:creationId xmlns:a16="http://schemas.microsoft.com/office/drawing/2014/main" id="{589D5B55-EE1C-4E73-96A7-66A6AA72D9CD}"/>
                </a:ext>
              </a:extLst>
            </p:cNvPr>
            <p:cNvSpPr>
              <a:spLocks noEditPoints="1"/>
            </p:cNvSpPr>
            <p:nvPr/>
          </p:nvSpPr>
          <p:spPr bwMode="auto">
            <a:xfrm>
              <a:off x="4035" y="2055"/>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5" name="Freeform 7">
              <a:extLst>
                <a:ext uri="{FF2B5EF4-FFF2-40B4-BE49-F238E27FC236}">
                  <a16:creationId xmlns:a16="http://schemas.microsoft.com/office/drawing/2014/main" id="{AA781C69-3FAA-44C3-B2F6-70686D818C95}"/>
                </a:ext>
              </a:extLst>
            </p:cNvPr>
            <p:cNvSpPr>
              <a:spLocks noEditPoints="1"/>
            </p:cNvSpPr>
            <p:nvPr/>
          </p:nvSpPr>
          <p:spPr bwMode="auto">
            <a:xfrm>
              <a:off x="3494" y="2167"/>
              <a:ext cx="402" cy="176"/>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8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8"/>
                    <a:pt x="809" y="208"/>
                    <a:pt x="809" y="208"/>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6" name="Freeform 8">
              <a:extLst>
                <a:ext uri="{FF2B5EF4-FFF2-40B4-BE49-F238E27FC236}">
                  <a16:creationId xmlns:a16="http://schemas.microsoft.com/office/drawing/2014/main" id="{EA988218-644D-4594-BFDC-49758DAD36D2}"/>
                </a:ext>
              </a:extLst>
            </p:cNvPr>
            <p:cNvSpPr>
              <a:spLocks noEditPoints="1"/>
            </p:cNvSpPr>
            <p:nvPr/>
          </p:nvSpPr>
          <p:spPr bwMode="auto">
            <a:xfrm>
              <a:off x="4035" y="2117"/>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7" name="Freeform 9">
              <a:extLst>
                <a:ext uri="{FF2B5EF4-FFF2-40B4-BE49-F238E27FC236}">
                  <a16:creationId xmlns:a16="http://schemas.microsoft.com/office/drawing/2014/main" id="{2661023F-B2E8-49B9-8EA0-AEC0F99DA1F3}"/>
                </a:ext>
              </a:extLst>
            </p:cNvPr>
            <p:cNvSpPr>
              <a:spLocks noEditPoints="1"/>
            </p:cNvSpPr>
            <p:nvPr/>
          </p:nvSpPr>
          <p:spPr bwMode="auto">
            <a:xfrm>
              <a:off x="3494" y="2228"/>
              <a:ext cx="402" cy="178"/>
            </a:xfrm>
            <a:custGeom>
              <a:avLst/>
              <a:gdLst>
                <a:gd name="T0" fmla="*/ 775 w 829"/>
                <a:gd name="T1" fmla="*/ 155 h 364"/>
                <a:gd name="T2" fmla="*/ 554 w 829"/>
                <a:gd name="T3" fmla="*/ 294 h 364"/>
                <a:gd name="T4" fmla="*/ 53 w 829"/>
                <a:gd name="T5" fmla="*/ 9 h 364"/>
                <a:gd name="T6" fmla="*/ 9 w 829"/>
                <a:gd name="T7" fmla="*/ 21 h 364"/>
                <a:gd name="T8" fmla="*/ 21 w 829"/>
                <a:gd name="T9" fmla="*/ 65 h 364"/>
                <a:gd name="T10" fmla="*/ 539 w 829"/>
                <a:gd name="T11" fmla="*/ 359 h 364"/>
                <a:gd name="T12" fmla="*/ 555 w 829"/>
                <a:gd name="T13" fmla="*/ 364 h 364"/>
                <a:gd name="T14" fmla="*/ 572 w 829"/>
                <a:gd name="T15" fmla="*/ 359 h 364"/>
                <a:gd name="T16" fmla="*/ 809 w 829"/>
                <a:gd name="T17" fmla="*/ 210 h 364"/>
                <a:gd name="T18" fmla="*/ 819 w 829"/>
                <a:gd name="T19" fmla="*/ 165 h 364"/>
                <a:gd name="T20" fmla="*/ 775 w 829"/>
                <a:gd name="T21" fmla="*/ 155 h 364"/>
                <a:gd name="T22" fmla="*/ 775 w 829"/>
                <a:gd name="T23" fmla="*/ 155 h 364"/>
                <a:gd name="T24" fmla="*/ 775 w 829"/>
                <a:gd name="T25" fmla="*/ 1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4">
                  <a:moveTo>
                    <a:pt x="775" y="155"/>
                  </a:moveTo>
                  <a:cubicBezTo>
                    <a:pt x="554" y="294"/>
                    <a:pt x="554" y="294"/>
                    <a:pt x="554" y="294"/>
                  </a:cubicBezTo>
                  <a:cubicBezTo>
                    <a:pt x="53" y="9"/>
                    <a:pt x="53" y="9"/>
                    <a:pt x="53" y="9"/>
                  </a:cubicBezTo>
                  <a:cubicBezTo>
                    <a:pt x="37" y="0"/>
                    <a:pt x="18" y="6"/>
                    <a:pt x="9" y="21"/>
                  </a:cubicBezTo>
                  <a:cubicBezTo>
                    <a:pt x="0" y="37"/>
                    <a:pt x="6" y="56"/>
                    <a:pt x="21" y="65"/>
                  </a:cubicBezTo>
                  <a:cubicBezTo>
                    <a:pt x="539" y="359"/>
                    <a:pt x="539" y="359"/>
                    <a:pt x="539" y="359"/>
                  </a:cubicBezTo>
                  <a:cubicBezTo>
                    <a:pt x="544" y="362"/>
                    <a:pt x="550" y="364"/>
                    <a:pt x="555" y="364"/>
                  </a:cubicBezTo>
                  <a:cubicBezTo>
                    <a:pt x="561" y="364"/>
                    <a:pt x="567" y="362"/>
                    <a:pt x="572" y="359"/>
                  </a:cubicBezTo>
                  <a:cubicBezTo>
                    <a:pt x="809" y="210"/>
                    <a:pt x="809" y="210"/>
                    <a:pt x="809" y="210"/>
                  </a:cubicBezTo>
                  <a:cubicBezTo>
                    <a:pt x="824" y="200"/>
                    <a:pt x="829" y="180"/>
                    <a:pt x="819" y="165"/>
                  </a:cubicBezTo>
                  <a:cubicBezTo>
                    <a:pt x="810" y="150"/>
                    <a:pt x="790" y="146"/>
                    <a:pt x="775" y="155"/>
                  </a:cubicBezTo>
                  <a:close/>
                  <a:moveTo>
                    <a:pt x="775" y="155"/>
                  </a:moveTo>
                  <a:cubicBezTo>
                    <a:pt x="775" y="155"/>
                    <a:pt x="775" y="155"/>
                    <a:pt x="775" y="155"/>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8" name="Freeform 10">
              <a:extLst>
                <a:ext uri="{FF2B5EF4-FFF2-40B4-BE49-F238E27FC236}">
                  <a16:creationId xmlns:a16="http://schemas.microsoft.com/office/drawing/2014/main" id="{4A79C286-482D-4BC9-ACA3-A8E7FA173ED6}"/>
                </a:ext>
              </a:extLst>
            </p:cNvPr>
            <p:cNvSpPr>
              <a:spLocks noEditPoints="1"/>
            </p:cNvSpPr>
            <p:nvPr/>
          </p:nvSpPr>
          <p:spPr bwMode="auto">
            <a:xfrm>
              <a:off x="4035" y="2179"/>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9" name="Freeform 11">
              <a:extLst>
                <a:ext uri="{FF2B5EF4-FFF2-40B4-BE49-F238E27FC236}">
                  <a16:creationId xmlns:a16="http://schemas.microsoft.com/office/drawing/2014/main" id="{E5B5DE81-86A5-4683-8A19-1EED02909BB8}"/>
                </a:ext>
              </a:extLst>
            </p:cNvPr>
            <p:cNvSpPr>
              <a:spLocks noEditPoints="1"/>
            </p:cNvSpPr>
            <p:nvPr/>
          </p:nvSpPr>
          <p:spPr bwMode="auto">
            <a:xfrm>
              <a:off x="3494" y="2291"/>
              <a:ext cx="402" cy="177"/>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9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9"/>
                    <a:pt x="809" y="209"/>
                    <a:pt x="809" y="209"/>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75" name="Freeform 178"/>
          <p:cNvSpPr>
            <a:spLocks/>
          </p:cNvSpPr>
          <p:nvPr/>
        </p:nvSpPr>
        <p:spPr bwMode="auto">
          <a:xfrm>
            <a:off x="8823244" y="1825157"/>
            <a:ext cx="2379065" cy="2138279"/>
          </a:xfrm>
          <a:prstGeom prst="rect">
            <a:avLst/>
          </a:prstGeom>
          <a:solidFill>
            <a:schemeClr val="bg1"/>
          </a:solidFill>
          <a:ln w="12700">
            <a:solidFill>
              <a:srgbClr val="005EB8"/>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76" name="Rectangle 233"/>
          <p:cNvSpPr>
            <a:spLocks noChangeArrowheads="1"/>
          </p:cNvSpPr>
          <p:nvPr/>
        </p:nvSpPr>
        <p:spPr bwMode="auto">
          <a:xfrm>
            <a:off x="9411274" y="1663953"/>
            <a:ext cx="1163183"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rgbClr val="00338D"/>
                </a:solidFill>
                <a:effectLst/>
                <a:uLnTx/>
                <a:uFillTx/>
                <a:latin typeface="KPMG Bold"/>
                <a:ea typeface="+mn-ea"/>
                <a:cs typeface="Arial" panose="020B0604020202020204" pitchFamily="34" charset="0"/>
              </a:rPr>
              <a:t>Execute &amp; Guide</a:t>
            </a:r>
          </a:p>
        </p:txBody>
      </p:sp>
      <p:sp>
        <p:nvSpPr>
          <p:cNvPr id="577" name="Rectangle 233"/>
          <p:cNvSpPr>
            <a:spLocks noChangeArrowheads="1"/>
          </p:cNvSpPr>
          <p:nvPr/>
        </p:nvSpPr>
        <p:spPr bwMode="auto">
          <a:xfrm>
            <a:off x="9469601" y="2543447"/>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Delivery Management</a:t>
            </a:r>
          </a:p>
        </p:txBody>
      </p:sp>
      <p:cxnSp>
        <p:nvCxnSpPr>
          <p:cNvPr id="578" name="Straight Connector 577"/>
          <p:cNvCxnSpPr/>
          <p:nvPr/>
        </p:nvCxnSpPr>
        <p:spPr>
          <a:xfrm>
            <a:off x="8990354" y="2798478"/>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79" name="Rectangle 578"/>
          <p:cNvSpPr/>
          <p:nvPr/>
        </p:nvSpPr>
        <p:spPr>
          <a:xfrm>
            <a:off x="8823081" y="1907956"/>
            <a:ext cx="2340805" cy="531951"/>
          </a:xfrm>
          <a:prstGeom prst="rect">
            <a:avLst/>
          </a:prstGeom>
          <a:noFill/>
          <a:ln w="28575" cap="flat" cmpd="sng" algn="ctr">
            <a:noFill/>
            <a:prstDash val="solid"/>
          </a:ln>
          <a:effectLst/>
        </p:spPr>
        <p:txBody>
          <a:bodyPr rIns="45720" rtlCol="0" anchor="t"/>
          <a:lstStyle/>
          <a:p>
            <a:pPr marL="0" marR="0" lvl="0" indent="0" algn="ctr" defTabSz="457200" rtl="0" eaLnBrk="1" fontAlgn="auto" latinLnBrk="0" hangingPunct="1">
              <a:lnSpc>
                <a:spcPct val="100000"/>
              </a:lnSpc>
              <a:spcBef>
                <a:spcPts val="0"/>
              </a:spcBef>
              <a:spcAft>
                <a:spcPts val="600"/>
              </a:spcAft>
              <a:buClrTx/>
              <a:buSzTx/>
              <a:buFont typeface="Wingdings" charset="0"/>
              <a:buNone/>
              <a:tabLst/>
              <a:defRPr/>
            </a:pPr>
            <a:r>
              <a:rPr kumimoji="0" lang="en-US" sz="900" b="0" i="0" u="none" strike="noStrike" kern="0" cap="none" spc="0" normalizeH="0" baseline="0" noProof="0">
                <a:ln>
                  <a:noFill/>
                </a:ln>
                <a:solidFill>
                  <a:srgbClr val="00338D"/>
                </a:solidFill>
                <a:effectLst/>
                <a:uLnTx/>
                <a:uFillTx/>
                <a:latin typeface="Arial"/>
                <a:ea typeface="+mn-ea"/>
                <a:cs typeface="+mn-cs"/>
              </a:rPr>
              <a:t>Supports delivery of programs, projects and products through techniques, tools and methods to guide the work</a:t>
            </a:r>
          </a:p>
          <a:p>
            <a:pPr marL="0" marR="0" lvl="0" indent="0" algn="ctr" defTabSz="457200" rtl="0" eaLnBrk="1" fontAlgn="auto" latinLnBrk="0" hangingPunct="1">
              <a:lnSpc>
                <a:spcPct val="100000"/>
              </a:lnSpc>
              <a:spcBef>
                <a:spcPts val="0"/>
              </a:spcBef>
              <a:spcAft>
                <a:spcPts val="600"/>
              </a:spcAft>
              <a:buClrTx/>
              <a:buSzTx/>
              <a:buFont typeface="Wingdings" charset="0"/>
              <a:buNone/>
              <a:tabLst/>
              <a:defRPr/>
            </a:pPr>
            <a:endParaRPr kumimoji="0" lang="en-US" sz="900" b="0" i="0" u="none" strike="noStrike" kern="0" cap="none" spc="0" normalizeH="0" baseline="0" noProof="0">
              <a:ln>
                <a:noFill/>
              </a:ln>
              <a:solidFill>
                <a:srgbClr val="00338D"/>
              </a:solidFill>
              <a:effectLst/>
              <a:uLnTx/>
              <a:uFillTx/>
              <a:latin typeface="Arial"/>
              <a:ea typeface="+mn-ea"/>
              <a:cs typeface="+mn-cs"/>
            </a:endParaRPr>
          </a:p>
        </p:txBody>
      </p:sp>
      <p:cxnSp>
        <p:nvCxnSpPr>
          <p:cNvPr id="580" name="Straight Connector 579"/>
          <p:cNvCxnSpPr/>
          <p:nvPr/>
        </p:nvCxnSpPr>
        <p:spPr>
          <a:xfrm>
            <a:off x="8990354" y="3164397"/>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81" name="Rectangle 233"/>
          <p:cNvSpPr>
            <a:spLocks noChangeArrowheads="1"/>
          </p:cNvSpPr>
          <p:nvPr/>
        </p:nvSpPr>
        <p:spPr bwMode="auto">
          <a:xfrm>
            <a:off x="9472819" y="2913080"/>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Capability Development</a:t>
            </a:r>
          </a:p>
        </p:txBody>
      </p:sp>
      <p:sp>
        <p:nvSpPr>
          <p:cNvPr id="582" name="Rectangle 233"/>
          <p:cNvSpPr>
            <a:spLocks noChangeArrowheads="1"/>
          </p:cNvSpPr>
          <p:nvPr/>
        </p:nvSpPr>
        <p:spPr bwMode="auto">
          <a:xfrm>
            <a:off x="9467774" y="3282713"/>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Quality Management</a:t>
            </a:r>
          </a:p>
        </p:txBody>
      </p:sp>
      <p:cxnSp>
        <p:nvCxnSpPr>
          <p:cNvPr id="583" name="Straight Connector 582"/>
          <p:cNvCxnSpPr/>
          <p:nvPr/>
        </p:nvCxnSpPr>
        <p:spPr>
          <a:xfrm>
            <a:off x="8990354" y="3530316"/>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584" name="Rectangle 233"/>
          <p:cNvSpPr>
            <a:spLocks noChangeArrowheads="1"/>
          </p:cNvSpPr>
          <p:nvPr/>
        </p:nvSpPr>
        <p:spPr bwMode="auto">
          <a:xfrm>
            <a:off x="9469571" y="3652346"/>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Change Management</a:t>
            </a:r>
          </a:p>
        </p:txBody>
      </p:sp>
      <p:cxnSp>
        <p:nvCxnSpPr>
          <p:cNvPr id="585" name="Straight Connector 584"/>
          <p:cNvCxnSpPr/>
          <p:nvPr/>
        </p:nvCxnSpPr>
        <p:spPr>
          <a:xfrm>
            <a:off x="8990354" y="2432559"/>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611" name="Freeform 178"/>
          <p:cNvSpPr>
            <a:spLocks/>
          </p:cNvSpPr>
          <p:nvPr/>
        </p:nvSpPr>
        <p:spPr bwMode="auto">
          <a:xfrm>
            <a:off x="8829002" y="4094494"/>
            <a:ext cx="2379065" cy="2138279"/>
          </a:xfrm>
          <a:prstGeom prst="rect">
            <a:avLst/>
          </a:prstGeom>
          <a:solidFill>
            <a:schemeClr val="bg1"/>
          </a:solidFill>
          <a:ln w="12700">
            <a:solidFill>
              <a:srgbClr val="005EB8"/>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612" name="Rectangle 233"/>
          <p:cNvSpPr>
            <a:spLocks noChangeArrowheads="1"/>
          </p:cNvSpPr>
          <p:nvPr/>
        </p:nvSpPr>
        <p:spPr bwMode="auto">
          <a:xfrm>
            <a:off x="9375391" y="3940230"/>
            <a:ext cx="1329048"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rgbClr val="00338D"/>
                </a:solidFill>
                <a:effectLst/>
                <a:uLnTx/>
                <a:uFillTx/>
                <a:latin typeface="KPMG Bold"/>
                <a:ea typeface="+mn-ea"/>
                <a:cs typeface="Arial" panose="020B0604020202020204" pitchFamily="34" charset="0"/>
              </a:rPr>
              <a:t>Manage &amp; Govern</a:t>
            </a:r>
          </a:p>
        </p:txBody>
      </p:sp>
      <p:sp>
        <p:nvSpPr>
          <p:cNvPr id="613" name="Rectangle 233"/>
          <p:cNvSpPr>
            <a:spLocks noChangeArrowheads="1"/>
          </p:cNvSpPr>
          <p:nvPr/>
        </p:nvSpPr>
        <p:spPr bwMode="auto">
          <a:xfrm>
            <a:off x="9475359" y="4812784"/>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Governance &amp; Comms</a:t>
            </a:r>
          </a:p>
        </p:txBody>
      </p:sp>
      <p:cxnSp>
        <p:nvCxnSpPr>
          <p:cNvPr id="614" name="Straight Connector 613"/>
          <p:cNvCxnSpPr/>
          <p:nvPr/>
        </p:nvCxnSpPr>
        <p:spPr>
          <a:xfrm>
            <a:off x="8996112" y="5067815"/>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615" name="Rectangle 614"/>
          <p:cNvSpPr/>
          <p:nvPr/>
        </p:nvSpPr>
        <p:spPr>
          <a:xfrm>
            <a:off x="8828839" y="4177294"/>
            <a:ext cx="2340805" cy="531951"/>
          </a:xfrm>
          <a:prstGeom prst="rect">
            <a:avLst/>
          </a:prstGeom>
          <a:noFill/>
          <a:ln w="28575" cap="flat" cmpd="sng" algn="ctr">
            <a:noFill/>
            <a:prstDash val="solid"/>
          </a:ln>
          <a:effectLst/>
        </p:spPr>
        <p:txBody>
          <a:bodyPr rIns="45720" rtlCol="0" anchor="t"/>
          <a:lstStyle/>
          <a:p>
            <a:pPr marL="0" marR="0" lvl="0" indent="0" algn="ctr" defTabSz="457200" rtl="0" eaLnBrk="1" fontAlgn="auto" latinLnBrk="0" hangingPunct="1">
              <a:lnSpc>
                <a:spcPct val="100000"/>
              </a:lnSpc>
              <a:spcBef>
                <a:spcPts val="0"/>
              </a:spcBef>
              <a:spcAft>
                <a:spcPts val="600"/>
              </a:spcAft>
              <a:buClrTx/>
              <a:buSzTx/>
              <a:buFont typeface="Wingdings" charset="0"/>
              <a:buNone/>
              <a:tabLst/>
              <a:defRPr/>
            </a:pPr>
            <a:r>
              <a:rPr kumimoji="0" lang="en-US" sz="900" b="0" i="0" u="none" strike="noStrike" kern="0" cap="none" spc="0" normalizeH="0" baseline="0" noProof="0">
                <a:ln>
                  <a:noFill/>
                </a:ln>
                <a:solidFill>
                  <a:srgbClr val="00338D"/>
                </a:solidFill>
                <a:effectLst/>
                <a:uLnTx/>
                <a:uFillTx/>
                <a:latin typeface="Arial"/>
                <a:ea typeface="+mn-ea"/>
                <a:cs typeface="+mn-cs"/>
              </a:rPr>
              <a:t>Defines standards, structures, approvals and processes for how initiatives should be governed and managed</a:t>
            </a:r>
          </a:p>
        </p:txBody>
      </p:sp>
      <p:cxnSp>
        <p:nvCxnSpPr>
          <p:cNvPr id="616" name="Straight Connector 615"/>
          <p:cNvCxnSpPr/>
          <p:nvPr/>
        </p:nvCxnSpPr>
        <p:spPr>
          <a:xfrm>
            <a:off x="8996112" y="5433734"/>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617" name="Rectangle 233"/>
          <p:cNvSpPr>
            <a:spLocks noChangeArrowheads="1"/>
          </p:cNvSpPr>
          <p:nvPr/>
        </p:nvSpPr>
        <p:spPr bwMode="auto">
          <a:xfrm>
            <a:off x="9478577" y="5182417"/>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Risk Management</a:t>
            </a:r>
          </a:p>
        </p:txBody>
      </p:sp>
      <p:sp>
        <p:nvSpPr>
          <p:cNvPr id="618" name="Rectangle 233"/>
          <p:cNvSpPr>
            <a:spLocks noChangeArrowheads="1"/>
          </p:cNvSpPr>
          <p:nvPr/>
        </p:nvSpPr>
        <p:spPr bwMode="auto">
          <a:xfrm>
            <a:off x="9473532" y="5552050"/>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Methods &amp; Standards</a:t>
            </a:r>
          </a:p>
        </p:txBody>
      </p:sp>
      <p:cxnSp>
        <p:nvCxnSpPr>
          <p:cNvPr id="619" name="Straight Connector 618"/>
          <p:cNvCxnSpPr/>
          <p:nvPr/>
        </p:nvCxnSpPr>
        <p:spPr>
          <a:xfrm>
            <a:off x="8996112" y="5799653"/>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sp>
        <p:nvSpPr>
          <p:cNvPr id="620" name="Rectangle 233"/>
          <p:cNvSpPr>
            <a:spLocks noChangeArrowheads="1"/>
          </p:cNvSpPr>
          <p:nvPr/>
        </p:nvSpPr>
        <p:spPr bwMode="auto">
          <a:xfrm>
            <a:off x="9475329" y="5921684"/>
            <a:ext cx="1270751" cy="200952"/>
          </a:xfrm>
          <a:prstGeom prst="rect">
            <a:avLst/>
          </a:prstGeom>
          <a:noFill/>
          <a:ln>
            <a:noFill/>
          </a:ln>
        </p:spPr>
        <p:txBody>
          <a:bodyPr vert="horz" wrap="non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Funding &amp; Investment</a:t>
            </a:r>
          </a:p>
        </p:txBody>
      </p:sp>
      <p:cxnSp>
        <p:nvCxnSpPr>
          <p:cNvPr id="621" name="Straight Connector 620"/>
          <p:cNvCxnSpPr/>
          <p:nvPr/>
        </p:nvCxnSpPr>
        <p:spPr>
          <a:xfrm>
            <a:off x="8996112" y="4701896"/>
            <a:ext cx="2006259" cy="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nvGrpSpPr>
          <p:cNvPr id="662" name="Group 661">
            <a:extLst>
              <a:ext uri="{FF2B5EF4-FFF2-40B4-BE49-F238E27FC236}">
                <a16:creationId xmlns:a16="http://schemas.microsoft.com/office/drawing/2014/main" id="{81DB9E06-C81A-434D-833E-91AC0CCAC9B6}"/>
              </a:ext>
            </a:extLst>
          </p:cNvPr>
          <p:cNvGrpSpPr/>
          <p:nvPr/>
        </p:nvGrpSpPr>
        <p:grpSpPr>
          <a:xfrm>
            <a:off x="9054164" y="2486532"/>
            <a:ext cx="223823" cy="223820"/>
            <a:chOff x="5673188" y="2790063"/>
            <a:chExt cx="208276" cy="219075"/>
          </a:xfrm>
        </p:grpSpPr>
        <p:sp>
          <p:nvSpPr>
            <p:cNvPr id="663" name="Freeform: Shape 225">
              <a:extLst>
                <a:ext uri="{FF2B5EF4-FFF2-40B4-BE49-F238E27FC236}">
                  <a16:creationId xmlns:a16="http://schemas.microsoft.com/office/drawing/2014/main" id="{92364CAA-6C21-498F-8C4C-0886AF9598A0}"/>
                </a:ext>
              </a:extLst>
            </p:cNvPr>
            <p:cNvSpPr/>
            <p:nvPr/>
          </p:nvSpPr>
          <p:spPr>
            <a:xfrm>
              <a:off x="5716767" y="2904363"/>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386" y="57150"/>
                    <a:pt x="57150" y="44387"/>
                    <a:pt x="57150" y="28575"/>
                  </a:cubicBezTo>
                  <a:cubicBezTo>
                    <a:pt x="57150" y="12763"/>
                    <a:pt x="44386" y="0"/>
                    <a:pt x="28575" y="0"/>
                  </a:cubicBezTo>
                  <a:cubicBezTo>
                    <a:pt x="12763" y="0"/>
                    <a:pt x="0" y="12763"/>
                    <a:pt x="0" y="28575"/>
                  </a:cubicBezTo>
                  <a:cubicBezTo>
                    <a:pt x="0" y="44387"/>
                    <a:pt x="12763" y="57150"/>
                    <a:pt x="28575" y="57150"/>
                  </a:cubicBezTo>
                  <a:close/>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64" name="Freeform: Shape 226">
              <a:extLst>
                <a:ext uri="{FF2B5EF4-FFF2-40B4-BE49-F238E27FC236}">
                  <a16:creationId xmlns:a16="http://schemas.microsoft.com/office/drawing/2014/main" id="{120D9084-531B-4EB2-BEDF-D29655DF957A}"/>
                </a:ext>
              </a:extLst>
            </p:cNvPr>
            <p:cNvSpPr/>
            <p:nvPr/>
          </p:nvSpPr>
          <p:spPr>
            <a:xfrm>
              <a:off x="5673188" y="2856738"/>
              <a:ext cx="142875" cy="152400"/>
            </a:xfrm>
            <a:custGeom>
              <a:avLst/>
              <a:gdLst>
                <a:gd name="connsiteX0" fmla="*/ 132638 w 142875"/>
                <a:gd name="connsiteY0" fmla="*/ 63246 h 152400"/>
                <a:gd name="connsiteX1" fmla="*/ 139401 w 142875"/>
                <a:gd name="connsiteY1" fmla="*/ 59341 h 152400"/>
                <a:gd name="connsiteX2" fmla="*/ 142925 w 142875"/>
                <a:gd name="connsiteY2" fmla="*/ 46292 h 152400"/>
                <a:gd name="connsiteX3" fmla="*/ 133400 w 142875"/>
                <a:gd name="connsiteY3" fmla="*/ 29813 h 152400"/>
                <a:gd name="connsiteX4" fmla="*/ 120351 w 142875"/>
                <a:gd name="connsiteY4" fmla="*/ 26289 h 152400"/>
                <a:gd name="connsiteX5" fmla="*/ 113588 w 142875"/>
                <a:gd name="connsiteY5" fmla="*/ 30194 h 152400"/>
                <a:gd name="connsiteX6" fmla="*/ 91204 w 142875"/>
                <a:gd name="connsiteY6" fmla="*/ 17336 h 152400"/>
                <a:gd name="connsiteX7" fmla="*/ 91204 w 142875"/>
                <a:gd name="connsiteY7" fmla="*/ 9525 h 152400"/>
                <a:gd name="connsiteX8" fmla="*/ 81679 w 142875"/>
                <a:gd name="connsiteY8" fmla="*/ 0 h 152400"/>
                <a:gd name="connsiteX9" fmla="*/ 62629 w 142875"/>
                <a:gd name="connsiteY9" fmla="*/ 0 h 152400"/>
                <a:gd name="connsiteX10" fmla="*/ 53104 w 142875"/>
                <a:gd name="connsiteY10" fmla="*/ 9525 h 152400"/>
                <a:gd name="connsiteX11" fmla="*/ 53104 w 142875"/>
                <a:gd name="connsiteY11" fmla="*/ 17336 h 152400"/>
                <a:gd name="connsiteX12" fmla="*/ 30625 w 142875"/>
                <a:gd name="connsiteY12" fmla="*/ 30289 h 152400"/>
                <a:gd name="connsiteX13" fmla="*/ 23862 w 142875"/>
                <a:gd name="connsiteY13" fmla="*/ 26384 h 152400"/>
                <a:gd name="connsiteX14" fmla="*/ 10813 w 142875"/>
                <a:gd name="connsiteY14" fmla="*/ 29908 h 152400"/>
                <a:gd name="connsiteX15" fmla="*/ 1288 w 142875"/>
                <a:gd name="connsiteY15" fmla="*/ 46387 h 152400"/>
                <a:gd name="connsiteX16" fmla="*/ 4812 w 142875"/>
                <a:gd name="connsiteY16" fmla="*/ 59436 h 152400"/>
                <a:gd name="connsiteX17" fmla="*/ 11575 w 142875"/>
                <a:gd name="connsiteY17" fmla="*/ 63341 h 152400"/>
                <a:gd name="connsiteX18" fmla="*/ 11575 w 142875"/>
                <a:gd name="connsiteY18" fmla="*/ 89154 h 152400"/>
                <a:gd name="connsiteX19" fmla="*/ 4812 w 142875"/>
                <a:gd name="connsiteY19" fmla="*/ 93059 h 152400"/>
                <a:gd name="connsiteX20" fmla="*/ 1288 w 142875"/>
                <a:gd name="connsiteY20" fmla="*/ 106109 h 152400"/>
                <a:gd name="connsiteX21" fmla="*/ 10813 w 142875"/>
                <a:gd name="connsiteY21" fmla="*/ 122587 h 152400"/>
                <a:gd name="connsiteX22" fmla="*/ 23862 w 142875"/>
                <a:gd name="connsiteY22" fmla="*/ 126111 h 152400"/>
                <a:gd name="connsiteX23" fmla="*/ 30625 w 142875"/>
                <a:gd name="connsiteY23" fmla="*/ 122206 h 152400"/>
                <a:gd name="connsiteX24" fmla="*/ 53009 w 142875"/>
                <a:gd name="connsiteY24" fmla="*/ 135160 h 152400"/>
                <a:gd name="connsiteX25" fmla="*/ 53009 w 142875"/>
                <a:gd name="connsiteY25" fmla="*/ 142970 h 152400"/>
                <a:gd name="connsiteX26" fmla="*/ 62534 w 142875"/>
                <a:gd name="connsiteY26" fmla="*/ 152495 h 152400"/>
                <a:gd name="connsiteX27" fmla="*/ 81584 w 142875"/>
                <a:gd name="connsiteY27" fmla="*/ 152495 h 152400"/>
                <a:gd name="connsiteX28" fmla="*/ 91109 w 142875"/>
                <a:gd name="connsiteY28" fmla="*/ 142970 h 152400"/>
                <a:gd name="connsiteX29" fmla="*/ 91109 w 142875"/>
                <a:gd name="connsiteY29" fmla="*/ 135065 h 152400"/>
                <a:gd name="connsiteX30" fmla="*/ 113588 w 142875"/>
                <a:gd name="connsiteY30" fmla="*/ 122111 h 152400"/>
                <a:gd name="connsiteX31" fmla="*/ 120351 w 142875"/>
                <a:gd name="connsiteY31" fmla="*/ 126016 h 152400"/>
                <a:gd name="connsiteX32" fmla="*/ 133400 w 142875"/>
                <a:gd name="connsiteY32" fmla="*/ 122491 h 152400"/>
                <a:gd name="connsiteX33" fmla="*/ 142925 w 142875"/>
                <a:gd name="connsiteY33" fmla="*/ 106013 h 152400"/>
                <a:gd name="connsiteX34" fmla="*/ 139401 w 142875"/>
                <a:gd name="connsiteY34" fmla="*/ 92964 h 152400"/>
                <a:gd name="connsiteX35" fmla="*/ 132638 w 142875"/>
                <a:gd name="connsiteY35" fmla="*/ 89059 h 152400"/>
                <a:gd name="connsiteX36" fmla="*/ 132638 w 142875"/>
                <a:gd name="connsiteY36" fmla="*/ 63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875" h="152400">
                  <a:moveTo>
                    <a:pt x="132638" y="63246"/>
                  </a:moveTo>
                  <a:lnTo>
                    <a:pt x="139401" y="59341"/>
                  </a:lnTo>
                  <a:cubicBezTo>
                    <a:pt x="143972" y="56674"/>
                    <a:pt x="145497" y="50863"/>
                    <a:pt x="142925" y="46292"/>
                  </a:cubicBezTo>
                  <a:lnTo>
                    <a:pt x="133400" y="29813"/>
                  </a:lnTo>
                  <a:cubicBezTo>
                    <a:pt x="130732" y="25241"/>
                    <a:pt x="124922" y="23717"/>
                    <a:pt x="120351" y="26289"/>
                  </a:cubicBezTo>
                  <a:lnTo>
                    <a:pt x="113588" y="30194"/>
                  </a:lnTo>
                  <a:cubicBezTo>
                    <a:pt x="107111" y="24384"/>
                    <a:pt x="99491" y="20003"/>
                    <a:pt x="91204" y="17336"/>
                  </a:cubicBezTo>
                  <a:lnTo>
                    <a:pt x="91204" y="9525"/>
                  </a:lnTo>
                  <a:cubicBezTo>
                    <a:pt x="91204" y="4286"/>
                    <a:pt x="86918" y="0"/>
                    <a:pt x="81679" y="0"/>
                  </a:cubicBezTo>
                  <a:lnTo>
                    <a:pt x="62629" y="0"/>
                  </a:lnTo>
                  <a:cubicBezTo>
                    <a:pt x="57390" y="0"/>
                    <a:pt x="53104" y="4286"/>
                    <a:pt x="53104" y="9525"/>
                  </a:cubicBezTo>
                  <a:lnTo>
                    <a:pt x="53104" y="17336"/>
                  </a:lnTo>
                  <a:cubicBezTo>
                    <a:pt x="44817" y="20003"/>
                    <a:pt x="37102" y="24384"/>
                    <a:pt x="30625" y="30289"/>
                  </a:cubicBezTo>
                  <a:lnTo>
                    <a:pt x="23862" y="26384"/>
                  </a:lnTo>
                  <a:cubicBezTo>
                    <a:pt x="19290" y="23717"/>
                    <a:pt x="13480" y="25337"/>
                    <a:pt x="10813" y="29908"/>
                  </a:cubicBezTo>
                  <a:lnTo>
                    <a:pt x="1288" y="46387"/>
                  </a:lnTo>
                  <a:cubicBezTo>
                    <a:pt x="-1379" y="50959"/>
                    <a:pt x="240" y="56769"/>
                    <a:pt x="4812" y="59436"/>
                  </a:cubicBezTo>
                  <a:lnTo>
                    <a:pt x="11575" y="63341"/>
                  </a:lnTo>
                  <a:cubicBezTo>
                    <a:pt x="9765" y="71819"/>
                    <a:pt x="9765" y="80677"/>
                    <a:pt x="11575" y="89154"/>
                  </a:cubicBezTo>
                  <a:lnTo>
                    <a:pt x="4812" y="93059"/>
                  </a:lnTo>
                  <a:cubicBezTo>
                    <a:pt x="240" y="95726"/>
                    <a:pt x="-1284" y="101537"/>
                    <a:pt x="1288" y="106109"/>
                  </a:cubicBezTo>
                  <a:lnTo>
                    <a:pt x="10813" y="122587"/>
                  </a:lnTo>
                  <a:cubicBezTo>
                    <a:pt x="13480" y="127159"/>
                    <a:pt x="19290" y="128683"/>
                    <a:pt x="23862" y="126111"/>
                  </a:cubicBezTo>
                  <a:lnTo>
                    <a:pt x="30625" y="122206"/>
                  </a:lnTo>
                  <a:cubicBezTo>
                    <a:pt x="37102" y="128016"/>
                    <a:pt x="44722" y="132398"/>
                    <a:pt x="53009" y="135160"/>
                  </a:cubicBezTo>
                  <a:lnTo>
                    <a:pt x="53009" y="142970"/>
                  </a:lnTo>
                  <a:cubicBezTo>
                    <a:pt x="53009" y="148209"/>
                    <a:pt x="57295" y="152495"/>
                    <a:pt x="62534" y="152495"/>
                  </a:cubicBezTo>
                  <a:lnTo>
                    <a:pt x="81584" y="152495"/>
                  </a:lnTo>
                  <a:cubicBezTo>
                    <a:pt x="86822" y="152495"/>
                    <a:pt x="91109" y="148209"/>
                    <a:pt x="91109" y="142970"/>
                  </a:cubicBezTo>
                  <a:lnTo>
                    <a:pt x="91109" y="135065"/>
                  </a:lnTo>
                  <a:cubicBezTo>
                    <a:pt x="99395" y="132398"/>
                    <a:pt x="107111" y="128016"/>
                    <a:pt x="113588" y="122111"/>
                  </a:cubicBezTo>
                  <a:lnTo>
                    <a:pt x="120351" y="126016"/>
                  </a:lnTo>
                  <a:cubicBezTo>
                    <a:pt x="124922" y="128683"/>
                    <a:pt x="130732" y="127064"/>
                    <a:pt x="133400" y="122491"/>
                  </a:cubicBezTo>
                  <a:lnTo>
                    <a:pt x="142925" y="106013"/>
                  </a:lnTo>
                  <a:cubicBezTo>
                    <a:pt x="145591" y="101441"/>
                    <a:pt x="143972" y="95631"/>
                    <a:pt x="139401" y="92964"/>
                  </a:cubicBezTo>
                  <a:lnTo>
                    <a:pt x="132638" y="89059"/>
                  </a:lnTo>
                  <a:cubicBezTo>
                    <a:pt x="134447" y="80581"/>
                    <a:pt x="134447" y="71819"/>
                    <a:pt x="132638" y="63246"/>
                  </a:cubicBezTo>
                  <a:close/>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65" name="Freeform: Shape 227">
              <a:extLst>
                <a:ext uri="{FF2B5EF4-FFF2-40B4-BE49-F238E27FC236}">
                  <a16:creationId xmlns:a16="http://schemas.microsoft.com/office/drawing/2014/main" id="{BFC68D7C-DBF8-4814-BC40-B8D410CB84A4}"/>
                </a:ext>
              </a:extLst>
            </p:cNvPr>
            <p:cNvSpPr/>
            <p:nvPr/>
          </p:nvSpPr>
          <p:spPr>
            <a:xfrm>
              <a:off x="5831067" y="2818638"/>
              <a:ext cx="28575" cy="28575"/>
            </a:xfrm>
            <a:custGeom>
              <a:avLst/>
              <a:gdLst>
                <a:gd name="connsiteX0" fmla="*/ 14288 w 28575"/>
                <a:gd name="connsiteY0" fmla="*/ 28575 h 28575"/>
                <a:gd name="connsiteX1" fmla="*/ 28575 w 28575"/>
                <a:gd name="connsiteY1" fmla="*/ 14288 h 28575"/>
                <a:gd name="connsiteX2" fmla="*/ 14288 w 28575"/>
                <a:gd name="connsiteY2" fmla="*/ 0 h 28575"/>
                <a:gd name="connsiteX3" fmla="*/ 0 w 28575"/>
                <a:gd name="connsiteY3" fmla="*/ 14288 h 28575"/>
                <a:gd name="connsiteX4" fmla="*/ 14288 w 28575"/>
                <a:gd name="connsiteY4" fmla="*/ 2857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288" y="28575"/>
                  </a:moveTo>
                  <a:cubicBezTo>
                    <a:pt x="22193" y="28575"/>
                    <a:pt x="28575" y="22193"/>
                    <a:pt x="28575" y="14288"/>
                  </a:cubicBezTo>
                  <a:cubicBezTo>
                    <a:pt x="28575" y="6382"/>
                    <a:pt x="22193" y="0"/>
                    <a:pt x="14288" y="0"/>
                  </a:cubicBezTo>
                  <a:cubicBezTo>
                    <a:pt x="6382" y="0"/>
                    <a:pt x="0" y="6382"/>
                    <a:pt x="0" y="14288"/>
                  </a:cubicBezTo>
                  <a:cubicBezTo>
                    <a:pt x="0" y="22193"/>
                    <a:pt x="6382" y="28575"/>
                    <a:pt x="14288" y="28575"/>
                  </a:cubicBezTo>
                  <a:close/>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66" name="Freeform: Shape 228">
              <a:extLst>
                <a:ext uri="{FF2B5EF4-FFF2-40B4-BE49-F238E27FC236}">
                  <a16:creationId xmlns:a16="http://schemas.microsoft.com/office/drawing/2014/main" id="{E66C0C70-29D2-41A2-9985-13C117AF5E98}"/>
                </a:ext>
              </a:extLst>
            </p:cNvPr>
            <p:cNvSpPr/>
            <p:nvPr/>
          </p:nvSpPr>
          <p:spPr>
            <a:xfrm>
              <a:off x="5805264" y="2790063"/>
              <a:ext cx="76200" cy="85725"/>
            </a:xfrm>
            <a:custGeom>
              <a:avLst/>
              <a:gdLst>
                <a:gd name="connsiteX0" fmla="*/ 72380 w 76200"/>
                <a:gd name="connsiteY0" fmla="*/ 35243 h 85725"/>
                <a:gd name="connsiteX1" fmla="*/ 77808 w 76200"/>
                <a:gd name="connsiteY1" fmla="*/ 32099 h 85725"/>
                <a:gd name="connsiteX2" fmla="*/ 79524 w 76200"/>
                <a:gd name="connsiteY2" fmla="*/ 25622 h 85725"/>
                <a:gd name="connsiteX3" fmla="*/ 74761 w 76200"/>
                <a:gd name="connsiteY3" fmla="*/ 17336 h 85725"/>
                <a:gd name="connsiteX4" fmla="*/ 71903 w 76200"/>
                <a:gd name="connsiteY4" fmla="*/ 15145 h 85725"/>
                <a:gd name="connsiteX5" fmla="*/ 68283 w 76200"/>
                <a:gd name="connsiteY5" fmla="*/ 15621 h 85725"/>
                <a:gd name="connsiteX6" fmla="*/ 62855 w 76200"/>
                <a:gd name="connsiteY6" fmla="*/ 18764 h 85725"/>
                <a:gd name="connsiteX7" fmla="*/ 49615 w 76200"/>
                <a:gd name="connsiteY7" fmla="*/ 11049 h 85725"/>
                <a:gd name="connsiteX8" fmla="*/ 49615 w 76200"/>
                <a:gd name="connsiteY8" fmla="*/ 4763 h 85725"/>
                <a:gd name="connsiteX9" fmla="*/ 44852 w 76200"/>
                <a:gd name="connsiteY9" fmla="*/ 0 h 85725"/>
                <a:gd name="connsiteX10" fmla="*/ 35327 w 76200"/>
                <a:gd name="connsiteY10" fmla="*/ 0 h 85725"/>
                <a:gd name="connsiteX11" fmla="*/ 30565 w 76200"/>
                <a:gd name="connsiteY11" fmla="*/ 4763 h 85725"/>
                <a:gd name="connsiteX12" fmla="*/ 30565 w 76200"/>
                <a:gd name="connsiteY12" fmla="*/ 11049 h 85725"/>
                <a:gd name="connsiteX13" fmla="*/ 17325 w 76200"/>
                <a:gd name="connsiteY13" fmla="*/ 18764 h 85725"/>
                <a:gd name="connsiteX14" fmla="*/ 11896 w 76200"/>
                <a:gd name="connsiteY14" fmla="*/ 15621 h 85725"/>
                <a:gd name="connsiteX15" fmla="*/ 8276 w 76200"/>
                <a:gd name="connsiteY15" fmla="*/ 15145 h 85725"/>
                <a:gd name="connsiteX16" fmla="*/ 5419 w 76200"/>
                <a:gd name="connsiteY16" fmla="*/ 17336 h 85725"/>
                <a:gd name="connsiteX17" fmla="*/ 656 w 76200"/>
                <a:gd name="connsiteY17" fmla="*/ 25622 h 85725"/>
                <a:gd name="connsiteX18" fmla="*/ 180 w 76200"/>
                <a:gd name="connsiteY18" fmla="*/ 29242 h 85725"/>
                <a:gd name="connsiteX19" fmla="*/ 2371 w 76200"/>
                <a:gd name="connsiteY19" fmla="*/ 32099 h 85725"/>
                <a:gd name="connsiteX20" fmla="*/ 7800 w 76200"/>
                <a:gd name="connsiteY20" fmla="*/ 35243 h 85725"/>
                <a:gd name="connsiteX21" fmla="*/ 7800 w 76200"/>
                <a:gd name="connsiteY21" fmla="*/ 50578 h 85725"/>
                <a:gd name="connsiteX22" fmla="*/ 2371 w 76200"/>
                <a:gd name="connsiteY22" fmla="*/ 53721 h 85725"/>
                <a:gd name="connsiteX23" fmla="*/ 656 w 76200"/>
                <a:gd name="connsiteY23" fmla="*/ 60198 h 85725"/>
                <a:gd name="connsiteX24" fmla="*/ 5419 w 76200"/>
                <a:gd name="connsiteY24" fmla="*/ 68485 h 85725"/>
                <a:gd name="connsiteX25" fmla="*/ 8276 w 76200"/>
                <a:gd name="connsiteY25" fmla="*/ 70676 h 85725"/>
                <a:gd name="connsiteX26" fmla="*/ 11896 w 76200"/>
                <a:gd name="connsiteY26" fmla="*/ 70199 h 85725"/>
                <a:gd name="connsiteX27" fmla="*/ 17325 w 76200"/>
                <a:gd name="connsiteY27" fmla="*/ 67056 h 85725"/>
                <a:gd name="connsiteX28" fmla="*/ 30660 w 76200"/>
                <a:gd name="connsiteY28" fmla="*/ 74771 h 85725"/>
                <a:gd name="connsiteX29" fmla="*/ 30660 w 76200"/>
                <a:gd name="connsiteY29" fmla="*/ 80963 h 85725"/>
                <a:gd name="connsiteX30" fmla="*/ 35423 w 76200"/>
                <a:gd name="connsiteY30" fmla="*/ 85725 h 85725"/>
                <a:gd name="connsiteX31" fmla="*/ 44948 w 76200"/>
                <a:gd name="connsiteY31" fmla="*/ 85725 h 85725"/>
                <a:gd name="connsiteX32" fmla="*/ 48281 w 76200"/>
                <a:gd name="connsiteY32" fmla="*/ 84296 h 85725"/>
                <a:gd name="connsiteX33" fmla="*/ 49710 w 76200"/>
                <a:gd name="connsiteY33" fmla="*/ 80963 h 85725"/>
                <a:gd name="connsiteX34" fmla="*/ 49710 w 76200"/>
                <a:gd name="connsiteY34" fmla="*/ 74676 h 85725"/>
                <a:gd name="connsiteX35" fmla="*/ 62950 w 76200"/>
                <a:gd name="connsiteY35" fmla="*/ 66961 h 85725"/>
                <a:gd name="connsiteX36" fmla="*/ 68379 w 76200"/>
                <a:gd name="connsiteY36" fmla="*/ 70104 h 85725"/>
                <a:gd name="connsiteX37" fmla="*/ 71998 w 76200"/>
                <a:gd name="connsiteY37" fmla="*/ 70580 h 85725"/>
                <a:gd name="connsiteX38" fmla="*/ 74856 w 76200"/>
                <a:gd name="connsiteY38" fmla="*/ 68390 h 85725"/>
                <a:gd name="connsiteX39" fmla="*/ 79618 w 76200"/>
                <a:gd name="connsiteY39" fmla="*/ 60103 h 85725"/>
                <a:gd name="connsiteX40" fmla="*/ 77904 w 76200"/>
                <a:gd name="connsiteY40" fmla="*/ 53626 h 85725"/>
                <a:gd name="connsiteX41" fmla="*/ 72570 w 76200"/>
                <a:gd name="connsiteY41" fmla="*/ 50483 h 85725"/>
                <a:gd name="connsiteX42" fmla="*/ 72380 w 76200"/>
                <a:gd name="connsiteY42" fmla="*/ 35243 h 85725"/>
                <a:gd name="connsiteX43" fmla="*/ 72380 w 76200"/>
                <a:gd name="connsiteY43" fmla="*/ 3524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 h="85725">
                  <a:moveTo>
                    <a:pt x="72380" y="35243"/>
                  </a:moveTo>
                  <a:lnTo>
                    <a:pt x="77808" y="32099"/>
                  </a:lnTo>
                  <a:cubicBezTo>
                    <a:pt x="80095" y="30766"/>
                    <a:pt x="80857" y="27908"/>
                    <a:pt x="79524" y="25622"/>
                  </a:cubicBezTo>
                  <a:lnTo>
                    <a:pt x="74761" y="17336"/>
                  </a:lnTo>
                  <a:cubicBezTo>
                    <a:pt x="74094" y="16193"/>
                    <a:pt x="73046" y="15431"/>
                    <a:pt x="71903" y="15145"/>
                  </a:cubicBezTo>
                  <a:cubicBezTo>
                    <a:pt x="70665" y="14859"/>
                    <a:pt x="69332" y="14954"/>
                    <a:pt x="68283" y="15621"/>
                  </a:cubicBezTo>
                  <a:lnTo>
                    <a:pt x="62855" y="18764"/>
                  </a:lnTo>
                  <a:cubicBezTo>
                    <a:pt x="59140" y="15145"/>
                    <a:pt x="54567" y="12573"/>
                    <a:pt x="49615" y="11049"/>
                  </a:cubicBezTo>
                  <a:lnTo>
                    <a:pt x="49615" y="4763"/>
                  </a:lnTo>
                  <a:cubicBezTo>
                    <a:pt x="49615" y="2096"/>
                    <a:pt x="47519" y="0"/>
                    <a:pt x="44852" y="0"/>
                  </a:cubicBezTo>
                  <a:lnTo>
                    <a:pt x="35327" y="0"/>
                  </a:lnTo>
                  <a:cubicBezTo>
                    <a:pt x="32660" y="0"/>
                    <a:pt x="30565" y="2096"/>
                    <a:pt x="30565" y="4763"/>
                  </a:cubicBezTo>
                  <a:lnTo>
                    <a:pt x="30565" y="11049"/>
                  </a:lnTo>
                  <a:cubicBezTo>
                    <a:pt x="25612" y="12573"/>
                    <a:pt x="21040" y="15145"/>
                    <a:pt x="17325" y="18764"/>
                  </a:cubicBezTo>
                  <a:lnTo>
                    <a:pt x="11896" y="15621"/>
                  </a:lnTo>
                  <a:cubicBezTo>
                    <a:pt x="10753" y="14954"/>
                    <a:pt x="9514" y="14859"/>
                    <a:pt x="8276" y="15145"/>
                  </a:cubicBezTo>
                  <a:cubicBezTo>
                    <a:pt x="7038" y="15431"/>
                    <a:pt x="5990" y="16288"/>
                    <a:pt x="5419" y="17336"/>
                  </a:cubicBezTo>
                  <a:lnTo>
                    <a:pt x="656" y="25622"/>
                  </a:lnTo>
                  <a:cubicBezTo>
                    <a:pt x="-11" y="26765"/>
                    <a:pt x="-106" y="28004"/>
                    <a:pt x="180" y="29242"/>
                  </a:cubicBezTo>
                  <a:cubicBezTo>
                    <a:pt x="466" y="30480"/>
                    <a:pt x="1323" y="31528"/>
                    <a:pt x="2371" y="32099"/>
                  </a:cubicBezTo>
                  <a:lnTo>
                    <a:pt x="7800" y="35243"/>
                  </a:lnTo>
                  <a:cubicBezTo>
                    <a:pt x="6562" y="40291"/>
                    <a:pt x="6562" y="45530"/>
                    <a:pt x="7800" y="50578"/>
                  </a:cubicBezTo>
                  <a:lnTo>
                    <a:pt x="2371" y="53721"/>
                  </a:lnTo>
                  <a:cubicBezTo>
                    <a:pt x="85" y="55055"/>
                    <a:pt x="-677" y="57912"/>
                    <a:pt x="656" y="60198"/>
                  </a:cubicBezTo>
                  <a:lnTo>
                    <a:pt x="5419" y="68485"/>
                  </a:lnTo>
                  <a:cubicBezTo>
                    <a:pt x="6086" y="69628"/>
                    <a:pt x="7133" y="70390"/>
                    <a:pt x="8276" y="70676"/>
                  </a:cubicBezTo>
                  <a:cubicBezTo>
                    <a:pt x="9514" y="70961"/>
                    <a:pt x="10848" y="70866"/>
                    <a:pt x="11896" y="70199"/>
                  </a:cubicBezTo>
                  <a:lnTo>
                    <a:pt x="17325" y="67056"/>
                  </a:lnTo>
                  <a:cubicBezTo>
                    <a:pt x="21040" y="70676"/>
                    <a:pt x="25612" y="73343"/>
                    <a:pt x="30660" y="74771"/>
                  </a:cubicBezTo>
                  <a:lnTo>
                    <a:pt x="30660" y="80963"/>
                  </a:lnTo>
                  <a:cubicBezTo>
                    <a:pt x="30660" y="83630"/>
                    <a:pt x="32755" y="85725"/>
                    <a:pt x="35423" y="85725"/>
                  </a:cubicBezTo>
                  <a:lnTo>
                    <a:pt x="44948" y="85725"/>
                  </a:lnTo>
                  <a:cubicBezTo>
                    <a:pt x="46186" y="85725"/>
                    <a:pt x="47424" y="85249"/>
                    <a:pt x="48281" y="84296"/>
                  </a:cubicBezTo>
                  <a:cubicBezTo>
                    <a:pt x="49139" y="83439"/>
                    <a:pt x="49710" y="82201"/>
                    <a:pt x="49710" y="80963"/>
                  </a:cubicBezTo>
                  <a:lnTo>
                    <a:pt x="49710" y="74676"/>
                  </a:lnTo>
                  <a:cubicBezTo>
                    <a:pt x="54663" y="73152"/>
                    <a:pt x="59235" y="70580"/>
                    <a:pt x="62950" y="66961"/>
                  </a:cubicBezTo>
                  <a:lnTo>
                    <a:pt x="68379" y="70104"/>
                  </a:lnTo>
                  <a:cubicBezTo>
                    <a:pt x="69427" y="70771"/>
                    <a:pt x="70760" y="70866"/>
                    <a:pt x="71998" y="70580"/>
                  </a:cubicBezTo>
                  <a:cubicBezTo>
                    <a:pt x="73237" y="70295"/>
                    <a:pt x="74284" y="69437"/>
                    <a:pt x="74856" y="68390"/>
                  </a:cubicBezTo>
                  <a:lnTo>
                    <a:pt x="79618" y="60103"/>
                  </a:lnTo>
                  <a:cubicBezTo>
                    <a:pt x="80952" y="57817"/>
                    <a:pt x="80190" y="54959"/>
                    <a:pt x="77904" y="53626"/>
                  </a:cubicBezTo>
                  <a:lnTo>
                    <a:pt x="72570" y="50483"/>
                  </a:lnTo>
                  <a:cubicBezTo>
                    <a:pt x="73617" y="45530"/>
                    <a:pt x="73617" y="40291"/>
                    <a:pt x="72380" y="35243"/>
                  </a:cubicBezTo>
                  <a:lnTo>
                    <a:pt x="72380" y="35243"/>
                  </a:lnTo>
                  <a:close/>
                </a:path>
              </a:pathLst>
            </a:custGeom>
            <a:noFill/>
            <a:ln w="12700" cap="rnd">
              <a:solidFill>
                <a:srgbClr val="48369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68" name="Group 667">
            <a:extLst>
              <a:ext uri="{FF2B5EF4-FFF2-40B4-BE49-F238E27FC236}">
                <a16:creationId xmlns:a16="http://schemas.microsoft.com/office/drawing/2014/main" id="{64997976-B3D2-435B-86E9-8C959D70AECD}"/>
              </a:ext>
            </a:extLst>
          </p:cNvPr>
          <p:cNvGrpSpPr/>
          <p:nvPr/>
        </p:nvGrpSpPr>
        <p:grpSpPr>
          <a:xfrm>
            <a:off x="9005873" y="2890324"/>
            <a:ext cx="223813" cy="223822"/>
            <a:chOff x="2661147" y="1417638"/>
            <a:chExt cx="219075" cy="219075"/>
          </a:xfrm>
        </p:grpSpPr>
        <p:sp>
          <p:nvSpPr>
            <p:cNvPr id="669" name="Freeform: Shape 65">
              <a:extLst>
                <a:ext uri="{FF2B5EF4-FFF2-40B4-BE49-F238E27FC236}">
                  <a16:creationId xmlns:a16="http://schemas.microsoft.com/office/drawing/2014/main" id="{A1F883BA-6641-4255-97F8-86631BBE94D0}"/>
                </a:ext>
              </a:extLst>
            </p:cNvPr>
            <p:cNvSpPr/>
            <p:nvPr/>
          </p:nvSpPr>
          <p:spPr>
            <a:xfrm>
              <a:off x="2770684" y="1465263"/>
              <a:ext cx="9525" cy="123825"/>
            </a:xfrm>
            <a:custGeom>
              <a:avLst/>
              <a:gdLst>
                <a:gd name="connsiteX0" fmla="*/ 0 w 0"/>
                <a:gd name="connsiteY0" fmla="*/ 0 h 123825"/>
                <a:gd name="connsiteX1" fmla="*/ 0 w 0"/>
                <a:gd name="connsiteY1" fmla="*/ 123825 h 123825"/>
              </a:gdLst>
              <a:ahLst/>
              <a:cxnLst>
                <a:cxn ang="0">
                  <a:pos x="connsiteX0" y="connsiteY0"/>
                </a:cxn>
                <a:cxn ang="0">
                  <a:pos x="connsiteX1" y="connsiteY1"/>
                </a:cxn>
              </a:cxnLst>
              <a:rect l="l" t="t" r="r" b="b"/>
              <a:pathLst>
                <a:path h="123825">
                  <a:moveTo>
                    <a:pt x="0" y="0"/>
                  </a:moveTo>
                  <a:lnTo>
                    <a:pt x="0" y="123825"/>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70" name="Freeform: Shape 66">
              <a:extLst>
                <a:ext uri="{FF2B5EF4-FFF2-40B4-BE49-F238E27FC236}">
                  <a16:creationId xmlns:a16="http://schemas.microsoft.com/office/drawing/2014/main" id="{75795876-1421-4CB8-8F79-28DDC936BB9C}"/>
                </a:ext>
              </a:extLst>
            </p:cNvPr>
            <p:cNvSpPr/>
            <p:nvPr/>
          </p:nvSpPr>
          <p:spPr>
            <a:xfrm>
              <a:off x="2684959" y="1531938"/>
              <a:ext cx="171450" cy="57150"/>
            </a:xfrm>
            <a:custGeom>
              <a:avLst/>
              <a:gdLst>
                <a:gd name="connsiteX0" fmla="*/ 0 w 171450"/>
                <a:gd name="connsiteY0" fmla="*/ 57150 h 57150"/>
                <a:gd name="connsiteX1" fmla="*/ 57150 w 171450"/>
                <a:gd name="connsiteY1" fmla="*/ 0 h 57150"/>
                <a:gd name="connsiteX2" fmla="*/ 114300 w 171450"/>
                <a:gd name="connsiteY2" fmla="*/ 0 h 57150"/>
                <a:gd name="connsiteX3" fmla="*/ 154686 w 171450"/>
                <a:gd name="connsiteY3" fmla="*/ 16764 h 57150"/>
                <a:gd name="connsiteX4" fmla="*/ 171450 w 1714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57150">
                  <a:moveTo>
                    <a:pt x="0" y="57150"/>
                  </a:moveTo>
                  <a:cubicBezTo>
                    <a:pt x="0" y="25622"/>
                    <a:pt x="25622" y="0"/>
                    <a:pt x="57150" y="0"/>
                  </a:cubicBezTo>
                  <a:lnTo>
                    <a:pt x="114300" y="0"/>
                  </a:lnTo>
                  <a:cubicBezTo>
                    <a:pt x="129445" y="0"/>
                    <a:pt x="144018" y="6001"/>
                    <a:pt x="154686" y="16764"/>
                  </a:cubicBezTo>
                  <a:cubicBezTo>
                    <a:pt x="165449" y="27527"/>
                    <a:pt x="171450" y="42005"/>
                    <a:pt x="171450" y="57150"/>
                  </a:cubicBez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71" name="Freeform: Shape 67">
              <a:extLst>
                <a:ext uri="{FF2B5EF4-FFF2-40B4-BE49-F238E27FC236}">
                  <a16:creationId xmlns:a16="http://schemas.microsoft.com/office/drawing/2014/main" id="{23C39F7E-EED2-46A5-BB74-6F31E531F41F}"/>
                </a:ext>
              </a:extLst>
            </p:cNvPr>
            <p:cNvSpPr/>
            <p:nvPr/>
          </p:nvSpPr>
          <p:spPr>
            <a:xfrm>
              <a:off x="2746872" y="1417638"/>
              <a:ext cx="47625" cy="47625"/>
            </a:xfrm>
            <a:custGeom>
              <a:avLst/>
              <a:gdLst>
                <a:gd name="connsiteX0" fmla="*/ 0 w 47625"/>
                <a:gd name="connsiteY0" fmla="*/ 9525 h 47625"/>
                <a:gd name="connsiteX1" fmla="*/ 9525 w 47625"/>
                <a:gd name="connsiteY1" fmla="*/ 0 h 47625"/>
                <a:gd name="connsiteX2" fmla="*/ 38100 w 47625"/>
                <a:gd name="connsiteY2" fmla="*/ 0 h 47625"/>
                <a:gd name="connsiteX3" fmla="*/ 47625 w 47625"/>
                <a:gd name="connsiteY3" fmla="*/ 9525 h 47625"/>
                <a:gd name="connsiteX4" fmla="*/ 47625 w 47625"/>
                <a:gd name="connsiteY4" fmla="*/ 38100 h 47625"/>
                <a:gd name="connsiteX5" fmla="*/ 38100 w 47625"/>
                <a:gd name="connsiteY5" fmla="*/ 47625 h 47625"/>
                <a:gd name="connsiteX6" fmla="*/ 9525 w 47625"/>
                <a:gd name="connsiteY6" fmla="*/ 47625 h 47625"/>
                <a:gd name="connsiteX7" fmla="*/ 0 w 47625"/>
                <a:gd name="connsiteY7" fmla="*/ 38100 h 47625"/>
                <a:gd name="connsiteX8" fmla="*/ 0 w 47625"/>
                <a:gd name="connsiteY8" fmla="*/ 95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0" y="9525"/>
                  </a:moveTo>
                  <a:cubicBezTo>
                    <a:pt x="0" y="4286"/>
                    <a:pt x="4286" y="0"/>
                    <a:pt x="9525" y="0"/>
                  </a:cubicBezTo>
                  <a:lnTo>
                    <a:pt x="38100" y="0"/>
                  </a:lnTo>
                  <a:cubicBezTo>
                    <a:pt x="43339" y="0"/>
                    <a:pt x="47625" y="4286"/>
                    <a:pt x="47625" y="9525"/>
                  </a:cubicBezTo>
                  <a:lnTo>
                    <a:pt x="47625" y="38100"/>
                  </a:lnTo>
                  <a:cubicBezTo>
                    <a:pt x="47625" y="43339"/>
                    <a:pt x="43339" y="47625"/>
                    <a:pt x="38100" y="47625"/>
                  </a:cubicBezTo>
                  <a:lnTo>
                    <a:pt x="9525" y="47625"/>
                  </a:lnTo>
                  <a:cubicBezTo>
                    <a:pt x="4286" y="47625"/>
                    <a:pt x="0" y="43339"/>
                    <a:pt x="0" y="3810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72" name="Freeform: Shape 68">
              <a:extLst>
                <a:ext uri="{FF2B5EF4-FFF2-40B4-BE49-F238E27FC236}">
                  <a16:creationId xmlns:a16="http://schemas.microsoft.com/office/drawing/2014/main" id="{114D61CE-5871-4D9B-BD3A-740636EFFE33}"/>
                </a:ext>
              </a:extLst>
            </p:cNvPr>
            <p:cNvSpPr/>
            <p:nvPr/>
          </p:nvSpPr>
          <p:spPr>
            <a:xfrm>
              <a:off x="2746872" y="1589088"/>
              <a:ext cx="47625" cy="47625"/>
            </a:xfrm>
            <a:custGeom>
              <a:avLst/>
              <a:gdLst>
                <a:gd name="connsiteX0" fmla="*/ 0 w 47625"/>
                <a:gd name="connsiteY0" fmla="*/ 9525 h 47625"/>
                <a:gd name="connsiteX1" fmla="*/ 9525 w 47625"/>
                <a:gd name="connsiteY1" fmla="*/ 0 h 47625"/>
                <a:gd name="connsiteX2" fmla="*/ 38100 w 47625"/>
                <a:gd name="connsiteY2" fmla="*/ 0 h 47625"/>
                <a:gd name="connsiteX3" fmla="*/ 47625 w 47625"/>
                <a:gd name="connsiteY3" fmla="*/ 9525 h 47625"/>
                <a:gd name="connsiteX4" fmla="*/ 47625 w 47625"/>
                <a:gd name="connsiteY4" fmla="*/ 38100 h 47625"/>
                <a:gd name="connsiteX5" fmla="*/ 38100 w 47625"/>
                <a:gd name="connsiteY5" fmla="*/ 47625 h 47625"/>
                <a:gd name="connsiteX6" fmla="*/ 9525 w 47625"/>
                <a:gd name="connsiteY6" fmla="*/ 47625 h 47625"/>
                <a:gd name="connsiteX7" fmla="*/ 0 w 47625"/>
                <a:gd name="connsiteY7" fmla="*/ 38100 h 47625"/>
                <a:gd name="connsiteX8" fmla="*/ 0 w 47625"/>
                <a:gd name="connsiteY8" fmla="*/ 95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0" y="9525"/>
                  </a:moveTo>
                  <a:cubicBezTo>
                    <a:pt x="0" y="4286"/>
                    <a:pt x="4286" y="0"/>
                    <a:pt x="9525" y="0"/>
                  </a:cubicBezTo>
                  <a:lnTo>
                    <a:pt x="38100" y="0"/>
                  </a:lnTo>
                  <a:cubicBezTo>
                    <a:pt x="43339" y="0"/>
                    <a:pt x="47625" y="4286"/>
                    <a:pt x="47625" y="9525"/>
                  </a:cubicBezTo>
                  <a:lnTo>
                    <a:pt x="47625" y="38100"/>
                  </a:lnTo>
                  <a:cubicBezTo>
                    <a:pt x="47625" y="43339"/>
                    <a:pt x="43339" y="47625"/>
                    <a:pt x="38100" y="47625"/>
                  </a:cubicBezTo>
                  <a:lnTo>
                    <a:pt x="9525" y="47625"/>
                  </a:lnTo>
                  <a:cubicBezTo>
                    <a:pt x="4286" y="47625"/>
                    <a:pt x="0" y="43339"/>
                    <a:pt x="0" y="3810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73" name="Freeform: Shape 69">
              <a:extLst>
                <a:ext uri="{FF2B5EF4-FFF2-40B4-BE49-F238E27FC236}">
                  <a16:creationId xmlns:a16="http://schemas.microsoft.com/office/drawing/2014/main" id="{84F3CD0D-8A6B-4983-8C51-F82EAF445982}"/>
                </a:ext>
              </a:extLst>
            </p:cNvPr>
            <p:cNvSpPr/>
            <p:nvPr/>
          </p:nvSpPr>
          <p:spPr>
            <a:xfrm>
              <a:off x="2661147" y="1589088"/>
              <a:ext cx="47625" cy="47625"/>
            </a:xfrm>
            <a:custGeom>
              <a:avLst/>
              <a:gdLst>
                <a:gd name="connsiteX0" fmla="*/ 0 w 47625"/>
                <a:gd name="connsiteY0" fmla="*/ 9525 h 47625"/>
                <a:gd name="connsiteX1" fmla="*/ 9525 w 47625"/>
                <a:gd name="connsiteY1" fmla="*/ 0 h 47625"/>
                <a:gd name="connsiteX2" fmla="*/ 38100 w 47625"/>
                <a:gd name="connsiteY2" fmla="*/ 0 h 47625"/>
                <a:gd name="connsiteX3" fmla="*/ 47625 w 47625"/>
                <a:gd name="connsiteY3" fmla="*/ 9525 h 47625"/>
                <a:gd name="connsiteX4" fmla="*/ 47625 w 47625"/>
                <a:gd name="connsiteY4" fmla="*/ 38100 h 47625"/>
                <a:gd name="connsiteX5" fmla="*/ 38100 w 47625"/>
                <a:gd name="connsiteY5" fmla="*/ 47625 h 47625"/>
                <a:gd name="connsiteX6" fmla="*/ 9525 w 47625"/>
                <a:gd name="connsiteY6" fmla="*/ 47625 h 47625"/>
                <a:gd name="connsiteX7" fmla="*/ 0 w 47625"/>
                <a:gd name="connsiteY7" fmla="*/ 38100 h 47625"/>
                <a:gd name="connsiteX8" fmla="*/ 0 w 47625"/>
                <a:gd name="connsiteY8" fmla="*/ 95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0" y="9525"/>
                  </a:moveTo>
                  <a:cubicBezTo>
                    <a:pt x="0" y="4286"/>
                    <a:pt x="4286" y="0"/>
                    <a:pt x="9525" y="0"/>
                  </a:cubicBezTo>
                  <a:lnTo>
                    <a:pt x="38100" y="0"/>
                  </a:lnTo>
                  <a:cubicBezTo>
                    <a:pt x="43339" y="0"/>
                    <a:pt x="47625" y="4286"/>
                    <a:pt x="47625" y="9525"/>
                  </a:cubicBezTo>
                  <a:lnTo>
                    <a:pt x="47625" y="38100"/>
                  </a:lnTo>
                  <a:cubicBezTo>
                    <a:pt x="47625" y="43339"/>
                    <a:pt x="43339" y="47625"/>
                    <a:pt x="38100" y="47625"/>
                  </a:cubicBezTo>
                  <a:lnTo>
                    <a:pt x="9525" y="47625"/>
                  </a:lnTo>
                  <a:cubicBezTo>
                    <a:pt x="4286" y="47625"/>
                    <a:pt x="0" y="43339"/>
                    <a:pt x="0" y="3810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74" name="Freeform: Shape 70">
              <a:extLst>
                <a:ext uri="{FF2B5EF4-FFF2-40B4-BE49-F238E27FC236}">
                  <a16:creationId xmlns:a16="http://schemas.microsoft.com/office/drawing/2014/main" id="{710A73EB-B3C0-42A7-B5BE-A3C1E795F55D}"/>
                </a:ext>
              </a:extLst>
            </p:cNvPr>
            <p:cNvSpPr/>
            <p:nvPr/>
          </p:nvSpPr>
          <p:spPr>
            <a:xfrm>
              <a:off x="2832597" y="1589088"/>
              <a:ext cx="47625" cy="47625"/>
            </a:xfrm>
            <a:custGeom>
              <a:avLst/>
              <a:gdLst>
                <a:gd name="connsiteX0" fmla="*/ 0 w 47625"/>
                <a:gd name="connsiteY0" fmla="*/ 9525 h 47625"/>
                <a:gd name="connsiteX1" fmla="*/ 9525 w 47625"/>
                <a:gd name="connsiteY1" fmla="*/ 0 h 47625"/>
                <a:gd name="connsiteX2" fmla="*/ 38100 w 47625"/>
                <a:gd name="connsiteY2" fmla="*/ 0 h 47625"/>
                <a:gd name="connsiteX3" fmla="*/ 47625 w 47625"/>
                <a:gd name="connsiteY3" fmla="*/ 9525 h 47625"/>
                <a:gd name="connsiteX4" fmla="*/ 47625 w 47625"/>
                <a:gd name="connsiteY4" fmla="*/ 38100 h 47625"/>
                <a:gd name="connsiteX5" fmla="*/ 38100 w 47625"/>
                <a:gd name="connsiteY5" fmla="*/ 47625 h 47625"/>
                <a:gd name="connsiteX6" fmla="*/ 9525 w 47625"/>
                <a:gd name="connsiteY6" fmla="*/ 47625 h 47625"/>
                <a:gd name="connsiteX7" fmla="*/ 0 w 47625"/>
                <a:gd name="connsiteY7" fmla="*/ 38100 h 47625"/>
                <a:gd name="connsiteX8" fmla="*/ 0 w 47625"/>
                <a:gd name="connsiteY8" fmla="*/ 95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0" y="9525"/>
                  </a:moveTo>
                  <a:cubicBezTo>
                    <a:pt x="0" y="4286"/>
                    <a:pt x="4286" y="0"/>
                    <a:pt x="9525" y="0"/>
                  </a:cubicBezTo>
                  <a:lnTo>
                    <a:pt x="38100" y="0"/>
                  </a:lnTo>
                  <a:cubicBezTo>
                    <a:pt x="43339" y="0"/>
                    <a:pt x="47625" y="4286"/>
                    <a:pt x="47625" y="9525"/>
                  </a:cubicBezTo>
                  <a:lnTo>
                    <a:pt x="47625" y="38100"/>
                  </a:lnTo>
                  <a:cubicBezTo>
                    <a:pt x="47625" y="43339"/>
                    <a:pt x="43339" y="47625"/>
                    <a:pt x="38100" y="47625"/>
                  </a:cubicBezTo>
                  <a:lnTo>
                    <a:pt x="9525" y="47625"/>
                  </a:lnTo>
                  <a:cubicBezTo>
                    <a:pt x="4286" y="47625"/>
                    <a:pt x="0" y="43339"/>
                    <a:pt x="0" y="3810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79" name="Group 678">
            <a:extLst>
              <a:ext uri="{FF2B5EF4-FFF2-40B4-BE49-F238E27FC236}">
                <a16:creationId xmlns:a16="http://schemas.microsoft.com/office/drawing/2014/main" id="{BBAB0580-3A99-4D81-B93C-AD247BD50379}"/>
              </a:ext>
            </a:extLst>
          </p:cNvPr>
          <p:cNvGrpSpPr/>
          <p:nvPr/>
        </p:nvGrpSpPr>
        <p:grpSpPr>
          <a:xfrm>
            <a:off x="9071474" y="5123729"/>
            <a:ext cx="223822" cy="223822"/>
            <a:chOff x="2930474" y="5176862"/>
            <a:chExt cx="200025" cy="200025"/>
          </a:xfrm>
        </p:grpSpPr>
        <p:sp>
          <p:nvSpPr>
            <p:cNvPr id="680" name="Freeform: Shape 72">
              <a:extLst>
                <a:ext uri="{FF2B5EF4-FFF2-40B4-BE49-F238E27FC236}">
                  <a16:creationId xmlns:a16="http://schemas.microsoft.com/office/drawing/2014/main" id="{9C0990E1-D399-4D1C-98DE-CE17A8CC3CF4}"/>
                </a:ext>
              </a:extLst>
            </p:cNvPr>
            <p:cNvSpPr/>
            <p:nvPr/>
          </p:nvSpPr>
          <p:spPr>
            <a:xfrm>
              <a:off x="2930474" y="5176862"/>
              <a:ext cx="200025" cy="200025"/>
            </a:xfrm>
            <a:custGeom>
              <a:avLst/>
              <a:gdLst>
                <a:gd name="connsiteX0" fmla="*/ 201969 w 200025"/>
                <a:gd name="connsiteY0" fmla="*/ 196001 h 200025"/>
                <a:gd name="connsiteX1" fmla="*/ 202159 w 200025"/>
                <a:gd name="connsiteY1" fmla="*/ 202001 h 200025"/>
                <a:gd name="connsiteX2" fmla="*/ 196730 w 200025"/>
                <a:gd name="connsiteY2" fmla="*/ 204478 h 200025"/>
                <a:gd name="connsiteX3" fmla="*/ 6230 w 200025"/>
                <a:gd name="connsiteY3" fmla="*/ 204478 h 200025"/>
                <a:gd name="connsiteX4" fmla="*/ 801 w 200025"/>
                <a:gd name="connsiteY4" fmla="*/ 202001 h 200025"/>
                <a:gd name="connsiteX5" fmla="*/ 991 w 200025"/>
                <a:gd name="connsiteY5" fmla="*/ 196001 h 200025"/>
                <a:gd name="connsiteX6" fmla="*/ 97289 w 200025"/>
                <a:gd name="connsiteY6" fmla="*/ 3500 h 200025"/>
                <a:gd name="connsiteX7" fmla="*/ 105766 w 200025"/>
                <a:gd name="connsiteY7" fmla="*/ 3500 h 200025"/>
                <a:gd name="connsiteX8" fmla="*/ 201969 w 200025"/>
                <a:gd name="connsiteY8" fmla="*/ 19600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00025">
                  <a:moveTo>
                    <a:pt x="201969" y="196001"/>
                  </a:moveTo>
                  <a:cubicBezTo>
                    <a:pt x="203207" y="197810"/>
                    <a:pt x="203302" y="200192"/>
                    <a:pt x="202159" y="202001"/>
                  </a:cubicBezTo>
                  <a:cubicBezTo>
                    <a:pt x="201016" y="203906"/>
                    <a:pt x="198826" y="204859"/>
                    <a:pt x="196730" y="204478"/>
                  </a:cubicBezTo>
                  <a:lnTo>
                    <a:pt x="6230" y="204478"/>
                  </a:lnTo>
                  <a:cubicBezTo>
                    <a:pt x="4039" y="204859"/>
                    <a:pt x="1944" y="203811"/>
                    <a:pt x="801" y="202001"/>
                  </a:cubicBezTo>
                  <a:cubicBezTo>
                    <a:pt x="-342" y="200096"/>
                    <a:pt x="-247" y="197810"/>
                    <a:pt x="991" y="196001"/>
                  </a:cubicBezTo>
                  <a:lnTo>
                    <a:pt x="97289" y="3500"/>
                  </a:lnTo>
                  <a:cubicBezTo>
                    <a:pt x="99670" y="-1167"/>
                    <a:pt x="103480" y="-1167"/>
                    <a:pt x="105766" y="3500"/>
                  </a:cubicBezTo>
                  <a:lnTo>
                    <a:pt x="201969" y="196001"/>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1" name="Freeform: Shape 73">
              <a:extLst>
                <a:ext uri="{FF2B5EF4-FFF2-40B4-BE49-F238E27FC236}">
                  <a16:creationId xmlns:a16="http://schemas.microsoft.com/office/drawing/2014/main" id="{56320EA7-B8CC-4E29-A787-8495AB214CF7}"/>
                </a:ext>
              </a:extLst>
            </p:cNvPr>
            <p:cNvSpPr/>
            <p:nvPr/>
          </p:nvSpPr>
          <p:spPr>
            <a:xfrm>
              <a:off x="3031858" y="5252847"/>
              <a:ext cx="9525" cy="66675"/>
            </a:xfrm>
            <a:custGeom>
              <a:avLst/>
              <a:gdLst>
                <a:gd name="connsiteX0" fmla="*/ 0 w 0"/>
                <a:gd name="connsiteY0" fmla="*/ 66675 h 66675"/>
                <a:gd name="connsiteX1" fmla="*/ 0 w 0"/>
                <a:gd name="connsiteY1" fmla="*/ 0 h 66675"/>
              </a:gdLst>
              <a:ahLst/>
              <a:cxnLst>
                <a:cxn ang="0">
                  <a:pos x="connsiteX0" y="connsiteY0"/>
                </a:cxn>
                <a:cxn ang="0">
                  <a:pos x="connsiteX1" y="connsiteY1"/>
                </a:cxn>
              </a:cxnLst>
              <a:rect l="l" t="t" r="r" b="b"/>
              <a:pathLst>
                <a:path h="66675">
                  <a:moveTo>
                    <a:pt x="0" y="66675"/>
                  </a:moveTo>
                  <a:lnTo>
                    <a:pt x="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2" name="Freeform: Shape 74">
              <a:extLst>
                <a:ext uri="{FF2B5EF4-FFF2-40B4-BE49-F238E27FC236}">
                  <a16:creationId xmlns:a16="http://schemas.microsoft.com/office/drawing/2014/main" id="{00B69CA2-53B0-4626-BFCE-2666D66128FA}"/>
                </a:ext>
              </a:extLst>
            </p:cNvPr>
            <p:cNvSpPr/>
            <p:nvPr/>
          </p:nvSpPr>
          <p:spPr>
            <a:xfrm>
              <a:off x="3029573" y="5338572"/>
              <a:ext cx="9525" cy="9525"/>
            </a:xfrm>
            <a:custGeom>
              <a:avLst/>
              <a:gdLst>
                <a:gd name="connsiteX0" fmla="*/ 2286 w 0"/>
                <a:gd name="connsiteY0" fmla="*/ 0 h 0"/>
                <a:gd name="connsiteX1" fmla="*/ 667 w 0"/>
                <a:gd name="connsiteY1" fmla="*/ 762 h 0"/>
                <a:gd name="connsiteX2" fmla="*/ 0 w 0"/>
                <a:gd name="connsiteY2" fmla="*/ 2477 h 0"/>
                <a:gd name="connsiteX3" fmla="*/ 2381 w 0"/>
                <a:gd name="connsiteY3" fmla="*/ 4858 h 0"/>
                <a:gd name="connsiteX4" fmla="*/ 2381 w 0"/>
                <a:gd name="connsiteY4" fmla="*/ 4858 h 0"/>
                <a:gd name="connsiteX5" fmla="*/ 4000 w 0"/>
                <a:gd name="connsiteY5" fmla="*/ 4096 h 0"/>
                <a:gd name="connsiteX6" fmla="*/ 4667 w 0"/>
                <a:gd name="connsiteY6" fmla="*/ 2381 h 0"/>
                <a:gd name="connsiteX7" fmla="*/ 2286 w 0"/>
                <a:gd name="connsiteY7" fmla="*/ 0 h 0"/>
                <a:gd name="connsiteX8" fmla="*/ 2286 w 0"/>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2286" y="0"/>
                  </a:moveTo>
                  <a:cubicBezTo>
                    <a:pt x="1619" y="0"/>
                    <a:pt x="1048" y="286"/>
                    <a:pt x="667" y="762"/>
                  </a:cubicBezTo>
                  <a:cubicBezTo>
                    <a:pt x="190" y="1238"/>
                    <a:pt x="0" y="1810"/>
                    <a:pt x="0" y="2477"/>
                  </a:cubicBezTo>
                  <a:cubicBezTo>
                    <a:pt x="95" y="3810"/>
                    <a:pt x="1143" y="4763"/>
                    <a:pt x="2381" y="4858"/>
                  </a:cubicBezTo>
                  <a:lnTo>
                    <a:pt x="2381" y="4858"/>
                  </a:lnTo>
                  <a:cubicBezTo>
                    <a:pt x="3048" y="4858"/>
                    <a:pt x="3619" y="4572"/>
                    <a:pt x="4000" y="4096"/>
                  </a:cubicBezTo>
                  <a:cubicBezTo>
                    <a:pt x="4477" y="3620"/>
                    <a:pt x="4667" y="3048"/>
                    <a:pt x="4667" y="2381"/>
                  </a:cubicBezTo>
                  <a:cubicBezTo>
                    <a:pt x="4667" y="1048"/>
                    <a:pt x="3619" y="0"/>
                    <a:pt x="2286" y="0"/>
                  </a:cubicBezTo>
                  <a:lnTo>
                    <a:pt x="2286"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83" name="Group 682">
            <a:extLst>
              <a:ext uri="{FF2B5EF4-FFF2-40B4-BE49-F238E27FC236}">
                <a16:creationId xmlns:a16="http://schemas.microsoft.com/office/drawing/2014/main" id="{AE28C514-887E-4AC8-B4C3-40BA966FDA52}"/>
              </a:ext>
            </a:extLst>
          </p:cNvPr>
          <p:cNvGrpSpPr>
            <a:grpSpLocks noChangeAspect="1"/>
          </p:cNvGrpSpPr>
          <p:nvPr/>
        </p:nvGrpSpPr>
        <p:grpSpPr>
          <a:xfrm>
            <a:off x="8995375" y="3641957"/>
            <a:ext cx="268589" cy="199520"/>
            <a:chOff x="2719483" y="1454292"/>
            <a:chExt cx="205645" cy="152766"/>
          </a:xfrm>
        </p:grpSpPr>
        <p:sp>
          <p:nvSpPr>
            <p:cNvPr id="684" name="Freeform: Shape 140">
              <a:extLst>
                <a:ext uri="{FF2B5EF4-FFF2-40B4-BE49-F238E27FC236}">
                  <a16:creationId xmlns:a16="http://schemas.microsoft.com/office/drawing/2014/main" id="{E9CA366E-7A30-4A82-89D0-646054260041}"/>
                </a:ext>
              </a:extLst>
            </p:cNvPr>
            <p:cNvSpPr/>
            <p:nvPr/>
          </p:nvSpPr>
          <p:spPr>
            <a:xfrm>
              <a:off x="2719483" y="1519523"/>
              <a:ext cx="47625" cy="38100"/>
            </a:xfrm>
            <a:custGeom>
              <a:avLst/>
              <a:gdLst>
                <a:gd name="connsiteX0" fmla="*/ 0 w 47625"/>
                <a:gd name="connsiteY0" fmla="*/ 0 h 38100"/>
                <a:gd name="connsiteX1" fmla="*/ 26575 w 47625"/>
                <a:gd name="connsiteY1" fmla="*/ 39529 h 38100"/>
                <a:gd name="connsiteX2" fmla="*/ 57055 w 47625"/>
                <a:gd name="connsiteY2" fmla="*/ 2953 h 38100"/>
              </a:gdLst>
              <a:ahLst/>
              <a:cxnLst>
                <a:cxn ang="0">
                  <a:pos x="connsiteX0" y="connsiteY0"/>
                </a:cxn>
                <a:cxn ang="0">
                  <a:pos x="connsiteX1" y="connsiteY1"/>
                </a:cxn>
                <a:cxn ang="0">
                  <a:pos x="connsiteX2" y="connsiteY2"/>
                </a:cxn>
              </a:cxnLst>
              <a:rect l="l" t="t" r="r" b="b"/>
              <a:pathLst>
                <a:path w="47625" h="38100">
                  <a:moveTo>
                    <a:pt x="0" y="0"/>
                  </a:moveTo>
                  <a:lnTo>
                    <a:pt x="26575" y="39529"/>
                  </a:lnTo>
                  <a:lnTo>
                    <a:pt x="57055" y="295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5" name="Freeform: Shape 141">
              <a:extLst>
                <a:ext uri="{FF2B5EF4-FFF2-40B4-BE49-F238E27FC236}">
                  <a16:creationId xmlns:a16="http://schemas.microsoft.com/office/drawing/2014/main" id="{B6B698B1-424E-409F-A64D-2111915232BB}"/>
                </a:ext>
              </a:extLst>
            </p:cNvPr>
            <p:cNvSpPr/>
            <p:nvPr/>
          </p:nvSpPr>
          <p:spPr>
            <a:xfrm>
              <a:off x="2877503" y="1520952"/>
              <a:ext cx="47625" cy="38100"/>
            </a:xfrm>
            <a:custGeom>
              <a:avLst/>
              <a:gdLst>
                <a:gd name="connsiteX0" fmla="*/ 57055 w 47625"/>
                <a:gd name="connsiteY0" fmla="*/ 39529 h 38100"/>
                <a:gd name="connsiteX1" fmla="*/ 30575 w 47625"/>
                <a:gd name="connsiteY1" fmla="*/ 0 h 38100"/>
                <a:gd name="connsiteX2" fmla="*/ 0 w 47625"/>
                <a:gd name="connsiteY2" fmla="*/ 36576 h 38100"/>
              </a:gdLst>
              <a:ahLst/>
              <a:cxnLst>
                <a:cxn ang="0">
                  <a:pos x="connsiteX0" y="connsiteY0"/>
                </a:cxn>
                <a:cxn ang="0">
                  <a:pos x="connsiteX1" y="connsiteY1"/>
                </a:cxn>
                <a:cxn ang="0">
                  <a:pos x="connsiteX2" y="connsiteY2"/>
                </a:cxn>
              </a:cxnLst>
              <a:rect l="l" t="t" r="r" b="b"/>
              <a:pathLst>
                <a:path w="47625" h="38100">
                  <a:moveTo>
                    <a:pt x="57055" y="39529"/>
                  </a:moveTo>
                  <a:lnTo>
                    <a:pt x="30575" y="0"/>
                  </a:lnTo>
                  <a:lnTo>
                    <a:pt x="0" y="3657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6" name="Freeform: Shape 142">
              <a:extLst>
                <a:ext uri="{FF2B5EF4-FFF2-40B4-BE49-F238E27FC236}">
                  <a16:creationId xmlns:a16="http://schemas.microsoft.com/office/drawing/2014/main" id="{3DE4F65A-C0FB-485E-BE5B-B13AFE7D2BA6}"/>
                </a:ext>
              </a:extLst>
            </p:cNvPr>
            <p:cNvSpPr/>
            <p:nvPr/>
          </p:nvSpPr>
          <p:spPr>
            <a:xfrm>
              <a:off x="2770061" y="1521333"/>
              <a:ext cx="133350" cy="85725"/>
            </a:xfrm>
            <a:custGeom>
              <a:avLst/>
              <a:gdLst>
                <a:gd name="connsiteX0" fmla="*/ 137541 w 133350"/>
                <a:gd name="connsiteY0" fmla="*/ 0 h 85725"/>
                <a:gd name="connsiteX1" fmla="*/ 75533 w 133350"/>
                <a:gd name="connsiteY1" fmla="*/ 92678 h 85725"/>
                <a:gd name="connsiteX2" fmla="*/ 0 w 133350"/>
                <a:gd name="connsiteY2" fmla="*/ 71533 h 85725"/>
              </a:gdLst>
              <a:ahLst/>
              <a:cxnLst>
                <a:cxn ang="0">
                  <a:pos x="connsiteX0" y="connsiteY0"/>
                </a:cxn>
                <a:cxn ang="0">
                  <a:pos x="connsiteX1" y="connsiteY1"/>
                </a:cxn>
                <a:cxn ang="0">
                  <a:pos x="connsiteX2" y="connsiteY2"/>
                </a:cxn>
              </a:cxnLst>
              <a:rect l="l" t="t" r="r" b="b"/>
              <a:pathLst>
                <a:path w="133350" h="85725">
                  <a:moveTo>
                    <a:pt x="137541" y="0"/>
                  </a:moveTo>
                  <a:cubicBezTo>
                    <a:pt x="144209" y="42386"/>
                    <a:pt x="117253" y="82677"/>
                    <a:pt x="75533" y="92678"/>
                  </a:cubicBezTo>
                  <a:cubicBezTo>
                    <a:pt x="48387" y="99155"/>
                    <a:pt x="19812" y="91154"/>
                    <a:pt x="0" y="7153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7" name="Freeform: Shape 143">
              <a:extLst>
                <a:ext uri="{FF2B5EF4-FFF2-40B4-BE49-F238E27FC236}">
                  <a16:creationId xmlns:a16="http://schemas.microsoft.com/office/drawing/2014/main" id="{63849603-0A96-4034-86FA-A2922E0661FB}"/>
                </a:ext>
              </a:extLst>
            </p:cNvPr>
            <p:cNvSpPr/>
            <p:nvPr/>
          </p:nvSpPr>
          <p:spPr>
            <a:xfrm>
              <a:off x="2743567" y="1454292"/>
              <a:ext cx="142875" cy="95250"/>
            </a:xfrm>
            <a:custGeom>
              <a:avLst/>
              <a:gdLst>
                <a:gd name="connsiteX0" fmla="*/ 2491 w 142875"/>
                <a:gd name="connsiteY0" fmla="*/ 104569 h 95250"/>
                <a:gd name="connsiteX1" fmla="*/ 12302 w 142875"/>
                <a:gd name="connsiteY1" fmla="*/ 40371 h 95250"/>
                <a:gd name="connsiteX2" fmla="*/ 64784 w 142875"/>
                <a:gd name="connsiteY2" fmla="*/ 2175 h 95250"/>
                <a:gd name="connsiteX3" fmla="*/ 144032 w 142875"/>
                <a:gd name="connsiteY3" fmla="*/ 27321 h 95250"/>
              </a:gdLst>
              <a:ahLst/>
              <a:cxnLst>
                <a:cxn ang="0">
                  <a:pos x="connsiteX0" y="connsiteY0"/>
                </a:cxn>
                <a:cxn ang="0">
                  <a:pos x="connsiteX1" y="connsiteY1"/>
                </a:cxn>
                <a:cxn ang="0">
                  <a:pos x="connsiteX2" y="connsiteY2"/>
                </a:cxn>
                <a:cxn ang="0">
                  <a:pos x="connsiteX3" y="connsiteY3"/>
                </a:cxn>
              </a:cxnLst>
              <a:rect l="l" t="t" r="r" b="b"/>
              <a:pathLst>
                <a:path w="142875" h="95250">
                  <a:moveTo>
                    <a:pt x="2491" y="104569"/>
                  </a:moveTo>
                  <a:cubicBezTo>
                    <a:pt x="-2938" y="82757"/>
                    <a:pt x="586" y="59611"/>
                    <a:pt x="12302" y="40371"/>
                  </a:cubicBezTo>
                  <a:cubicBezTo>
                    <a:pt x="24017" y="21130"/>
                    <a:pt x="42877" y="7414"/>
                    <a:pt x="64784" y="2175"/>
                  </a:cubicBezTo>
                  <a:cubicBezTo>
                    <a:pt x="93836" y="-4683"/>
                    <a:pt x="124316" y="4938"/>
                    <a:pt x="144032" y="27321"/>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88" name="Group 4">
            <a:extLst>
              <a:ext uri="{FF2B5EF4-FFF2-40B4-BE49-F238E27FC236}">
                <a16:creationId xmlns:a16="http://schemas.microsoft.com/office/drawing/2014/main" id="{7370E638-8E47-4154-B316-E5184375D82F}"/>
              </a:ext>
            </a:extLst>
          </p:cNvPr>
          <p:cNvGrpSpPr>
            <a:grpSpLocks noChangeAspect="1"/>
          </p:cNvGrpSpPr>
          <p:nvPr/>
        </p:nvGrpSpPr>
        <p:grpSpPr bwMode="auto">
          <a:xfrm>
            <a:off x="9066960" y="5866457"/>
            <a:ext cx="268587" cy="240212"/>
            <a:chOff x="3494" y="1850"/>
            <a:chExt cx="691" cy="618"/>
          </a:xfrm>
          <a:solidFill>
            <a:srgbClr val="00338D"/>
          </a:solidFill>
        </p:grpSpPr>
        <p:sp>
          <p:nvSpPr>
            <p:cNvPr id="689" name="Freeform 5">
              <a:extLst>
                <a:ext uri="{FF2B5EF4-FFF2-40B4-BE49-F238E27FC236}">
                  <a16:creationId xmlns:a16="http://schemas.microsoft.com/office/drawing/2014/main" id="{7FA6FF9C-B6D0-4EC2-8536-83E47955157D}"/>
                </a:ext>
              </a:extLst>
            </p:cNvPr>
            <p:cNvSpPr>
              <a:spLocks noEditPoints="1"/>
            </p:cNvSpPr>
            <p:nvPr/>
          </p:nvSpPr>
          <p:spPr bwMode="auto">
            <a:xfrm>
              <a:off x="3496" y="1850"/>
              <a:ext cx="688" cy="516"/>
            </a:xfrm>
            <a:custGeom>
              <a:avLst/>
              <a:gdLst>
                <a:gd name="T0" fmla="*/ 1081 w 1415"/>
                <a:gd name="T1" fmla="*/ 534 h 1059"/>
                <a:gd name="T2" fmla="*/ 1080 w 1415"/>
                <a:gd name="T3" fmla="*/ 530 h 1059"/>
                <a:gd name="T4" fmla="*/ 1079 w 1415"/>
                <a:gd name="T5" fmla="*/ 525 h 1059"/>
                <a:gd name="T6" fmla="*/ 1077 w 1415"/>
                <a:gd name="T7" fmla="*/ 522 h 1059"/>
                <a:gd name="T8" fmla="*/ 1075 w 1415"/>
                <a:gd name="T9" fmla="*/ 519 h 1059"/>
                <a:gd name="T10" fmla="*/ 1072 w 1415"/>
                <a:gd name="T11" fmla="*/ 516 h 1059"/>
                <a:gd name="T12" fmla="*/ 1069 w 1415"/>
                <a:gd name="T13" fmla="*/ 513 h 1059"/>
                <a:gd name="T14" fmla="*/ 1065 w 1415"/>
                <a:gd name="T15" fmla="*/ 510 h 1059"/>
                <a:gd name="T16" fmla="*/ 865 w 1415"/>
                <a:gd name="T17" fmla="*/ 71 h 1059"/>
                <a:gd name="T18" fmla="*/ 1128 w 1415"/>
                <a:gd name="T19" fmla="*/ 451 h 1059"/>
                <a:gd name="T20" fmla="*/ 1163 w 1415"/>
                <a:gd name="T21" fmla="*/ 505 h 1059"/>
                <a:gd name="T22" fmla="*/ 1414 w 1415"/>
                <a:gd name="T23" fmla="*/ 328 h 1059"/>
                <a:gd name="T24" fmla="*/ 880 w 1415"/>
                <a:gd name="T25" fmla="*/ 6 h 1059"/>
                <a:gd name="T26" fmla="*/ 515 w 1415"/>
                <a:gd name="T27" fmla="*/ 216 h 1059"/>
                <a:gd name="T28" fmla="*/ 348 w 1415"/>
                <a:gd name="T29" fmla="*/ 321 h 1059"/>
                <a:gd name="T30" fmla="*/ 15 w 1415"/>
                <a:gd name="T31" fmla="*/ 531 h 1059"/>
                <a:gd name="T32" fmla="*/ 16 w 1415"/>
                <a:gd name="T33" fmla="*/ 586 h 1059"/>
                <a:gd name="T34" fmla="*/ 550 w 1415"/>
                <a:gd name="T35" fmla="*/ 885 h 1059"/>
                <a:gd name="T36" fmla="*/ 804 w 1415"/>
                <a:gd name="T37" fmla="*/ 731 h 1059"/>
                <a:gd name="T38" fmla="*/ 770 w 1415"/>
                <a:gd name="T39" fmla="*/ 676 h 1059"/>
                <a:gd name="T40" fmla="*/ 94 w 1415"/>
                <a:gd name="T41" fmla="*/ 557 h 1059"/>
                <a:gd name="T42" fmla="*/ 851 w 1415"/>
                <a:gd name="T43" fmla="*/ 662 h 1059"/>
                <a:gd name="T44" fmla="*/ 868 w 1415"/>
                <a:gd name="T45" fmla="*/ 1055 h 1059"/>
                <a:gd name="T46" fmla="*/ 900 w 1415"/>
                <a:gd name="T47" fmla="*/ 1054 h 1059"/>
                <a:gd name="T48" fmla="*/ 1082 w 1415"/>
                <a:gd name="T49" fmla="*/ 922 h 1059"/>
                <a:gd name="T50" fmla="*/ 1081 w 1415"/>
                <a:gd name="T51" fmla="*/ 538 h 1059"/>
                <a:gd name="T52" fmla="*/ 915 w 1415"/>
                <a:gd name="T53" fmla="*/ 969 h 1059"/>
                <a:gd name="T54" fmla="*/ 899 w 1415"/>
                <a:gd name="T55" fmla="*/ 615 h 1059"/>
                <a:gd name="T56" fmla="*/ 532 w 1415"/>
                <a:gd name="T57" fmla="*/ 281 h 1059"/>
                <a:gd name="T58" fmla="*/ 947 w 1415"/>
                <a:gd name="T59" fmla="*/ 565 h 1059"/>
                <a:gd name="T60" fmla="*/ 964 w 1415"/>
                <a:gd name="T61" fmla="*/ 624 h 1059"/>
                <a:gd name="T62" fmla="*/ 1018 w 1415"/>
                <a:gd name="T63" fmla="*/ 596 h 1059"/>
                <a:gd name="T64" fmla="*/ 915 w 1415"/>
                <a:gd name="T65" fmla="*/ 969 h 1059"/>
                <a:gd name="T66" fmla="*/ 915 w 1415"/>
                <a:gd name="T67" fmla="*/ 96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5" h="1059">
                  <a:moveTo>
                    <a:pt x="1081" y="534"/>
                  </a:moveTo>
                  <a:cubicBezTo>
                    <a:pt x="1081" y="534"/>
                    <a:pt x="1081" y="534"/>
                    <a:pt x="1081" y="534"/>
                  </a:cubicBezTo>
                  <a:cubicBezTo>
                    <a:pt x="1081" y="532"/>
                    <a:pt x="1081" y="531"/>
                    <a:pt x="1080" y="530"/>
                  </a:cubicBezTo>
                  <a:cubicBezTo>
                    <a:pt x="1080" y="530"/>
                    <a:pt x="1080" y="530"/>
                    <a:pt x="1080" y="530"/>
                  </a:cubicBezTo>
                  <a:cubicBezTo>
                    <a:pt x="1080" y="529"/>
                    <a:pt x="1080" y="527"/>
                    <a:pt x="1079" y="526"/>
                  </a:cubicBezTo>
                  <a:cubicBezTo>
                    <a:pt x="1079" y="526"/>
                    <a:pt x="1079" y="526"/>
                    <a:pt x="1079" y="525"/>
                  </a:cubicBezTo>
                  <a:cubicBezTo>
                    <a:pt x="1078" y="524"/>
                    <a:pt x="1078" y="524"/>
                    <a:pt x="1078" y="523"/>
                  </a:cubicBezTo>
                  <a:cubicBezTo>
                    <a:pt x="1077" y="522"/>
                    <a:pt x="1077" y="522"/>
                    <a:pt x="1077" y="522"/>
                  </a:cubicBezTo>
                  <a:cubicBezTo>
                    <a:pt x="1077" y="522"/>
                    <a:pt x="1077" y="521"/>
                    <a:pt x="1077" y="521"/>
                  </a:cubicBezTo>
                  <a:cubicBezTo>
                    <a:pt x="1076" y="520"/>
                    <a:pt x="1076" y="520"/>
                    <a:pt x="1075" y="519"/>
                  </a:cubicBezTo>
                  <a:cubicBezTo>
                    <a:pt x="1075" y="519"/>
                    <a:pt x="1075" y="519"/>
                    <a:pt x="1075" y="519"/>
                  </a:cubicBezTo>
                  <a:cubicBezTo>
                    <a:pt x="1074" y="518"/>
                    <a:pt x="1073" y="517"/>
                    <a:pt x="1072" y="516"/>
                  </a:cubicBezTo>
                  <a:cubicBezTo>
                    <a:pt x="1072" y="515"/>
                    <a:pt x="1072" y="515"/>
                    <a:pt x="1072" y="515"/>
                  </a:cubicBezTo>
                  <a:cubicBezTo>
                    <a:pt x="1071" y="514"/>
                    <a:pt x="1070" y="514"/>
                    <a:pt x="1069" y="513"/>
                  </a:cubicBezTo>
                  <a:cubicBezTo>
                    <a:pt x="1069" y="513"/>
                    <a:pt x="1069" y="513"/>
                    <a:pt x="1069" y="513"/>
                  </a:cubicBezTo>
                  <a:cubicBezTo>
                    <a:pt x="1067" y="512"/>
                    <a:pt x="1066" y="511"/>
                    <a:pt x="1065" y="510"/>
                  </a:cubicBezTo>
                  <a:cubicBezTo>
                    <a:pt x="594" y="242"/>
                    <a:pt x="594" y="242"/>
                    <a:pt x="594" y="242"/>
                  </a:cubicBezTo>
                  <a:cubicBezTo>
                    <a:pt x="865" y="71"/>
                    <a:pt x="865" y="71"/>
                    <a:pt x="865" y="71"/>
                  </a:cubicBezTo>
                  <a:cubicBezTo>
                    <a:pt x="1320" y="330"/>
                    <a:pt x="1320" y="330"/>
                    <a:pt x="1320" y="330"/>
                  </a:cubicBezTo>
                  <a:cubicBezTo>
                    <a:pt x="1128" y="451"/>
                    <a:pt x="1128" y="451"/>
                    <a:pt x="1128" y="451"/>
                  </a:cubicBezTo>
                  <a:cubicBezTo>
                    <a:pt x="1114" y="460"/>
                    <a:pt x="1109" y="480"/>
                    <a:pt x="1118" y="495"/>
                  </a:cubicBezTo>
                  <a:cubicBezTo>
                    <a:pt x="1128" y="510"/>
                    <a:pt x="1148" y="514"/>
                    <a:pt x="1163" y="505"/>
                  </a:cubicBezTo>
                  <a:cubicBezTo>
                    <a:pt x="1399" y="356"/>
                    <a:pt x="1399" y="356"/>
                    <a:pt x="1399" y="356"/>
                  </a:cubicBezTo>
                  <a:cubicBezTo>
                    <a:pt x="1409" y="350"/>
                    <a:pt x="1415" y="339"/>
                    <a:pt x="1414" y="328"/>
                  </a:cubicBezTo>
                  <a:cubicBezTo>
                    <a:pt x="1414" y="317"/>
                    <a:pt x="1408" y="306"/>
                    <a:pt x="1398" y="301"/>
                  </a:cubicBezTo>
                  <a:cubicBezTo>
                    <a:pt x="880" y="6"/>
                    <a:pt x="880" y="6"/>
                    <a:pt x="880" y="6"/>
                  </a:cubicBezTo>
                  <a:cubicBezTo>
                    <a:pt x="870" y="0"/>
                    <a:pt x="857" y="1"/>
                    <a:pt x="847" y="7"/>
                  </a:cubicBezTo>
                  <a:cubicBezTo>
                    <a:pt x="515" y="216"/>
                    <a:pt x="515" y="216"/>
                    <a:pt x="515" y="216"/>
                  </a:cubicBezTo>
                  <a:cubicBezTo>
                    <a:pt x="514" y="216"/>
                    <a:pt x="514" y="216"/>
                    <a:pt x="514" y="217"/>
                  </a:cubicBezTo>
                  <a:cubicBezTo>
                    <a:pt x="348" y="321"/>
                    <a:pt x="348" y="321"/>
                    <a:pt x="348" y="321"/>
                  </a:cubicBezTo>
                  <a:cubicBezTo>
                    <a:pt x="348" y="321"/>
                    <a:pt x="348" y="321"/>
                    <a:pt x="348" y="321"/>
                  </a:cubicBezTo>
                  <a:cubicBezTo>
                    <a:pt x="15" y="531"/>
                    <a:pt x="15" y="531"/>
                    <a:pt x="15" y="531"/>
                  </a:cubicBezTo>
                  <a:cubicBezTo>
                    <a:pt x="5" y="537"/>
                    <a:pt x="0" y="548"/>
                    <a:pt x="0" y="559"/>
                  </a:cubicBezTo>
                  <a:cubicBezTo>
                    <a:pt x="0" y="570"/>
                    <a:pt x="6" y="580"/>
                    <a:pt x="16" y="586"/>
                  </a:cubicBezTo>
                  <a:cubicBezTo>
                    <a:pt x="534" y="880"/>
                    <a:pt x="534" y="880"/>
                    <a:pt x="534" y="880"/>
                  </a:cubicBezTo>
                  <a:cubicBezTo>
                    <a:pt x="539" y="883"/>
                    <a:pt x="545" y="885"/>
                    <a:pt x="550" y="885"/>
                  </a:cubicBezTo>
                  <a:cubicBezTo>
                    <a:pt x="556" y="885"/>
                    <a:pt x="562" y="883"/>
                    <a:pt x="567" y="880"/>
                  </a:cubicBezTo>
                  <a:cubicBezTo>
                    <a:pt x="804" y="731"/>
                    <a:pt x="804" y="731"/>
                    <a:pt x="804" y="731"/>
                  </a:cubicBezTo>
                  <a:cubicBezTo>
                    <a:pt x="819" y="721"/>
                    <a:pt x="824" y="701"/>
                    <a:pt x="814" y="686"/>
                  </a:cubicBezTo>
                  <a:cubicBezTo>
                    <a:pt x="805" y="671"/>
                    <a:pt x="785" y="667"/>
                    <a:pt x="770" y="676"/>
                  </a:cubicBezTo>
                  <a:cubicBezTo>
                    <a:pt x="549" y="815"/>
                    <a:pt x="549" y="815"/>
                    <a:pt x="549" y="815"/>
                  </a:cubicBezTo>
                  <a:cubicBezTo>
                    <a:pt x="94" y="557"/>
                    <a:pt x="94" y="557"/>
                    <a:pt x="94" y="557"/>
                  </a:cubicBezTo>
                  <a:cubicBezTo>
                    <a:pt x="366" y="386"/>
                    <a:pt x="366" y="386"/>
                    <a:pt x="366" y="386"/>
                  </a:cubicBezTo>
                  <a:cubicBezTo>
                    <a:pt x="851" y="662"/>
                    <a:pt x="851" y="662"/>
                    <a:pt x="851" y="662"/>
                  </a:cubicBezTo>
                  <a:cubicBezTo>
                    <a:pt x="851" y="1027"/>
                    <a:pt x="851" y="1027"/>
                    <a:pt x="851" y="1027"/>
                  </a:cubicBezTo>
                  <a:cubicBezTo>
                    <a:pt x="851" y="1039"/>
                    <a:pt x="857" y="1049"/>
                    <a:pt x="868" y="1055"/>
                  </a:cubicBezTo>
                  <a:cubicBezTo>
                    <a:pt x="872" y="1058"/>
                    <a:pt x="878" y="1059"/>
                    <a:pt x="883" y="1059"/>
                  </a:cubicBezTo>
                  <a:cubicBezTo>
                    <a:pt x="889" y="1059"/>
                    <a:pt x="895" y="1057"/>
                    <a:pt x="900" y="1054"/>
                  </a:cubicBezTo>
                  <a:cubicBezTo>
                    <a:pt x="1067" y="949"/>
                    <a:pt x="1067" y="949"/>
                    <a:pt x="1067" y="949"/>
                  </a:cubicBezTo>
                  <a:cubicBezTo>
                    <a:pt x="1076" y="943"/>
                    <a:pt x="1082" y="933"/>
                    <a:pt x="1082" y="922"/>
                  </a:cubicBezTo>
                  <a:cubicBezTo>
                    <a:pt x="1082" y="538"/>
                    <a:pt x="1082" y="538"/>
                    <a:pt x="1082" y="538"/>
                  </a:cubicBezTo>
                  <a:cubicBezTo>
                    <a:pt x="1082" y="538"/>
                    <a:pt x="1081" y="538"/>
                    <a:pt x="1081" y="538"/>
                  </a:cubicBezTo>
                  <a:cubicBezTo>
                    <a:pt x="1081" y="537"/>
                    <a:pt x="1081" y="535"/>
                    <a:pt x="1081" y="534"/>
                  </a:cubicBezTo>
                  <a:close/>
                  <a:moveTo>
                    <a:pt x="915" y="969"/>
                  </a:moveTo>
                  <a:cubicBezTo>
                    <a:pt x="915" y="643"/>
                    <a:pt x="915" y="643"/>
                    <a:pt x="915" y="643"/>
                  </a:cubicBezTo>
                  <a:cubicBezTo>
                    <a:pt x="915" y="631"/>
                    <a:pt x="909" y="621"/>
                    <a:pt x="899" y="615"/>
                  </a:cubicBezTo>
                  <a:cubicBezTo>
                    <a:pt x="427" y="347"/>
                    <a:pt x="427" y="347"/>
                    <a:pt x="427" y="347"/>
                  </a:cubicBezTo>
                  <a:cubicBezTo>
                    <a:pt x="532" y="281"/>
                    <a:pt x="532" y="281"/>
                    <a:pt x="532" y="281"/>
                  </a:cubicBezTo>
                  <a:cubicBezTo>
                    <a:pt x="987" y="540"/>
                    <a:pt x="987" y="540"/>
                    <a:pt x="987" y="540"/>
                  </a:cubicBezTo>
                  <a:cubicBezTo>
                    <a:pt x="947" y="565"/>
                    <a:pt x="947" y="565"/>
                    <a:pt x="947" y="565"/>
                  </a:cubicBezTo>
                  <a:cubicBezTo>
                    <a:pt x="932" y="574"/>
                    <a:pt x="928" y="594"/>
                    <a:pt x="937" y="609"/>
                  </a:cubicBezTo>
                  <a:cubicBezTo>
                    <a:pt x="943" y="618"/>
                    <a:pt x="954" y="624"/>
                    <a:pt x="964" y="624"/>
                  </a:cubicBezTo>
                  <a:cubicBezTo>
                    <a:pt x="970" y="624"/>
                    <a:pt x="976" y="622"/>
                    <a:pt x="981" y="619"/>
                  </a:cubicBezTo>
                  <a:cubicBezTo>
                    <a:pt x="1018" y="596"/>
                    <a:pt x="1018" y="596"/>
                    <a:pt x="1018" y="596"/>
                  </a:cubicBezTo>
                  <a:cubicBezTo>
                    <a:pt x="1018" y="905"/>
                    <a:pt x="1018" y="905"/>
                    <a:pt x="1018" y="905"/>
                  </a:cubicBezTo>
                  <a:lnTo>
                    <a:pt x="915" y="969"/>
                  </a:lnTo>
                  <a:close/>
                  <a:moveTo>
                    <a:pt x="915" y="969"/>
                  </a:moveTo>
                  <a:cubicBezTo>
                    <a:pt x="915" y="969"/>
                    <a:pt x="915" y="969"/>
                    <a:pt x="915" y="96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0" name="Freeform 6">
              <a:extLst>
                <a:ext uri="{FF2B5EF4-FFF2-40B4-BE49-F238E27FC236}">
                  <a16:creationId xmlns:a16="http://schemas.microsoft.com/office/drawing/2014/main" id="{589D5B55-EE1C-4E73-96A7-66A6AA72D9CD}"/>
                </a:ext>
              </a:extLst>
            </p:cNvPr>
            <p:cNvSpPr>
              <a:spLocks noEditPoints="1"/>
            </p:cNvSpPr>
            <p:nvPr/>
          </p:nvSpPr>
          <p:spPr bwMode="auto">
            <a:xfrm>
              <a:off x="4035" y="2055"/>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1" name="Freeform 7">
              <a:extLst>
                <a:ext uri="{FF2B5EF4-FFF2-40B4-BE49-F238E27FC236}">
                  <a16:creationId xmlns:a16="http://schemas.microsoft.com/office/drawing/2014/main" id="{AA781C69-3FAA-44C3-B2F6-70686D818C95}"/>
                </a:ext>
              </a:extLst>
            </p:cNvPr>
            <p:cNvSpPr>
              <a:spLocks noEditPoints="1"/>
            </p:cNvSpPr>
            <p:nvPr/>
          </p:nvSpPr>
          <p:spPr bwMode="auto">
            <a:xfrm>
              <a:off x="3494" y="2167"/>
              <a:ext cx="402" cy="176"/>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8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8"/>
                    <a:pt x="809" y="208"/>
                    <a:pt x="809" y="208"/>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2" name="Freeform 8">
              <a:extLst>
                <a:ext uri="{FF2B5EF4-FFF2-40B4-BE49-F238E27FC236}">
                  <a16:creationId xmlns:a16="http://schemas.microsoft.com/office/drawing/2014/main" id="{EA988218-644D-4594-BFDC-49758DAD36D2}"/>
                </a:ext>
              </a:extLst>
            </p:cNvPr>
            <p:cNvSpPr>
              <a:spLocks noEditPoints="1"/>
            </p:cNvSpPr>
            <p:nvPr/>
          </p:nvSpPr>
          <p:spPr bwMode="auto">
            <a:xfrm>
              <a:off x="4035" y="2117"/>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3" name="Freeform 9">
              <a:extLst>
                <a:ext uri="{FF2B5EF4-FFF2-40B4-BE49-F238E27FC236}">
                  <a16:creationId xmlns:a16="http://schemas.microsoft.com/office/drawing/2014/main" id="{2661023F-B2E8-49B9-8EA0-AEC0F99DA1F3}"/>
                </a:ext>
              </a:extLst>
            </p:cNvPr>
            <p:cNvSpPr>
              <a:spLocks noEditPoints="1"/>
            </p:cNvSpPr>
            <p:nvPr/>
          </p:nvSpPr>
          <p:spPr bwMode="auto">
            <a:xfrm>
              <a:off x="3494" y="2228"/>
              <a:ext cx="402" cy="178"/>
            </a:xfrm>
            <a:custGeom>
              <a:avLst/>
              <a:gdLst>
                <a:gd name="T0" fmla="*/ 775 w 829"/>
                <a:gd name="T1" fmla="*/ 155 h 364"/>
                <a:gd name="T2" fmla="*/ 554 w 829"/>
                <a:gd name="T3" fmla="*/ 294 h 364"/>
                <a:gd name="T4" fmla="*/ 53 w 829"/>
                <a:gd name="T5" fmla="*/ 9 h 364"/>
                <a:gd name="T6" fmla="*/ 9 w 829"/>
                <a:gd name="T7" fmla="*/ 21 h 364"/>
                <a:gd name="T8" fmla="*/ 21 w 829"/>
                <a:gd name="T9" fmla="*/ 65 h 364"/>
                <a:gd name="T10" fmla="*/ 539 w 829"/>
                <a:gd name="T11" fmla="*/ 359 h 364"/>
                <a:gd name="T12" fmla="*/ 555 w 829"/>
                <a:gd name="T13" fmla="*/ 364 h 364"/>
                <a:gd name="T14" fmla="*/ 572 w 829"/>
                <a:gd name="T15" fmla="*/ 359 h 364"/>
                <a:gd name="T16" fmla="*/ 809 w 829"/>
                <a:gd name="T17" fmla="*/ 210 h 364"/>
                <a:gd name="T18" fmla="*/ 819 w 829"/>
                <a:gd name="T19" fmla="*/ 165 h 364"/>
                <a:gd name="T20" fmla="*/ 775 w 829"/>
                <a:gd name="T21" fmla="*/ 155 h 364"/>
                <a:gd name="T22" fmla="*/ 775 w 829"/>
                <a:gd name="T23" fmla="*/ 155 h 364"/>
                <a:gd name="T24" fmla="*/ 775 w 829"/>
                <a:gd name="T25" fmla="*/ 1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4">
                  <a:moveTo>
                    <a:pt x="775" y="155"/>
                  </a:moveTo>
                  <a:cubicBezTo>
                    <a:pt x="554" y="294"/>
                    <a:pt x="554" y="294"/>
                    <a:pt x="554" y="294"/>
                  </a:cubicBezTo>
                  <a:cubicBezTo>
                    <a:pt x="53" y="9"/>
                    <a:pt x="53" y="9"/>
                    <a:pt x="53" y="9"/>
                  </a:cubicBezTo>
                  <a:cubicBezTo>
                    <a:pt x="37" y="0"/>
                    <a:pt x="18" y="6"/>
                    <a:pt x="9" y="21"/>
                  </a:cubicBezTo>
                  <a:cubicBezTo>
                    <a:pt x="0" y="37"/>
                    <a:pt x="6" y="56"/>
                    <a:pt x="21" y="65"/>
                  </a:cubicBezTo>
                  <a:cubicBezTo>
                    <a:pt x="539" y="359"/>
                    <a:pt x="539" y="359"/>
                    <a:pt x="539" y="359"/>
                  </a:cubicBezTo>
                  <a:cubicBezTo>
                    <a:pt x="544" y="362"/>
                    <a:pt x="550" y="364"/>
                    <a:pt x="555" y="364"/>
                  </a:cubicBezTo>
                  <a:cubicBezTo>
                    <a:pt x="561" y="364"/>
                    <a:pt x="567" y="362"/>
                    <a:pt x="572" y="359"/>
                  </a:cubicBezTo>
                  <a:cubicBezTo>
                    <a:pt x="809" y="210"/>
                    <a:pt x="809" y="210"/>
                    <a:pt x="809" y="210"/>
                  </a:cubicBezTo>
                  <a:cubicBezTo>
                    <a:pt x="824" y="200"/>
                    <a:pt x="829" y="180"/>
                    <a:pt x="819" y="165"/>
                  </a:cubicBezTo>
                  <a:cubicBezTo>
                    <a:pt x="810" y="150"/>
                    <a:pt x="790" y="146"/>
                    <a:pt x="775" y="155"/>
                  </a:cubicBezTo>
                  <a:close/>
                  <a:moveTo>
                    <a:pt x="775" y="155"/>
                  </a:moveTo>
                  <a:cubicBezTo>
                    <a:pt x="775" y="155"/>
                    <a:pt x="775" y="155"/>
                    <a:pt x="775" y="155"/>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4" name="Freeform 10">
              <a:extLst>
                <a:ext uri="{FF2B5EF4-FFF2-40B4-BE49-F238E27FC236}">
                  <a16:creationId xmlns:a16="http://schemas.microsoft.com/office/drawing/2014/main" id="{4A79C286-482D-4BC9-ACA3-A8E7FA173ED6}"/>
                </a:ext>
              </a:extLst>
            </p:cNvPr>
            <p:cNvSpPr>
              <a:spLocks noEditPoints="1"/>
            </p:cNvSpPr>
            <p:nvPr/>
          </p:nvSpPr>
          <p:spPr bwMode="auto">
            <a:xfrm>
              <a:off x="4035" y="2179"/>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5" name="Freeform 11">
              <a:extLst>
                <a:ext uri="{FF2B5EF4-FFF2-40B4-BE49-F238E27FC236}">
                  <a16:creationId xmlns:a16="http://schemas.microsoft.com/office/drawing/2014/main" id="{E5B5DE81-86A5-4683-8A19-1EED02909BB8}"/>
                </a:ext>
              </a:extLst>
            </p:cNvPr>
            <p:cNvSpPr>
              <a:spLocks noEditPoints="1"/>
            </p:cNvSpPr>
            <p:nvPr/>
          </p:nvSpPr>
          <p:spPr bwMode="auto">
            <a:xfrm>
              <a:off x="3494" y="2291"/>
              <a:ext cx="402" cy="177"/>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9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9"/>
                    <a:pt x="809" y="209"/>
                    <a:pt x="809" y="209"/>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96" name="Group 695">
            <a:extLst>
              <a:ext uri="{FF2B5EF4-FFF2-40B4-BE49-F238E27FC236}">
                <a16:creationId xmlns:a16="http://schemas.microsoft.com/office/drawing/2014/main" id="{CB1E1305-2E48-4F45-AC1B-AAF29AF330EB}"/>
              </a:ext>
            </a:extLst>
          </p:cNvPr>
          <p:cNvGrpSpPr>
            <a:grpSpLocks noChangeAspect="1"/>
          </p:cNvGrpSpPr>
          <p:nvPr/>
        </p:nvGrpSpPr>
        <p:grpSpPr>
          <a:xfrm>
            <a:off x="9081453" y="4781396"/>
            <a:ext cx="223821" cy="223821"/>
            <a:chOff x="2661147" y="1417638"/>
            <a:chExt cx="219075" cy="219075"/>
          </a:xfrm>
        </p:grpSpPr>
        <p:sp>
          <p:nvSpPr>
            <p:cNvPr id="697" name="Freeform: Shape 213">
              <a:extLst>
                <a:ext uri="{FF2B5EF4-FFF2-40B4-BE49-F238E27FC236}">
                  <a16:creationId xmlns:a16="http://schemas.microsoft.com/office/drawing/2014/main" id="{4A2809EC-6F8D-46D0-9218-8484D27F41F5}"/>
                </a:ext>
              </a:extLst>
            </p:cNvPr>
            <p:cNvSpPr/>
            <p:nvPr/>
          </p:nvSpPr>
          <p:spPr>
            <a:xfrm>
              <a:off x="2718297" y="1474788"/>
              <a:ext cx="104775" cy="104775"/>
            </a:xfrm>
            <a:custGeom>
              <a:avLst/>
              <a:gdLst>
                <a:gd name="connsiteX0" fmla="*/ 0 w 104775"/>
                <a:gd name="connsiteY0" fmla="*/ 9525 h 104775"/>
                <a:gd name="connsiteX1" fmla="*/ 9525 w 104775"/>
                <a:gd name="connsiteY1" fmla="*/ 0 h 104775"/>
                <a:gd name="connsiteX2" fmla="*/ 95250 w 104775"/>
                <a:gd name="connsiteY2" fmla="*/ 0 h 104775"/>
                <a:gd name="connsiteX3" fmla="*/ 104775 w 104775"/>
                <a:gd name="connsiteY3" fmla="*/ 9525 h 104775"/>
                <a:gd name="connsiteX4" fmla="*/ 104775 w 104775"/>
                <a:gd name="connsiteY4" fmla="*/ 95250 h 104775"/>
                <a:gd name="connsiteX5" fmla="*/ 95250 w 104775"/>
                <a:gd name="connsiteY5" fmla="*/ 104775 h 104775"/>
                <a:gd name="connsiteX6" fmla="*/ 9525 w 104775"/>
                <a:gd name="connsiteY6" fmla="*/ 104775 h 104775"/>
                <a:gd name="connsiteX7" fmla="*/ 0 w 104775"/>
                <a:gd name="connsiteY7" fmla="*/ 95250 h 104775"/>
                <a:gd name="connsiteX8" fmla="*/ 0 w 104775"/>
                <a:gd name="connsiteY8" fmla="*/ 95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0" y="9525"/>
                  </a:moveTo>
                  <a:cubicBezTo>
                    <a:pt x="0" y="4286"/>
                    <a:pt x="4286" y="0"/>
                    <a:pt x="9525" y="0"/>
                  </a:cubicBezTo>
                  <a:lnTo>
                    <a:pt x="95250" y="0"/>
                  </a:lnTo>
                  <a:cubicBezTo>
                    <a:pt x="100489" y="0"/>
                    <a:pt x="104775" y="4286"/>
                    <a:pt x="104775" y="9525"/>
                  </a:cubicBezTo>
                  <a:lnTo>
                    <a:pt x="104775" y="95250"/>
                  </a:lnTo>
                  <a:cubicBezTo>
                    <a:pt x="104775" y="100489"/>
                    <a:pt x="100489" y="104775"/>
                    <a:pt x="95250" y="104775"/>
                  </a:cubicBezTo>
                  <a:lnTo>
                    <a:pt x="9525" y="104775"/>
                  </a:lnTo>
                  <a:cubicBezTo>
                    <a:pt x="4286" y="104775"/>
                    <a:pt x="0" y="100489"/>
                    <a:pt x="0" y="95250"/>
                  </a:cubicBezTo>
                  <a:lnTo>
                    <a:pt x="0" y="9525"/>
                  </a:lnTo>
                  <a:close/>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8" name="Freeform: Shape 214">
              <a:extLst>
                <a:ext uri="{FF2B5EF4-FFF2-40B4-BE49-F238E27FC236}">
                  <a16:creationId xmlns:a16="http://schemas.microsoft.com/office/drawing/2014/main" id="{17B9B1CA-76E1-4E7D-A377-5918C779FD5D}"/>
                </a:ext>
              </a:extLst>
            </p:cNvPr>
            <p:cNvSpPr/>
            <p:nvPr/>
          </p:nvSpPr>
          <p:spPr>
            <a:xfrm>
              <a:off x="2842122" y="1417638"/>
              <a:ext cx="38100" cy="38100"/>
            </a:xfrm>
            <a:custGeom>
              <a:avLst/>
              <a:gdLst>
                <a:gd name="connsiteX0" fmla="*/ 0 w 38100"/>
                <a:gd name="connsiteY0" fmla="*/ 38100 h 38100"/>
                <a:gd name="connsiteX1" fmla="*/ 38100 w 38100"/>
                <a:gd name="connsiteY1" fmla="*/ 0 h 38100"/>
              </a:gdLst>
              <a:ahLst/>
              <a:cxnLst>
                <a:cxn ang="0">
                  <a:pos x="connsiteX0" y="connsiteY0"/>
                </a:cxn>
                <a:cxn ang="0">
                  <a:pos x="connsiteX1" y="connsiteY1"/>
                </a:cxn>
              </a:cxnLst>
              <a:rect l="l" t="t" r="r" b="b"/>
              <a:pathLst>
                <a:path w="38100" h="38100">
                  <a:moveTo>
                    <a:pt x="0" y="38100"/>
                  </a:moveTo>
                  <a:lnTo>
                    <a:pt x="3810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9" name="Freeform: Shape 215">
              <a:extLst>
                <a:ext uri="{FF2B5EF4-FFF2-40B4-BE49-F238E27FC236}">
                  <a16:creationId xmlns:a16="http://schemas.microsoft.com/office/drawing/2014/main" id="{14083F67-29CE-47DB-A4F8-2BF0BEB2CDAD}"/>
                </a:ext>
              </a:extLst>
            </p:cNvPr>
            <p:cNvSpPr/>
            <p:nvPr/>
          </p:nvSpPr>
          <p:spPr>
            <a:xfrm>
              <a:off x="2661147" y="1598613"/>
              <a:ext cx="38100" cy="38100"/>
            </a:xfrm>
            <a:custGeom>
              <a:avLst/>
              <a:gdLst>
                <a:gd name="connsiteX0" fmla="*/ 0 w 38100"/>
                <a:gd name="connsiteY0" fmla="*/ 38100 h 38100"/>
                <a:gd name="connsiteX1" fmla="*/ 38100 w 38100"/>
                <a:gd name="connsiteY1" fmla="*/ 0 h 38100"/>
              </a:gdLst>
              <a:ahLst/>
              <a:cxnLst>
                <a:cxn ang="0">
                  <a:pos x="connsiteX0" y="connsiteY0"/>
                </a:cxn>
                <a:cxn ang="0">
                  <a:pos x="connsiteX1" y="connsiteY1"/>
                </a:cxn>
              </a:cxnLst>
              <a:rect l="l" t="t" r="r" b="b"/>
              <a:pathLst>
                <a:path w="38100" h="38100">
                  <a:moveTo>
                    <a:pt x="0" y="38100"/>
                  </a:moveTo>
                  <a:lnTo>
                    <a:pt x="3810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0" name="Freeform: Shape 216">
              <a:extLst>
                <a:ext uri="{FF2B5EF4-FFF2-40B4-BE49-F238E27FC236}">
                  <a16:creationId xmlns:a16="http://schemas.microsoft.com/office/drawing/2014/main" id="{FB8E6195-8F6A-42D1-A2F7-EF14BEA04773}"/>
                </a:ext>
              </a:extLst>
            </p:cNvPr>
            <p:cNvSpPr/>
            <p:nvPr/>
          </p:nvSpPr>
          <p:spPr>
            <a:xfrm>
              <a:off x="2661147" y="1589088"/>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1" name="Freeform: Shape 217">
              <a:extLst>
                <a:ext uri="{FF2B5EF4-FFF2-40B4-BE49-F238E27FC236}">
                  <a16:creationId xmlns:a16="http://schemas.microsoft.com/office/drawing/2014/main" id="{203CDBA5-CF43-4043-A37B-287FD7801D15}"/>
                </a:ext>
              </a:extLst>
            </p:cNvPr>
            <p:cNvSpPr/>
            <p:nvPr/>
          </p:nvSpPr>
          <p:spPr>
            <a:xfrm>
              <a:off x="2832597" y="1417638"/>
              <a:ext cx="47625" cy="47625"/>
            </a:xfrm>
            <a:custGeom>
              <a:avLst/>
              <a:gdLst>
                <a:gd name="connsiteX0" fmla="*/ 47625 w 47625"/>
                <a:gd name="connsiteY0" fmla="*/ 47625 h 47625"/>
                <a:gd name="connsiteX1" fmla="*/ 47625 w 47625"/>
                <a:gd name="connsiteY1" fmla="*/ 0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47625" y="0"/>
                  </a:lnTo>
                  <a:lnTo>
                    <a:pt x="0"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2" name="Freeform: Shape 218">
              <a:extLst>
                <a:ext uri="{FF2B5EF4-FFF2-40B4-BE49-F238E27FC236}">
                  <a16:creationId xmlns:a16="http://schemas.microsoft.com/office/drawing/2014/main" id="{AC686DCE-79F2-4071-BB54-435FFE788628}"/>
                </a:ext>
              </a:extLst>
            </p:cNvPr>
            <p:cNvSpPr/>
            <p:nvPr/>
          </p:nvSpPr>
          <p:spPr>
            <a:xfrm>
              <a:off x="2842122" y="1598613"/>
              <a:ext cx="38100" cy="38100"/>
            </a:xfrm>
            <a:custGeom>
              <a:avLst/>
              <a:gdLst>
                <a:gd name="connsiteX0" fmla="*/ 0 w 38100"/>
                <a:gd name="connsiteY0" fmla="*/ 0 h 38100"/>
                <a:gd name="connsiteX1" fmla="*/ 38100 w 38100"/>
                <a:gd name="connsiteY1" fmla="*/ 38100 h 38100"/>
              </a:gdLst>
              <a:ahLst/>
              <a:cxnLst>
                <a:cxn ang="0">
                  <a:pos x="connsiteX0" y="connsiteY0"/>
                </a:cxn>
                <a:cxn ang="0">
                  <a:pos x="connsiteX1" y="connsiteY1"/>
                </a:cxn>
              </a:cxnLst>
              <a:rect l="l" t="t" r="r" b="b"/>
              <a:pathLst>
                <a:path w="38100" h="38100">
                  <a:moveTo>
                    <a:pt x="0" y="0"/>
                  </a:moveTo>
                  <a:lnTo>
                    <a:pt x="38100" y="3810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3" name="Freeform: Shape 219">
              <a:extLst>
                <a:ext uri="{FF2B5EF4-FFF2-40B4-BE49-F238E27FC236}">
                  <a16:creationId xmlns:a16="http://schemas.microsoft.com/office/drawing/2014/main" id="{4228C972-C280-419C-BB70-03A72DE6A4FE}"/>
                </a:ext>
              </a:extLst>
            </p:cNvPr>
            <p:cNvSpPr/>
            <p:nvPr/>
          </p:nvSpPr>
          <p:spPr>
            <a:xfrm>
              <a:off x="2661147" y="1417638"/>
              <a:ext cx="38100" cy="38100"/>
            </a:xfrm>
            <a:custGeom>
              <a:avLst/>
              <a:gdLst>
                <a:gd name="connsiteX0" fmla="*/ 0 w 38100"/>
                <a:gd name="connsiteY0" fmla="*/ 0 h 38100"/>
                <a:gd name="connsiteX1" fmla="*/ 38100 w 38100"/>
                <a:gd name="connsiteY1" fmla="*/ 38100 h 38100"/>
              </a:gdLst>
              <a:ahLst/>
              <a:cxnLst>
                <a:cxn ang="0">
                  <a:pos x="connsiteX0" y="connsiteY0"/>
                </a:cxn>
                <a:cxn ang="0">
                  <a:pos x="connsiteX1" y="connsiteY1"/>
                </a:cxn>
              </a:cxnLst>
              <a:rect l="l" t="t" r="r" b="b"/>
              <a:pathLst>
                <a:path w="38100" h="38100">
                  <a:moveTo>
                    <a:pt x="0" y="0"/>
                  </a:moveTo>
                  <a:lnTo>
                    <a:pt x="38100" y="3810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4" name="Freeform: Shape 220">
              <a:extLst>
                <a:ext uri="{FF2B5EF4-FFF2-40B4-BE49-F238E27FC236}">
                  <a16:creationId xmlns:a16="http://schemas.microsoft.com/office/drawing/2014/main" id="{15E009A7-DF18-46E0-A66B-BBE0571EDB24}"/>
                </a:ext>
              </a:extLst>
            </p:cNvPr>
            <p:cNvSpPr/>
            <p:nvPr/>
          </p:nvSpPr>
          <p:spPr>
            <a:xfrm>
              <a:off x="2661147" y="1417638"/>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05" name="Freeform: Shape 221">
              <a:extLst>
                <a:ext uri="{FF2B5EF4-FFF2-40B4-BE49-F238E27FC236}">
                  <a16:creationId xmlns:a16="http://schemas.microsoft.com/office/drawing/2014/main" id="{65FA087C-67FA-41FF-B622-31268CF6E29D}"/>
                </a:ext>
              </a:extLst>
            </p:cNvPr>
            <p:cNvSpPr/>
            <p:nvPr/>
          </p:nvSpPr>
          <p:spPr>
            <a:xfrm>
              <a:off x="2832597" y="1589088"/>
              <a:ext cx="47625" cy="47625"/>
            </a:xfrm>
            <a:custGeom>
              <a:avLst/>
              <a:gdLst>
                <a:gd name="connsiteX0" fmla="*/ 0 w 47625"/>
                <a:gd name="connsiteY0" fmla="*/ 47625 h 47625"/>
                <a:gd name="connsiteX1" fmla="*/ 47625 w 47625"/>
                <a:gd name="connsiteY1" fmla="*/ 47625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47625" y="47625"/>
                  </a:lnTo>
                  <a:lnTo>
                    <a:pt x="47625" y="0"/>
                  </a:lnTo>
                </a:path>
              </a:pathLst>
            </a:custGeom>
            <a:noFill/>
            <a:ln w="12700" cap="rnd">
              <a:solidFill>
                <a:srgbClr val="00338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749" name="Group 748"/>
          <p:cNvGrpSpPr/>
          <p:nvPr/>
        </p:nvGrpSpPr>
        <p:grpSpPr>
          <a:xfrm>
            <a:off x="9007207" y="3225844"/>
            <a:ext cx="227175" cy="229355"/>
            <a:chOff x="9805987" y="1155701"/>
            <a:chExt cx="439738" cy="500062"/>
          </a:xfrm>
          <a:noFill/>
        </p:grpSpPr>
        <p:sp>
          <p:nvSpPr>
            <p:cNvPr id="750" name="Freeform 108"/>
            <p:cNvSpPr>
              <a:spLocks noEditPoints="1"/>
            </p:cNvSpPr>
            <p:nvPr/>
          </p:nvSpPr>
          <p:spPr bwMode="auto">
            <a:xfrm>
              <a:off x="9899650" y="1155701"/>
              <a:ext cx="252413" cy="125413"/>
            </a:xfrm>
            <a:custGeom>
              <a:avLst/>
              <a:gdLst>
                <a:gd name="T0" fmla="*/ 32 w 32"/>
                <a:gd name="T1" fmla="*/ 8 h 16"/>
                <a:gd name="T2" fmla="*/ 24 w 32"/>
                <a:gd name="T3" fmla="*/ 8 h 16"/>
                <a:gd name="T4" fmla="*/ 16 w 32"/>
                <a:gd name="T5" fmla="*/ 0 h 16"/>
                <a:gd name="T6" fmla="*/ 8 w 32"/>
                <a:gd name="T7" fmla="*/ 8 h 16"/>
                <a:gd name="T8" fmla="*/ 0 w 32"/>
                <a:gd name="T9" fmla="*/ 8 h 16"/>
                <a:gd name="T10" fmla="*/ 0 w 32"/>
                <a:gd name="T11" fmla="*/ 16 h 16"/>
                <a:gd name="T12" fmla="*/ 32 w 32"/>
                <a:gd name="T13" fmla="*/ 16 h 16"/>
                <a:gd name="T14" fmla="*/ 32 w 32"/>
                <a:gd name="T15" fmla="*/ 8 h 16"/>
                <a:gd name="T16" fmla="*/ 16 w 32"/>
                <a:gd name="T17" fmla="*/ 12 h 16"/>
                <a:gd name="T18" fmla="*/ 12 w 32"/>
                <a:gd name="T19" fmla="*/ 8 h 16"/>
                <a:gd name="T20" fmla="*/ 16 w 32"/>
                <a:gd name="T21" fmla="*/ 4 h 16"/>
                <a:gd name="T22" fmla="*/ 20 w 32"/>
                <a:gd name="T23" fmla="*/ 8 h 16"/>
                <a:gd name="T24" fmla="*/ 16 w 32"/>
                <a:gd name="T2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6">
                  <a:moveTo>
                    <a:pt x="32" y="8"/>
                  </a:moveTo>
                  <a:cubicBezTo>
                    <a:pt x="24" y="8"/>
                    <a:pt x="24" y="8"/>
                    <a:pt x="24" y="8"/>
                  </a:cubicBezTo>
                  <a:cubicBezTo>
                    <a:pt x="24" y="4"/>
                    <a:pt x="20" y="0"/>
                    <a:pt x="16" y="0"/>
                  </a:cubicBezTo>
                  <a:cubicBezTo>
                    <a:pt x="12" y="0"/>
                    <a:pt x="8" y="4"/>
                    <a:pt x="8" y="8"/>
                  </a:cubicBezTo>
                  <a:cubicBezTo>
                    <a:pt x="0" y="8"/>
                    <a:pt x="0" y="8"/>
                    <a:pt x="0" y="8"/>
                  </a:cubicBezTo>
                  <a:cubicBezTo>
                    <a:pt x="0" y="16"/>
                    <a:pt x="0" y="16"/>
                    <a:pt x="0" y="16"/>
                  </a:cubicBezTo>
                  <a:cubicBezTo>
                    <a:pt x="32" y="16"/>
                    <a:pt x="32" y="16"/>
                    <a:pt x="32" y="16"/>
                  </a:cubicBezTo>
                  <a:lnTo>
                    <a:pt x="32" y="8"/>
                  </a:lnTo>
                  <a:close/>
                  <a:moveTo>
                    <a:pt x="16" y="12"/>
                  </a:moveTo>
                  <a:cubicBezTo>
                    <a:pt x="14" y="12"/>
                    <a:pt x="12" y="10"/>
                    <a:pt x="12" y="8"/>
                  </a:cubicBezTo>
                  <a:cubicBezTo>
                    <a:pt x="12" y="6"/>
                    <a:pt x="14" y="4"/>
                    <a:pt x="16" y="4"/>
                  </a:cubicBezTo>
                  <a:cubicBezTo>
                    <a:pt x="18" y="4"/>
                    <a:pt x="20" y="6"/>
                    <a:pt x="20" y="8"/>
                  </a:cubicBezTo>
                  <a:cubicBezTo>
                    <a:pt x="20" y="10"/>
                    <a:pt x="18" y="12"/>
                    <a:pt x="16" y="12"/>
                  </a:cubicBezTo>
                  <a:close/>
                </a:path>
              </a:pathLst>
            </a:custGeom>
            <a:grpFill/>
            <a:ln w="12700">
              <a:solidFill>
                <a:srgbClr val="00338D"/>
              </a:solid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097" b="0" i="0" u="none" strike="noStrike" kern="1200" cap="none" spc="0" normalizeH="0" baseline="0" noProof="0">
                <a:ln>
                  <a:noFill/>
                </a:ln>
                <a:solidFill>
                  <a:srgbClr val="000000"/>
                </a:solidFill>
                <a:effectLst/>
                <a:uLnTx/>
                <a:uFillTx/>
                <a:latin typeface="Arial"/>
                <a:ea typeface="+mn-ea"/>
                <a:cs typeface="+mn-cs"/>
              </a:endParaRPr>
            </a:p>
          </p:txBody>
        </p:sp>
        <p:sp>
          <p:nvSpPr>
            <p:cNvPr id="751" name="Freeform 109"/>
            <p:cNvSpPr>
              <a:spLocks noEditPoints="1"/>
            </p:cNvSpPr>
            <p:nvPr/>
          </p:nvSpPr>
          <p:spPr bwMode="auto">
            <a:xfrm>
              <a:off x="9805987" y="1217613"/>
              <a:ext cx="439738" cy="438150"/>
            </a:xfrm>
            <a:custGeom>
              <a:avLst/>
              <a:gdLst>
                <a:gd name="T0" fmla="*/ 237 w 277"/>
                <a:gd name="T1" fmla="*/ 0 h 276"/>
                <a:gd name="T2" fmla="*/ 237 w 277"/>
                <a:gd name="T3" fmla="*/ 59 h 276"/>
                <a:gd name="T4" fmla="*/ 40 w 277"/>
                <a:gd name="T5" fmla="*/ 59 h 276"/>
                <a:gd name="T6" fmla="*/ 40 w 277"/>
                <a:gd name="T7" fmla="*/ 0 h 276"/>
                <a:gd name="T8" fmla="*/ 0 w 277"/>
                <a:gd name="T9" fmla="*/ 0 h 276"/>
                <a:gd name="T10" fmla="*/ 0 w 277"/>
                <a:gd name="T11" fmla="*/ 276 h 276"/>
                <a:gd name="T12" fmla="*/ 277 w 277"/>
                <a:gd name="T13" fmla="*/ 276 h 276"/>
                <a:gd name="T14" fmla="*/ 277 w 277"/>
                <a:gd name="T15" fmla="*/ 0 h 276"/>
                <a:gd name="T16" fmla="*/ 237 w 277"/>
                <a:gd name="T17" fmla="*/ 0 h 276"/>
                <a:gd name="T18" fmla="*/ 129 w 277"/>
                <a:gd name="T19" fmla="*/ 232 h 276"/>
                <a:gd name="T20" fmla="*/ 114 w 277"/>
                <a:gd name="T21" fmla="*/ 222 h 276"/>
                <a:gd name="T22" fmla="*/ 59 w 277"/>
                <a:gd name="T23" fmla="*/ 163 h 276"/>
                <a:gd name="T24" fmla="*/ 89 w 277"/>
                <a:gd name="T25" fmla="*/ 138 h 276"/>
                <a:gd name="T26" fmla="*/ 129 w 277"/>
                <a:gd name="T27" fmla="*/ 178 h 276"/>
                <a:gd name="T28" fmla="*/ 208 w 277"/>
                <a:gd name="T29" fmla="*/ 99 h 276"/>
                <a:gd name="T30" fmla="*/ 237 w 277"/>
                <a:gd name="T31" fmla="*/ 128 h 276"/>
                <a:gd name="T32" fmla="*/ 129 w 277"/>
                <a:gd name="T33" fmla="*/ 23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76">
                  <a:moveTo>
                    <a:pt x="237" y="0"/>
                  </a:moveTo>
                  <a:lnTo>
                    <a:pt x="237" y="59"/>
                  </a:lnTo>
                  <a:lnTo>
                    <a:pt x="40" y="59"/>
                  </a:lnTo>
                  <a:lnTo>
                    <a:pt x="40" y="0"/>
                  </a:lnTo>
                  <a:lnTo>
                    <a:pt x="0" y="0"/>
                  </a:lnTo>
                  <a:lnTo>
                    <a:pt x="0" y="276"/>
                  </a:lnTo>
                  <a:lnTo>
                    <a:pt x="277" y="276"/>
                  </a:lnTo>
                  <a:lnTo>
                    <a:pt x="277" y="0"/>
                  </a:lnTo>
                  <a:lnTo>
                    <a:pt x="237" y="0"/>
                  </a:lnTo>
                  <a:close/>
                  <a:moveTo>
                    <a:pt x="129" y="232"/>
                  </a:moveTo>
                  <a:lnTo>
                    <a:pt x="114" y="222"/>
                  </a:lnTo>
                  <a:lnTo>
                    <a:pt x="59" y="163"/>
                  </a:lnTo>
                  <a:lnTo>
                    <a:pt x="89" y="138"/>
                  </a:lnTo>
                  <a:lnTo>
                    <a:pt x="129" y="178"/>
                  </a:lnTo>
                  <a:lnTo>
                    <a:pt x="208" y="99"/>
                  </a:lnTo>
                  <a:lnTo>
                    <a:pt x="237" y="128"/>
                  </a:lnTo>
                  <a:lnTo>
                    <a:pt x="129" y="232"/>
                  </a:lnTo>
                  <a:close/>
                </a:path>
              </a:pathLst>
            </a:custGeom>
            <a:grpFill/>
            <a:ln w="12700">
              <a:solidFill>
                <a:srgbClr val="00338D"/>
              </a:solidFill>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097"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41" name="Group 157"/>
          <p:cNvGrpSpPr/>
          <p:nvPr/>
        </p:nvGrpSpPr>
        <p:grpSpPr>
          <a:xfrm>
            <a:off x="9071119" y="5479634"/>
            <a:ext cx="268587" cy="268584"/>
            <a:chOff x="2485481" y="3432810"/>
            <a:chExt cx="566738" cy="581025"/>
          </a:xfrm>
          <a:solidFill>
            <a:srgbClr val="00338D"/>
          </a:solidFill>
        </p:grpSpPr>
        <p:sp>
          <p:nvSpPr>
            <p:cNvPr id="242" name="Freeform 47"/>
            <p:cNvSpPr>
              <a:spLocks/>
            </p:cNvSpPr>
            <p:nvPr/>
          </p:nvSpPr>
          <p:spPr bwMode="auto">
            <a:xfrm>
              <a:off x="2666456" y="3534410"/>
              <a:ext cx="171450" cy="26987"/>
            </a:xfrm>
            <a:custGeom>
              <a:avLst/>
              <a:gdLst/>
              <a:ahLst/>
              <a:cxnLst>
                <a:cxn ang="0">
                  <a:pos x="4" y="7"/>
                </a:cxn>
                <a:cxn ang="0">
                  <a:pos x="0" y="3"/>
                </a:cxn>
                <a:cxn ang="0">
                  <a:pos x="0" y="3"/>
                </a:cxn>
                <a:cxn ang="0">
                  <a:pos x="4" y="0"/>
                </a:cxn>
                <a:cxn ang="0">
                  <a:pos x="4" y="0"/>
                </a:cxn>
                <a:cxn ang="0">
                  <a:pos x="42" y="0"/>
                </a:cxn>
                <a:cxn ang="0">
                  <a:pos x="46" y="3"/>
                </a:cxn>
                <a:cxn ang="0">
                  <a:pos x="46" y="3"/>
                </a:cxn>
                <a:cxn ang="0">
                  <a:pos x="42" y="7"/>
                </a:cxn>
                <a:cxn ang="0">
                  <a:pos x="42" y="7"/>
                </a:cxn>
                <a:cxn ang="0">
                  <a:pos x="4" y="7"/>
                </a:cxn>
              </a:cxnLst>
              <a:rect l="0" t="0" r="r" b="b"/>
              <a:pathLst>
                <a:path w="46" h="7">
                  <a:moveTo>
                    <a:pt x="4" y="7"/>
                  </a:moveTo>
                  <a:cubicBezTo>
                    <a:pt x="2" y="7"/>
                    <a:pt x="0" y="6"/>
                    <a:pt x="0" y="3"/>
                  </a:cubicBezTo>
                  <a:cubicBezTo>
                    <a:pt x="0" y="3"/>
                    <a:pt x="0" y="3"/>
                    <a:pt x="0" y="3"/>
                  </a:cubicBezTo>
                  <a:cubicBezTo>
                    <a:pt x="0" y="1"/>
                    <a:pt x="2" y="0"/>
                    <a:pt x="4" y="0"/>
                  </a:cubicBezTo>
                  <a:cubicBezTo>
                    <a:pt x="4" y="0"/>
                    <a:pt x="4" y="0"/>
                    <a:pt x="4" y="0"/>
                  </a:cubicBezTo>
                  <a:cubicBezTo>
                    <a:pt x="42" y="0"/>
                    <a:pt x="42" y="0"/>
                    <a:pt x="42" y="0"/>
                  </a:cubicBezTo>
                  <a:cubicBezTo>
                    <a:pt x="44" y="0"/>
                    <a:pt x="46" y="1"/>
                    <a:pt x="46" y="3"/>
                  </a:cubicBezTo>
                  <a:cubicBezTo>
                    <a:pt x="46" y="3"/>
                    <a:pt x="46" y="3"/>
                    <a:pt x="46" y="3"/>
                  </a:cubicBezTo>
                  <a:cubicBezTo>
                    <a:pt x="46" y="6"/>
                    <a:pt x="44" y="7"/>
                    <a:pt x="42" y="7"/>
                  </a:cubicBezTo>
                  <a:cubicBezTo>
                    <a:pt x="42" y="7"/>
                    <a:pt x="42" y="7"/>
                    <a:pt x="42" y="7"/>
                  </a:cubicBezTo>
                  <a:cubicBezTo>
                    <a:pt x="4" y="7"/>
                    <a:pt x="4" y="7"/>
                    <a:pt x="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Freeform 48"/>
            <p:cNvSpPr>
              <a:spLocks/>
            </p:cNvSpPr>
            <p:nvPr/>
          </p:nvSpPr>
          <p:spPr bwMode="auto">
            <a:xfrm>
              <a:off x="2583906" y="3620135"/>
              <a:ext cx="254000" cy="26987"/>
            </a:xfrm>
            <a:custGeom>
              <a:avLst/>
              <a:gdLst/>
              <a:ahLst/>
              <a:cxnLst>
                <a:cxn ang="0">
                  <a:pos x="4" y="7"/>
                </a:cxn>
                <a:cxn ang="0">
                  <a:pos x="0" y="4"/>
                </a:cxn>
                <a:cxn ang="0">
                  <a:pos x="0" y="4"/>
                </a:cxn>
                <a:cxn ang="0">
                  <a:pos x="4" y="0"/>
                </a:cxn>
                <a:cxn ang="0">
                  <a:pos x="4" y="0"/>
                </a:cxn>
                <a:cxn ang="0">
                  <a:pos x="64" y="0"/>
                </a:cxn>
                <a:cxn ang="0">
                  <a:pos x="68" y="4"/>
                </a:cxn>
                <a:cxn ang="0">
                  <a:pos x="68" y="4"/>
                </a:cxn>
                <a:cxn ang="0">
                  <a:pos x="64" y="7"/>
                </a:cxn>
                <a:cxn ang="0">
                  <a:pos x="64" y="7"/>
                </a:cxn>
                <a:cxn ang="0">
                  <a:pos x="4" y="7"/>
                </a:cxn>
              </a:cxnLst>
              <a:rect l="0" t="0" r="r" b="b"/>
              <a:pathLst>
                <a:path w="68" h="7">
                  <a:moveTo>
                    <a:pt x="4" y="7"/>
                  </a:moveTo>
                  <a:cubicBezTo>
                    <a:pt x="2" y="7"/>
                    <a:pt x="0" y="6"/>
                    <a:pt x="0" y="4"/>
                  </a:cubicBezTo>
                  <a:cubicBezTo>
                    <a:pt x="0" y="4"/>
                    <a:pt x="0" y="4"/>
                    <a:pt x="0" y="4"/>
                  </a:cubicBezTo>
                  <a:cubicBezTo>
                    <a:pt x="0" y="2"/>
                    <a:pt x="2" y="0"/>
                    <a:pt x="4" y="0"/>
                  </a:cubicBezTo>
                  <a:cubicBezTo>
                    <a:pt x="4" y="0"/>
                    <a:pt x="4" y="0"/>
                    <a:pt x="4" y="0"/>
                  </a:cubicBezTo>
                  <a:cubicBezTo>
                    <a:pt x="64" y="0"/>
                    <a:pt x="64" y="0"/>
                    <a:pt x="64" y="0"/>
                  </a:cubicBezTo>
                  <a:cubicBezTo>
                    <a:pt x="66" y="0"/>
                    <a:pt x="68" y="2"/>
                    <a:pt x="68" y="4"/>
                  </a:cubicBezTo>
                  <a:cubicBezTo>
                    <a:pt x="68" y="4"/>
                    <a:pt x="68" y="4"/>
                    <a:pt x="68" y="4"/>
                  </a:cubicBezTo>
                  <a:cubicBezTo>
                    <a:pt x="68" y="6"/>
                    <a:pt x="66" y="7"/>
                    <a:pt x="64" y="7"/>
                  </a:cubicBezTo>
                  <a:cubicBezTo>
                    <a:pt x="64" y="7"/>
                    <a:pt x="64" y="7"/>
                    <a:pt x="64" y="7"/>
                  </a:cubicBezTo>
                  <a:cubicBezTo>
                    <a:pt x="4" y="7"/>
                    <a:pt x="4" y="7"/>
                    <a:pt x="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4" name="Freeform 49"/>
            <p:cNvSpPr>
              <a:spLocks/>
            </p:cNvSpPr>
            <p:nvPr/>
          </p:nvSpPr>
          <p:spPr bwMode="auto">
            <a:xfrm>
              <a:off x="2583906" y="3707448"/>
              <a:ext cx="179388" cy="30162"/>
            </a:xfrm>
            <a:custGeom>
              <a:avLst/>
              <a:gdLst/>
              <a:ahLst/>
              <a:cxnLst>
                <a:cxn ang="0">
                  <a:pos x="4" y="8"/>
                </a:cxn>
                <a:cxn ang="0">
                  <a:pos x="0" y="4"/>
                </a:cxn>
                <a:cxn ang="0">
                  <a:pos x="0" y="4"/>
                </a:cxn>
                <a:cxn ang="0">
                  <a:pos x="4" y="0"/>
                </a:cxn>
                <a:cxn ang="0">
                  <a:pos x="4" y="0"/>
                </a:cxn>
                <a:cxn ang="0">
                  <a:pos x="44" y="0"/>
                </a:cxn>
                <a:cxn ang="0">
                  <a:pos x="48" y="4"/>
                </a:cxn>
                <a:cxn ang="0">
                  <a:pos x="48" y="4"/>
                </a:cxn>
                <a:cxn ang="0">
                  <a:pos x="44" y="8"/>
                </a:cxn>
                <a:cxn ang="0">
                  <a:pos x="44" y="8"/>
                </a:cxn>
                <a:cxn ang="0">
                  <a:pos x="4" y="8"/>
                </a:cxn>
              </a:cxnLst>
              <a:rect l="0" t="0" r="r" b="b"/>
              <a:pathLst>
                <a:path w="48" h="8">
                  <a:moveTo>
                    <a:pt x="4" y="8"/>
                  </a:moveTo>
                  <a:cubicBezTo>
                    <a:pt x="2" y="8"/>
                    <a:pt x="0" y="6"/>
                    <a:pt x="0" y="4"/>
                  </a:cubicBezTo>
                  <a:cubicBezTo>
                    <a:pt x="0" y="4"/>
                    <a:pt x="0" y="4"/>
                    <a:pt x="0" y="4"/>
                  </a:cubicBezTo>
                  <a:cubicBezTo>
                    <a:pt x="0" y="2"/>
                    <a:pt x="2" y="0"/>
                    <a:pt x="4" y="0"/>
                  </a:cubicBezTo>
                  <a:cubicBezTo>
                    <a:pt x="4" y="0"/>
                    <a:pt x="4" y="0"/>
                    <a:pt x="4" y="0"/>
                  </a:cubicBezTo>
                  <a:cubicBezTo>
                    <a:pt x="44" y="0"/>
                    <a:pt x="44" y="0"/>
                    <a:pt x="44" y="0"/>
                  </a:cubicBezTo>
                  <a:cubicBezTo>
                    <a:pt x="46" y="0"/>
                    <a:pt x="48" y="2"/>
                    <a:pt x="48" y="4"/>
                  </a:cubicBezTo>
                  <a:cubicBezTo>
                    <a:pt x="48" y="4"/>
                    <a:pt x="48" y="4"/>
                    <a:pt x="48" y="4"/>
                  </a:cubicBezTo>
                  <a:cubicBezTo>
                    <a:pt x="48" y="6"/>
                    <a:pt x="46" y="8"/>
                    <a:pt x="44" y="8"/>
                  </a:cubicBezTo>
                  <a:cubicBezTo>
                    <a:pt x="44" y="8"/>
                    <a:pt x="44" y="8"/>
                    <a:pt x="44" y="8"/>
                  </a:cubicBezTo>
                  <a:cubicBezTo>
                    <a:pt x="4" y="8"/>
                    <a:pt x="4" y="8"/>
                    <a:pt x="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5" name="Freeform 50"/>
            <p:cNvSpPr>
              <a:spLocks/>
            </p:cNvSpPr>
            <p:nvPr/>
          </p:nvSpPr>
          <p:spPr bwMode="auto">
            <a:xfrm>
              <a:off x="2583906" y="3793173"/>
              <a:ext cx="165100" cy="30162"/>
            </a:xfrm>
            <a:custGeom>
              <a:avLst/>
              <a:gdLst/>
              <a:ahLst/>
              <a:cxnLst>
                <a:cxn ang="0">
                  <a:pos x="4" y="8"/>
                </a:cxn>
                <a:cxn ang="0">
                  <a:pos x="0" y="4"/>
                </a:cxn>
                <a:cxn ang="0">
                  <a:pos x="0" y="4"/>
                </a:cxn>
                <a:cxn ang="0">
                  <a:pos x="4" y="0"/>
                </a:cxn>
                <a:cxn ang="0">
                  <a:pos x="4" y="0"/>
                </a:cxn>
                <a:cxn ang="0">
                  <a:pos x="41" y="0"/>
                </a:cxn>
                <a:cxn ang="0">
                  <a:pos x="44" y="4"/>
                </a:cxn>
                <a:cxn ang="0">
                  <a:pos x="44" y="4"/>
                </a:cxn>
                <a:cxn ang="0">
                  <a:pos x="41" y="8"/>
                </a:cxn>
                <a:cxn ang="0">
                  <a:pos x="41" y="8"/>
                </a:cxn>
                <a:cxn ang="0">
                  <a:pos x="4" y="8"/>
                </a:cxn>
              </a:cxnLst>
              <a:rect l="0" t="0" r="r" b="b"/>
              <a:pathLst>
                <a:path w="44" h="8">
                  <a:moveTo>
                    <a:pt x="4" y="8"/>
                  </a:moveTo>
                  <a:cubicBezTo>
                    <a:pt x="2" y="8"/>
                    <a:pt x="0" y="6"/>
                    <a:pt x="0" y="4"/>
                  </a:cubicBezTo>
                  <a:cubicBezTo>
                    <a:pt x="0" y="4"/>
                    <a:pt x="0" y="4"/>
                    <a:pt x="0" y="4"/>
                  </a:cubicBezTo>
                  <a:cubicBezTo>
                    <a:pt x="0" y="2"/>
                    <a:pt x="2" y="0"/>
                    <a:pt x="4" y="0"/>
                  </a:cubicBezTo>
                  <a:cubicBezTo>
                    <a:pt x="4" y="0"/>
                    <a:pt x="4" y="0"/>
                    <a:pt x="4" y="0"/>
                  </a:cubicBezTo>
                  <a:cubicBezTo>
                    <a:pt x="41" y="0"/>
                    <a:pt x="41" y="0"/>
                    <a:pt x="41" y="0"/>
                  </a:cubicBezTo>
                  <a:cubicBezTo>
                    <a:pt x="43" y="0"/>
                    <a:pt x="44" y="2"/>
                    <a:pt x="44" y="4"/>
                  </a:cubicBezTo>
                  <a:cubicBezTo>
                    <a:pt x="44" y="4"/>
                    <a:pt x="44" y="4"/>
                    <a:pt x="44" y="4"/>
                  </a:cubicBezTo>
                  <a:cubicBezTo>
                    <a:pt x="44" y="6"/>
                    <a:pt x="43" y="8"/>
                    <a:pt x="41" y="8"/>
                  </a:cubicBezTo>
                  <a:cubicBezTo>
                    <a:pt x="41" y="8"/>
                    <a:pt x="41" y="8"/>
                    <a:pt x="41" y="8"/>
                  </a:cubicBezTo>
                  <a:cubicBezTo>
                    <a:pt x="4" y="8"/>
                    <a:pt x="4" y="8"/>
                    <a:pt x="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6" name="Freeform 51"/>
            <p:cNvSpPr>
              <a:spLocks noEditPoints="1"/>
            </p:cNvSpPr>
            <p:nvPr/>
          </p:nvSpPr>
          <p:spPr bwMode="auto">
            <a:xfrm>
              <a:off x="2485481" y="3432810"/>
              <a:ext cx="450850" cy="581025"/>
            </a:xfrm>
            <a:custGeom>
              <a:avLst/>
              <a:gdLst/>
              <a:ahLst/>
              <a:cxnLst>
                <a:cxn ang="0">
                  <a:pos x="114" y="140"/>
                </a:cxn>
                <a:cxn ang="0">
                  <a:pos x="114" y="140"/>
                </a:cxn>
                <a:cxn ang="0">
                  <a:pos x="113" y="140"/>
                </a:cxn>
                <a:cxn ang="0">
                  <a:pos x="113" y="143"/>
                </a:cxn>
                <a:cxn ang="0">
                  <a:pos x="109" y="147"/>
                </a:cxn>
                <a:cxn ang="0">
                  <a:pos x="11" y="147"/>
                </a:cxn>
                <a:cxn ang="0">
                  <a:pos x="7" y="143"/>
                </a:cxn>
                <a:cxn ang="0">
                  <a:pos x="7" y="34"/>
                </a:cxn>
                <a:cxn ang="0">
                  <a:pos x="23" y="34"/>
                </a:cxn>
                <a:cxn ang="0">
                  <a:pos x="34" y="23"/>
                </a:cxn>
                <a:cxn ang="0">
                  <a:pos x="34" y="8"/>
                </a:cxn>
                <a:cxn ang="0">
                  <a:pos x="109" y="8"/>
                </a:cxn>
                <a:cxn ang="0">
                  <a:pos x="113" y="11"/>
                </a:cxn>
                <a:cxn ang="0">
                  <a:pos x="113" y="51"/>
                </a:cxn>
                <a:cxn ang="0">
                  <a:pos x="114" y="51"/>
                </a:cxn>
                <a:cxn ang="0">
                  <a:pos x="120" y="52"/>
                </a:cxn>
                <a:cxn ang="0">
                  <a:pos x="120" y="11"/>
                </a:cxn>
                <a:cxn ang="0">
                  <a:pos x="109" y="0"/>
                </a:cxn>
                <a:cxn ang="0">
                  <a:pos x="29" y="0"/>
                </a:cxn>
                <a:cxn ang="0">
                  <a:pos x="0" y="29"/>
                </a:cxn>
                <a:cxn ang="0">
                  <a:pos x="0" y="143"/>
                </a:cxn>
                <a:cxn ang="0">
                  <a:pos x="11" y="155"/>
                </a:cxn>
                <a:cxn ang="0">
                  <a:pos x="109" y="155"/>
                </a:cxn>
                <a:cxn ang="0">
                  <a:pos x="120" y="143"/>
                </a:cxn>
                <a:cxn ang="0">
                  <a:pos x="120" y="140"/>
                </a:cxn>
                <a:cxn ang="0">
                  <a:pos x="114" y="140"/>
                </a:cxn>
                <a:cxn ang="0">
                  <a:pos x="26" y="13"/>
                </a:cxn>
                <a:cxn ang="0">
                  <a:pos x="26" y="23"/>
                </a:cxn>
                <a:cxn ang="0">
                  <a:pos x="23" y="27"/>
                </a:cxn>
                <a:cxn ang="0">
                  <a:pos x="13" y="27"/>
                </a:cxn>
                <a:cxn ang="0">
                  <a:pos x="26" y="13"/>
                </a:cxn>
              </a:cxnLst>
              <a:rect l="0" t="0" r="r" b="b"/>
              <a:pathLst>
                <a:path w="120" h="155">
                  <a:moveTo>
                    <a:pt x="114" y="140"/>
                  </a:moveTo>
                  <a:cubicBezTo>
                    <a:pt x="114" y="140"/>
                    <a:pt x="114" y="140"/>
                    <a:pt x="114" y="140"/>
                  </a:cubicBezTo>
                  <a:cubicBezTo>
                    <a:pt x="114" y="140"/>
                    <a:pt x="113" y="140"/>
                    <a:pt x="113" y="140"/>
                  </a:cubicBezTo>
                  <a:cubicBezTo>
                    <a:pt x="113" y="143"/>
                    <a:pt x="113" y="143"/>
                    <a:pt x="113" y="143"/>
                  </a:cubicBezTo>
                  <a:cubicBezTo>
                    <a:pt x="113" y="145"/>
                    <a:pt x="111" y="147"/>
                    <a:pt x="109" y="147"/>
                  </a:cubicBezTo>
                  <a:cubicBezTo>
                    <a:pt x="11" y="147"/>
                    <a:pt x="11" y="147"/>
                    <a:pt x="11" y="147"/>
                  </a:cubicBezTo>
                  <a:cubicBezTo>
                    <a:pt x="9" y="147"/>
                    <a:pt x="7" y="145"/>
                    <a:pt x="7" y="143"/>
                  </a:cubicBezTo>
                  <a:cubicBezTo>
                    <a:pt x="7" y="34"/>
                    <a:pt x="7" y="34"/>
                    <a:pt x="7" y="34"/>
                  </a:cubicBezTo>
                  <a:cubicBezTo>
                    <a:pt x="23" y="34"/>
                    <a:pt x="23" y="34"/>
                    <a:pt x="23" y="34"/>
                  </a:cubicBezTo>
                  <a:cubicBezTo>
                    <a:pt x="29" y="34"/>
                    <a:pt x="34" y="29"/>
                    <a:pt x="34" y="23"/>
                  </a:cubicBezTo>
                  <a:cubicBezTo>
                    <a:pt x="34" y="8"/>
                    <a:pt x="34" y="8"/>
                    <a:pt x="34" y="8"/>
                  </a:cubicBezTo>
                  <a:cubicBezTo>
                    <a:pt x="109" y="8"/>
                    <a:pt x="109" y="8"/>
                    <a:pt x="109" y="8"/>
                  </a:cubicBezTo>
                  <a:cubicBezTo>
                    <a:pt x="111" y="8"/>
                    <a:pt x="113" y="9"/>
                    <a:pt x="113" y="11"/>
                  </a:cubicBezTo>
                  <a:cubicBezTo>
                    <a:pt x="113" y="51"/>
                    <a:pt x="113" y="51"/>
                    <a:pt x="113" y="51"/>
                  </a:cubicBezTo>
                  <a:cubicBezTo>
                    <a:pt x="113" y="51"/>
                    <a:pt x="114" y="51"/>
                    <a:pt x="114" y="51"/>
                  </a:cubicBezTo>
                  <a:cubicBezTo>
                    <a:pt x="116" y="51"/>
                    <a:pt x="118" y="52"/>
                    <a:pt x="120" y="52"/>
                  </a:cubicBezTo>
                  <a:cubicBezTo>
                    <a:pt x="120" y="11"/>
                    <a:pt x="120" y="11"/>
                    <a:pt x="120" y="11"/>
                  </a:cubicBezTo>
                  <a:cubicBezTo>
                    <a:pt x="120" y="5"/>
                    <a:pt x="115" y="0"/>
                    <a:pt x="109" y="0"/>
                  </a:cubicBezTo>
                  <a:cubicBezTo>
                    <a:pt x="29" y="0"/>
                    <a:pt x="29" y="0"/>
                    <a:pt x="29" y="0"/>
                  </a:cubicBezTo>
                  <a:cubicBezTo>
                    <a:pt x="0" y="29"/>
                    <a:pt x="0" y="29"/>
                    <a:pt x="0" y="29"/>
                  </a:cubicBezTo>
                  <a:cubicBezTo>
                    <a:pt x="0" y="143"/>
                    <a:pt x="0" y="143"/>
                    <a:pt x="0" y="143"/>
                  </a:cubicBezTo>
                  <a:cubicBezTo>
                    <a:pt x="0" y="149"/>
                    <a:pt x="5" y="154"/>
                    <a:pt x="11" y="155"/>
                  </a:cubicBezTo>
                  <a:cubicBezTo>
                    <a:pt x="109" y="155"/>
                    <a:pt x="109" y="155"/>
                    <a:pt x="109" y="155"/>
                  </a:cubicBezTo>
                  <a:cubicBezTo>
                    <a:pt x="115" y="154"/>
                    <a:pt x="120" y="149"/>
                    <a:pt x="120" y="143"/>
                  </a:cubicBezTo>
                  <a:cubicBezTo>
                    <a:pt x="120" y="140"/>
                    <a:pt x="120" y="140"/>
                    <a:pt x="120" y="140"/>
                  </a:cubicBezTo>
                  <a:cubicBezTo>
                    <a:pt x="118" y="140"/>
                    <a:pt x="116" y="140"/>
                    <a:pt x="114" y="140"/>
                  </a:cubicBezTo>
                  <a:close/>
                  <a:moveTo>
                    <a:pt x="26" y="13"/>
                  </a:moveTo>
                  <a:cubicBezTo>
                    <a:pt x="26" y="23"/>
                    <a:pt x="26" y="23"/>
                    <a:pt x="26" y="23"/>
                  </a:cubicBezTo>
                  <a:cubicBezTo>
                    <a:pt x="26" y="25"/>
                    <a:pt x="25" y="27"/>
                    <a:pt x="23" y="27"/>
                  </a:cubicBezTo>
                  <a:cubicBezTo>
                    <a:pt x="13" y="27"/>
                    <a:pt x="13" y="27"/>
                    <a:pt x="13" y="27"/>
                  </a:cubicBezTo>
                  <a:lnTo>
                    <a:pt x="26"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7" name="Freeform 52"/>
            <p:cNvSpPr>
              <a:spLocks noEditPoints="1"/>
            </p:cNvSpPr>
            <p:nvPr/>
          </p:nvSpPr>
          <p:spPr bwMode="auto">
            <a:xfrm>
              <a:off x="2774406" y="3655060"/>
              <a:ext cx="277813" cy="273050"/>
            </a:xfrm>
            <a:custGeom>
              <a:avLst/>
              <a:gdLst/>
              <a:ahLst/>
              <a:cxnLst>
                <a:cxn ang="0">
                  <a:pos x="37" y="0"/>
                </a:cxn>
                <a:cxn ang="0">
                  <a:pos x="0" y="37"/>
                </a:cxn>
                <a:cxn ang="0">
                  <a:pos x="37" y="73"/>
                </a:cxn>
                <a:cxn ang="0">
                  <a:pos x="74" y="37"/>
                </a:cxn>
                <a:cxn ang="0">
                  <a:pos x="37" y="0"/>
                </a:cxn>
                <a:cxn ang="0">
                  <a:pos x="56" y="31"/>
                </a:cxn>
                <a:cxn ang="0">
                  <a:pos x="35" y="53"/>
                </a:cxn>
                <a:cxn ang="0">
                  <a:pos x="32" y="54"/>
                </a:cxn>
                <a:cxn ang="0">
                  <a:pos x="32" y="54"/>
                </a:cxn>
                <a:cxn ang="0">
                  <a:pos x="29" y="53"/>
                </a:cxn>
                <a:cxn ang="0">
                  <a:pos x="17" y="37"/>
                </a:cxn>
                <a:cxn ang="0">
                  <a:pos x="17" y="37"/>
                </a:cxn>
                <a:cxn ang="0">
                  <a:pos x="18" y="32"/>
                </a:cxn>
                <a:cxn ang="0">
                  <a:pos x="23" y="32"/>
                </a:cxn>
                <a:cxn ang="0">
                  <a:pos x="32" y="44"/>
                </a:cxn>
                <a:cxn ang="0">
                  <a:pos x="50" y="26"/>
                </a:cxn>
                <a:cxn ang="0">
                  <a:pos x="56" y="26"/>
                </a:cxn>
                <a:cxn ang="0">
                  <a:pos x="56" y="31"/>
                </a:cxn>
              </a:cxnLst>
              <a:rect l="0" t="0" r="r" b="b"/>
              <a:pathLst>
                <a:path w="74" h="73">
                  <a:moveTo>
                    <a:pt x="37" y="0"/>
                  </a:moveTo>
                  <a:cubicBezTo>
                    <a:pt x="17" y="0"/>
                    <a:pt x="0" y="17"/>
                    <a:pt x="0" y="37"/>
                  </a:cubicBezTo>
                  <a:cubicBezTo>
                    <a:pt x="0" y="57"/>
                    <a:pt x="17" y="73"/>
                    <a:pt x="37" y="73"/>
                  </a:cubicBezTo>
                  <a:cubicBezTo>
                    <a:pt x="57" y="73"/>
                    <a:pt x="74" y="57"/>
                    <a:pt x="74" y="37"/>
                  </a:cubicBezTo>
                  <a:cubicBezTo>
                    <a:pt x="74" y="17"/>
                    <a:pt x="57" y="0"/>
                    <a:pt x="37" y="0"/>
                  </a:cubicBezTo>
                  <a:close/>
                  <a:moveTo>
                    <a:pt x="56" y="31"/>
                  </a:moveTo>
                  <a:cubicBezTo>
                    <a:pt x="35" y="53"/>
                    <a:pt x="35" y="53"/>
                    <a:pt x="35" y="53"/>
                  </a:cubicBezTo>
                  <a:cubicBezTo>
                    <a:pt x="34" y="54"/>
                    <a:pt x="33" y="54"/>
                    <a:pt x="32" y="54"/>
                  </a:cubicBezTo>
                  <a:cubicBezTo>
                    <a:pt x="32" y="54"/>
                    <a:pt x="32" y="54"/>
                    <a:pt x="32" y="54"/>
                  </a:cubicBezTo>
                  <a:cubicBezTo>
                    <a:pt x="31" y="54"/>
                    <a:pt x="30" y="54"/>
                    <a:pt x="29" y="53"/>
                  </a:cubicBezTo>
                  <a:cubicBezTo>
                    <a:pt x="17" y="37"/>
                    <a:pt x="17" y="37"/>
                    <a:pt x="17" y="37"/>
                  </a:cubicBezTo>
                  <a:cubicBezTo>
                    <a:pt x="17" y="37"/>
                    <a:pt x="17" y="37"/>
                    <a:pt x="17" y="37"/>
                  </a:cubicBezTo>
                  <a:cubicBezTo>
                    <a:pt x="16" y="35"/>
                    <a:pt x="16" y="33"/>
                    <a:pt x="18" y="32"/>
                  </a:cubicBezTo>
                  <a:cubicBezTo>
                    <a:pt x="20" y="30"/>
                    <a:pt x="22" y="31"/>
                    <a:pt x="23" y="32"/>
                  </a:cubicBezTo>
                  <a:cubicBezTo>
                    <a:pt x="32" y="44"/>
                    <a:pt x="32" y="44"/>
                    <a:pt x="32" y="44"/>
                  </a:cubicBezTo>
                  <a:cubicBezTo>
                    <a:pt x="50" y="26"/>
                    <a:pt x="50" y="26"/>
                    <a:pt x="50" y="26"/>
                  </a:cubicBezTo>
                  <a:cubicBezTo>
                    <a:pt x="52" y="24"/>
                    <a:pt x="54" y="24"/>
                    <a:pt x="56" y="26"/>
                  </a:cubicBezTo>
                  <a:cubicBezTo>
                    <a:pt x="57" y="27"/>
                    <a:pt x="57" y="29"/>
                    <a:pt x="56"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332" name="Straight Connector 331"/>
          <p:cNvCxnSpPr/>
          <p:nvPr/>
        </p:nvCxnSpPr>
        <p:spPr>
          <a:xfrm>
            <a:off x="3445104" y="2463969"/>
            <a:ext cx="980088" cy="487236"/>
          </a:xfrm>
          <a:prstGeom prst="line">
            <a:avLst/>
          </a:prstGeom>
          <a:ln w="12700">
            <a:solidFill>
              <a:srgbClr val="00338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7397307" y="2503409"/>
            <a:ext cx="1369601" cy="755068"/>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cxnSpLocks/>
          </p:cNvCxnSpPr>
          <p:nvPr/>
        </p:nvCxnSpPr>
        <p:spPr>
          <a:xfrm flipH="1">
            <a:off x="7804710" y="2503409"/>
            <a:ext cx="959680" cy="532886"/>
          </a:xfrm>
          <a:prstGeom prst="line">
            <a:avLst/>
          </a:prstGeom>
          <a:ln w="12700">
            <a:solidFill>
              <a:srgbClr val="00338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511271" y="4948695"/>
            <a:ext cx="1262859" cy="672409"/>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cxnSpLocks/>
          </p:cNvCxnSpPr>
          <p:nvPr/>
        </p:nvCxnSpPr>
        <p:spPr>
          <a:xfrm flipH="1" flipV="1">
            <a:off x="7914453" y="5158539"/>
            <a:ext cx="842682" cy="470603"/>
          </a:xfrm>
          <a:prstGeom prst="line">
            <a:avLst/>
          </a:prstGeom>
          <a:ln w="12700">
            <a:solidFill>
              <a:srgbClr val="00338D"/>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3455928" y="4981912"/>
            <a:ext cx="1347226" cy="600083"/>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V="1">
            <a:off x="3444539" y="5208573"/>
            <a:ext cx="852197" cy="376418"/>
          </a:xfrm>
          <a:prstGeom prst="line">
            <a:avLst/>
          </a:prstGeom>
          <a:ln w="12700">
            <a:solidFill>
              <a:srgbClr val="00338D"/>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35" name="Rectangle 334">
            <a:extLst>
              <a:ext uri="{FF2B5EF4-FFF2-40B4-BE49-F238E27FC236}">
                <a16:creationId xmlns:a16="http://schemas.microsoft.com/office/drawing/2014/main" id="{F64F0488-FBCD-409C-9BF0-F8C63633D870}"/>
              </a:ext>
            </a:extLst>
          </p:cNvPr>
          <p:cNvSpPr/>
          <p:nvPr/>
        </p:nvSpPr>
        <p:spPr>
          <a:xfrm>
            <a:off x="5592252" y="3731276"/>
            <a:ext cx="954107" cy="83099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338D"/>
                </a:solidFill>
                <a:effectLst/>
                <a:uLnTx/>
                <a:uFillTx/>
                <a:latin typeface="KPMG Bold"/>
                <a:ea typeface="+mn-ea"/>
                <a:cs typeface="+mn-cs"/>
              </a:rPr>
              <a:t>PMO</a:t>
            </a:r>
            <a:endParaRPr kumimoji="0" lang="en-US" sz="4000" b="0" i="0" u="none" strike="noStrike" kern="1200" cap="none" spc="0" normalizeH="0" baseline="0" noProof="0">
              <a:ln>
                <a:noFill/>
              </a:ln>
              <a:solidFill>
                <a:srgbClr val="00338D"/>
              </a:solidFill>
              <a:effectLst/>
              <a:uLnTx/>
              <a:uFillTx/>
              <a:latin typeface="KPMG Bold"/>
              <a:ea typeface="+mn-ea"/>
              <a:cs typeface="+mn-cs"/>
            </a:endParaRPr>
          </a:p>
        </p:txBody>
      </p:sp>
    </p:spTree>
    <p:custDataLst>
      <p:tags r:id="rId1"/>
    </p:custDataLst>
    <p:extLst>
      <p:ext uri="{BB962C8B-B14F-4D97-AF65-F5344CB8AC3E}">
        <p14:creationId xmlns:p14="http://schemas.microsoft.com/office/powerpoint/2010/main" val="267802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29749A-BC35-4500-BB0E-0C575EA9F998}"/>
              </a:ext>
            </a:extLst>
          </p:cNvPr>
          <p:cNvSpPr/>
          <p:nvPr/>
        </p:nvSpPr>
        <p:spPr>
          <a:xfrm>
            <a:off x="998400" y="1870157"/>
            <a:ext cx="3345524" cy="424872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686A4E15-5B4C-4054-957E-9F223F590139}"/>
              </a:ext>
            </a:extLst>
          </p:cNvPr>
          <p:cNvSpPr/>
          <p:nvPr/>
        </p:nvSpPr>
        <p:spPr>
          <a:xfrm>
            <a:off x="4426345" y="1870157"/>
            <a:ext cx="3345524" cy="424872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19EA2C7D-8C0E-4B83-97A1-AA502E945886}"/>
              </a:ext>
            </a:extLst>
          </p:cNvPr>
          <p:cNvSpPr/>
          <p:nvPr/>
        </p:nvSpPr>
        <p:spPr>
          <a:xfrm>
            <a:off x="7854289" y="1870157"/>
            <a:ext cx="3345524" cy="424872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3" name="Title 2"/>
          <p:cNvSpPr>
            <a:spLocks noGrp="1"/>
          </p:cNvSpPr>
          <p:nvPr>
            <p:ph type="title"/>
          </p:nvPr>
        </p:nvSpPr>
        <p:spPr/>
        <p:txBody>
          <a:bodyPr vert="horz" lIns="0" tIns="0" rIns="0" bIns="0" rtlCol="0" anchor="t" anchorCtr="0">
            <a:noAutofit/>
          </a:bodyPr>
          <a:lstStyle/>
          <a:p>
            <a:r>
              <a:rPr lang="en-US" sz="3600"/>
              <a:t>We will leverage data, analytics and tools to provide meaningful insights</a:t>
            </a:r>
          </a:p>
        </p:txBody>
      </p:sp>
      <p:sp>
        <p:nvSpPr>
          <p:cNvPr id="49" name="Text Placeholder 48"/>
          <p:cNvSpPr>
            <a:spLocks noGrp="1"/>
          </p:cNvSpPr>
          <p:nvPr>
            <p:ph type="body" sz="quarter" idx="4294967295"/>
          </p:nvPr>
        </p:nvSpPr>
        <p:spPr>
          <a:xfrm>
            <a:off x="1003971" y="1414852"/>
            <a:ext cx="10195200" cy="338554"/>
          </a:xfrm>
        </p:spPr>
        <p:txBody>
          <a:bodyPr lIns="0" tIns="0" rIns="0" bIns="0">
            <a:spAutoFit/>
          </a:bodyPr>
          <a:lstStyle/>
          <a:p>
            <a:r>
              <a:rPr lang="en-US" sz="1100" b="0">
                <a:solidFill>
                  <a:srgbClr val="00338D"/>
                </a:solidFill>
              </a:rPr>
              <a:t>The effectiveness of PMO capabilities is closely linked to an organization’s ability to collate the right data, provide meaningful insights and automate through each phase of the lifecycle.</a:t>
            </a:r>
          </a:p>
        </p:txBody>
      </p:sp>
      <p:sp>
        <p:nvSpPr>
          <p:cNvPr id="179" name="Rectangle 178">
            <a:extLst>
              <a:ext uri="{FF2B5EF4-FFF2-40B4-BE49-F238E27FC236}">
                <a16:creationId xmlns:a16="http://schemas.microsoft.com/office/drawing/2014/main" id="{FCCA993C-3FC2-4037-A948-D3F85DD202A3}"/>
              </a:ext>
            </a:extLst>
          </p:cNvPr>
          <p:cNvSpPr/>
          <p:nvPr/>
        </p:nvSpPr>
        <p:spPr>
          <a:xfrm>
            <a:off x="7938965" y="2459575"/>
            <a:ext cx="3169959" cy="507831"/>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Open Sans" panose="020B0606030504020204" pitchFamily="34" charset="0"/>
                <a:cs typeface="Open Sans" panose="020B0606030504020204" pitchFamily="34" charset="0"/>
              </a:rPr>
              <a:t>With the data and reporting requirements defined it is then important to consider what tools are available to manage data and provide reports.</a:t>
            </a:r>
          </a:p>
        </p:txBody>
      </p:sp>
      <p:pic>
        <p:nvPicPr>
          <p:cNvPr id="4" name="Picture 3"/>
          <p:cNvPicPr>
            <a:picLocks noChangeAspect="1"/>
          </p:cNvPicPr>
          <p:nvPr/>
        </p:nvPicPr>
        <p:blipFill>
          <a:blip r:embed="rId3"/>
          <a:stretch>
            <a:fillRect/>
          </a:stretch>
        </p:blipFill>
        <p:spPr>
          <a:xfrm>
            <a:off x="7954845" y="4094600"/>
            <a:ext cx="1321087" cy="194877"/>
          </a:xfrm>
          <a:prstGeom prst="rect">
            <a:avLst/>
          </a:prstGeom>
        </p:spPr>
      </p:pic>
      <p:pic>
        <p:nvPicPr>
          <p:cNvPr id="6" name="Picture 5"/>
          <p:cNvPicPr>
            <a:picLocks noChangeAspect="1"/>
          </p:cNvPicPr>
          <p:nvPr/>
        </p:nvPicPr>
        <p:blipFill rotWithShape="1">
          <a:blip r:embed="rId4"/>
          <a:srcRect l="22984" r="12557" b="58209"/>
          <a:stretch/>
        </p:blipFill>
        <p:spPr>
          <a:xfrm>
            <a:off x="7913328" y="3593049"/>
            <a:ext cx="1345073" cy="425496"/>
          </a:xfrm>
          <a:prstGeom prst="rect">
            <a:avLst/>
          </a:prstGeom>
        </p:spPr>
      </p:pic>
      <p:sp>
        <p:nvSpPr>
          <p:cNvPr id="184" name="Rectangle 183">
            <a:extLst>
              <a:ext uri="{FF2B5EF4-FFF2-40B4-BE49-F238E27FC236}">
                <a16:creationId xmlns:a16="http://schemas.microsoft.com/office/drawing/2014/main" id="{FCCA993C-3FC2-4037-A948-D3F85DD202A3}"/>
              </a:ext>
            </a:extLst>
          </p:cNvPr>
          <p:cNvSpPr/>
          <p:nvPr/>
        </p:nvSpPr>
        <p:spPr>
          <a:xfrm>
            <a:off x="7940567" y="4516466"/>
            <a:ext cx="3172968" cy="457200"/>
          </a:xfrm>
          <a:prstGeom prst="rect">
            <a:avLst/>
          </a:prstGeom>
          <a:solidFill>
            <a:schemeClr val="bg1">
              <a:lumMod val="95000"/>
            </a:schemeClr>
          </a:solidFill>
          <a:ln>
            <a:noFill/>
          </a:ln>
        </p:spPr>
        <p:txBody>
          <a:bodyPr wrap="square" anchor="ctr">
            <a:noAutofit/>
          </a:bodyPr>
          <a:lstStyle/>
          <a:p>
            <a:pPr marL="1042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BI Tools: </a:t>
            </a:r>
            <a:r>
              <a:rPr kumimoji="0" lang="en-US" sz="1100" b="0" i="1"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We also utilize dashboard tools for advanced reports and visualization needs:</a:t>
            </a:r>
          </a:p>
        </p:txBody>
      </p:sp>
      <p:sp>
        <p:nvSpPr>
          <p:cNvPr id="199" name="Rectangle 198">
            <a:extLst>
              <a:ext uri="{FF2B5EF4-FFF2-40B4-BE49-F238E27FC236}">
                <a16:creationId xmlns:a16="http://schemas.microsoft.com/office/drawing/2014/main" id="{FCCA993C-3FC2-4037-A948-D3F85DD202A3}"/>
              </a:ext>
            </a:extLst>
          </p:cNvPr>
          <p:cNvSpPr/>
          <p:nvPr/>
        </p:nvSpPr>
        <p:spPr>
          <a:xfrm>
            <a:off x="1083076" y="2459575"/>
            <a:ext cx="3176172" cy="507831"/>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Open Sans" panose="020B0606030504020204" pitchFamily="34" charset="0"/>
                <a:cs typeface="Open Sans" panose="020B0606030504020204" pitchFamily="34" charset="0"/>
              </a:rPr>
              <a:t>Each of the 16 PMO capabilities depends upon and / or produces data broadly aligned to the following categories:</a:t>
            </a:r>
          </a:p>
        </p:txBody>
      </p:sp>
      <p:sp>
        <p:nvSpPr>
          <p:cNvPr id="200" name="Rectangle 199">
            <a:extLst>
              <a:ext uri="{FF2B5EF4-FFF2-40B4-BE49-F238E27FC236}">
                <a16:creationId xmlns:a16="http://schemas.microsoft.com/office/drawing/2014/main" id="{FCCA993C-3FC2-4037-A948-D3F85DD202A3}"/>
              </a:ext>
            </a:extLst>
          </p:cNvPr>
          <p:cNvSpPr/>
          <p:nvPr/>
        </p:nvSpPr>
        <p:spPr>
          <a:xfrm>
            <a:off x="4511021" y="2459575"/>
            <a:ext cx="3186831" cy="507831"/>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Open Sans" panose="020B0606030504020204" pitchFamily="34" charset="0"/>
                <a:cs typeface="Open Sans" panose="020B0606030504020204" pitchFamily="34" charset="0"/>
              </a:rPr>
              <a:t>Applying analytical thinking to these data sets provides meaningful insights and reports that enable the PMO to add value:</a:t>
            </a:r>
          </a:p>
        </p:txBody>
      </p:sp>
      <p:pic>
        <p:nvPicPr>
          <p:cNvPr id="8" name="Picture 7"/>
          <p:cNvPicPr>
            <a:picLocks noChangeAspect="1"/>
          </p:cNvPicPr>
          <p:nvPr/>
        </p:nvPicPr>
        <p:blipFill>
          <a:blip r:embed="rId5"/>
          <a:stretch>
            <a:fillRect/>
          </a:stretch>
        </p:blipFill>
        <p:spPr>
          <a:xfrm>
            <a:off x="7954845" y="5492519"/>
            <a:ext cx="1385976" cy="517381"/>
          </a:xfrm>
          <a:prstGeom prst="rect">
            <a:avLst/>
          </a:prstGeom>
        </p:spPr>
      </p:pic>
      <p:pic>
        <p:nvPicPr>
          <p:cNvPr id="9" name="Picture 8"/>
          <p:cNvPicPr>
            <a:picLocks noChangeAspect="1"/>
          </p:cNvPicPr>
          <p:nvPr/>
        </p:nvPicPr>
        <p:blipFill rotWithShape="1">
          <a:blip r:embed="rId6"/>
          <a:srcRect l="9134" t="31505" b="35618"/>
          <a:stretch/>
        </p:blipFill>
        <p:spPr>
          <a:xfrm>
            <a:off x="7960569" y="5004019"/>
            <a:ext cx="1306127" cy="472583"/>
          </a:xfrm>
          <a:prstGeom prst="rect">
            <a:avLst/>
          </a:prstGeom>
        </p:spPr>
      </p:pic>
      <p:sp>
        <p:nvSpPr>
          <p:cNvPr id="97" name="Rectangle: Top Corners Rounded 145">
            <a:extLst>
              <a:ext uri="{FF2B5EF4-FFF2-40B4-BE49-F238E27FC236}">
                <a16:creationId xmlns:a16="http://schemas.microsoft.com/office/drawing/2014/main" id="{38742CB4-5749-4EEC-AA0C-E08892274E74}"/>
              </a:ext>
            </a:extLst>
          </p:cNvPr>
          <p:cNvSpPr/>
          <p:nvPr/>
        </p:nvSpPr>
        <p:spPr>
          <a:xfrm rot="10800000">
            <a:off x="1087044" y="3086939"/>
            <a:ext cx="484488" cy="2966626"/>
          </a:xfrm>
          <a:prstGeom prst="round2SameRect">
            <a:avLst>
              <a:gd name="adj1" fmla="val 50000"/>
              <a:gd name="adj2" fmla="val 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137" name="Rectangle 136">
            <a:extLst>
              <a:ext uri="{FF2B5EF4-FFF2-40B4-BE49-F238E27FC236}">
                <a16:creationId xmlns:a16="http://schemas.microsoft.com/office/drawing/2014/main" id="{88A0B46A-7E7D-4D1A-9174-1A619FFDA431}"/>
              </a:ext>
            </a:extLst>
          </p:cNvPr>
          <p:cNvSpPr/>
          <p:nvPr/>
        </p:nvSpPr>
        <p:spPr>
          <a:xfrm>
            <a:off x="1712560" y="3362350"/>
            <a:ext cx="2469179" cy="184666"/>
          </a:xfrm>
          <a:prstGeom prst="rect">
            <a:avLst/>
          </a:prstGeom>
        </p:spPr>
        <p:txBody>
          <a:bodyPr wrap="square" lIns="0" tIns="0" rIns="0" bIns="0" anchor="ctr" anchorCtr="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Business Case &amp; Goals</a:t>
            </a:r>
          </a:p>
        </p:txBody>
      </p:sp>
      <p:sp>
        <p:nvSpPr>
          <p:cNvPr id="138" name="Rectangle 137">
            <a:extLst>
              <a:ext uri="{FF2B5EF4-FFF2-40B4-BE49-F238E27FC236}">
                <a16:creationId xmlns:a16="http://schemas.microsoft.com/office/drawing/2014/main" id="{754A3179-629F-4C80-AED7-205DF789DB1F}"/>
              </a:ext>
            </a:extLst>
          </p:cNvPr>
          <p:cNvSpPr/>
          <p:nvPr/>
        </p:nvSpPr>
        <p:spPr>
          <a:xfrm>
            <a:off x="1712560" y="4111474"/>
            <a:ext cx="2469179" cy="184666"/>
          </a:xfrm>
          <a:prstGeom prst="rect">
            <a:avLst/>
          </a:prstGeom>
        </p:spPr>
        <p:txBody>
          <a:bodyPr wrap="square" lIns="0" tIns="0" rIns="0" bIns="0" anchor="ctr" anchorCtr="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Financial (Costs &amp; Benefits)</a:t>
            </a:r>
          </a:p>
        </p:txBody>
      </p:sp>
      <p:sp>
        <p:nvSpPr>
          <p:cNvPr id="139" name="Rectangle 138">
            <a:extLst>
              <a:ext uri="{FF2B5EF4-FFF2-40B4-BE49-F238E27FC236}">
                <a16:creationId xmlns:a16="http://schemas.microsoft.com/office/drawing/2014/main" id="{92646B24-C2BA-4627-9C02-7CACFB39DDC9}"/>
              </a:ext>
            </a:extLst>
          </p:cNvPr>
          <p:cNvSpPr/>
          <p:nvPr/>
        </p:nvSpPr>
        <p:spPr>
          <a:xfrm>
            <a:off x="1712560" y="4860598"/>
            <a:ext cx="2469179" cy="184666"/>
          </a:xfrm>
          <a:prstGeom prst="rect">
            <a:avLst/>
          </a:prstGeom>
        </p:spPr>
        <p:txBody>
          <a:bodyPr wrap="square" lIns="0" tIns="0" rIns="0" bIns="0" anchor="ctr" anchorCtr="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Project / Product Performance</a:t>
            </a:r>
          </a:p>
        </p:txBody>
      </p:sp>
      <p:sp>
        <p:nvSpPr>
          <p:cNvPr id="140" name="Rectangle 139">
            <a:extLst>
              <a:ext uri="{FF2B5EF4-FFF2-40B4-BE49-F238E27FC236}">
                <a16:creationId xmlns:a16="http://schemas.microsoft.com/office/drawing/2014/main" id="{3F8DDBE8-3256-46E5-9020-919E993C76BC}"/>
              </a:ext>
            </a:extLst>
          </p:cNvPr>
          <p:cNvSpPr/>
          <p:nvPr/>
        </p:nvSpPr>
        <p:spPr>
          <a:xfrm>
            <a:off x="1712560" y="5609723"/>
            <a:ext cx="2469179" cy="184666"/>
          </a:xfrm>
          <a:prstGeom prst="rect">
            <a:avLst/>
          </a:prstGeom>
        </p:spPr>
        <p:txBody>
          <a:bodyPr wrap="square" lIns="0" tIns="0" rIns="0" bIns="0" anchor="ctr" anchorCtr="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Resource Capacity &amp; Demand</a:t>
            </a:r>
          </a:p>
        </p:txBody>
      </p:sp>
      <p:cxnSp>
        <p:nvCxnSpPr>
          <p:cNvPr id="142" name="Straight Connector 141">
            <a:extLst>
              <a:ext uri="{FF2B5EF4-FFF2-40B4-BE49-F238E27FC236}">
                <a16:creationId xmlns:a16="http://schemas.microsoft.com/office/drawing/2014/main" id="{E543BD0B-6816-4124-B798-AA13441EF3B1}"/>
              </a:ext>
            </a:extLst>
          </p:cNvPr>
          <p:cNvCxnSpPr>
            <a:cxnSpLocks/>
          </p:cNvCxnSpPr>
          <p:nvPr/>
        </p:nvCxnSpPr>
        <p:spPr>
          <a:xfrm flipH="1">
            <a:off x="1115789" y="4598414"/>
            <a:ext cx="4269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66DB52-B51A-43C6-8564-E0986014E20D}"/>
              </a:ext>
            </a:extLst>
          </p:cNvPr>
          <p:cNvCxnSpPr>
            <a:cxnSpLocks/>
          </p:cNvCxnSpPr>
          <p:nvPr/>
        </p:nvCxnSpPr>
        <p:spPr>
          <a:xfrm flipH="1">
            <a:off x="1115789" y="5324305"/>
            <a:ext cx="4269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F4C0F4F-A44D-47C0-ABF9-F0CC668FAEE5}"/>
              </a:ext>
            </a:extLst>
          </p:cNvPr>
          <p:cNvCxnSpPr>
            <a:cxnSpLocks/>
          </p:cNvCxnSpPr>
          <p:nvPr/>
        </p:nvCxnSpPr>
        <p:spPr>
          <a:xfrm flipH="1">
            <a:off x="1115789" y="3904096"/>
            <a:ext cx="4269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890B500-65B5-4CD1-9EF9-40490A6C4EF3}"/>
              </a:ext>
            </a:extLst>
          </p:cNvPr>
          <p:cNvCxnSpPr>
            <a:cxnSpLocks/>
          </p:cNvCxnSpPr>
          <p:nvPr/>
        </p:nvCxnSpPr>
        <p:spPr>
          <a:xfrm flipH="1">
            <a:off x="1080067" y="3080121"/>
            <a:ext cx="317296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6" name="Rectangle: Top Corners Rounded 107">
            <a:extLst>
              <a:ext uri="{FF2B5EF4-FFF2-40B4-BE49-F238E27FC236}">
                <a16:creationId xmlns:a16="http://schemas.microsoft.com/office/drawing/2014/main" id="{F5D10481-3241-4C86-8935-85A699EEA1D3}"/>
              </a:ext>
            </a:extLst>
          </p:cNvPr>
          <p:cNvSpPr/>
          <p:nvPr/>
        </p:nvSpPr>
        <p:spPr>
          <a:xfrm rot="10800000">
            <a:off x="4512207" y="3096839"/>
            <a:ext cx="484488" cy="2966626"/>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147" name="Freeform 197">
            <a:extLst>
              <a:ext uri="{FF2B5EF4-FFF2-40B4-BE49-F238E27FC236}">
                <a16:creationId xmlns:a16="http://schemas.microsoft.com/office/drawing/2014/main" id="{285852B4-1F31-4624-8AF9-B72B34EB4349}"/>
              </a:ext>
            </a:extLst>
          </p:cNvPr>
          <p:cNvSpPr>
            <a:spLocks noEditPoints="1"/>
          </p:cNvSpPr>
          <p:nvPr/>
        </p:nvSpPr>
        <p:spPr bwMode="auto">
          <a:xfrm>
            <a:off x="4628761" y="3226358"/>
            <a:ext cx="251378" cy="207670"/>
          </a:xfrm>
          <a:custGeom>
            <a:avLst/>
            <a:gdLst>
              <a:gd name="T0" fmla="*/ 31 w 130"/>
              <a:gd name="T1" fmla="*/ 16 h 104"/>
              <a:gd name="T2" fmla="*/ 31 w 130"/>
              <a:gd name="T3" fmla="*/ 0 h 104"/>
              <a:gd name="T4" fmla="*/ 130 w 130"/>
              <a:gd name="T5" fmla="*/ 0 h 104"/>
              <a:gd name="T6" fmla="*/ 130 w 130"/>
              <a:gd name="T7" fmla="*/ 73 h 104"/>
              <a:gd name="T8" fmla="*/ 115 w 130"/>
              <a:gd name="T9" fmla="*/ 73 h 104"/>
              <a:gd name="T10" fmla="*/ 115 w 130"/>
              <a:gd name="T11" fmla="*/ 89 h 104"/>
              <a:gd name="T12" fmla="*/ 99 w 130"/>
              <a:gd name="T13" fmla="*/ 89 h 104"/>
              <a:gd name="T14" fmla="*/ 99 w 130"/>
              <a:gd name="T15" fmla="*/ 104 h 104"/>
              <a:gd name="T16" fmla="*/ 0 w 130"/>
              <a:gd name="T17" fmla="*/ 104 h 104"/>
              <a:gd name="T18" fmla="*/ 0 w 130"/>
              <a:gd name="T19" fmla="*/ 31 h 104"/>
              <a:gd name="T20" fmla="*/ 16 w 130"/>
              <a:gd name="T21" fmla="*/ 31 h 104"/>
              <a:gd name="T22" fmla="*/ 16 w 130"/>
              <a:gd name="T23" fmla="*/ 16 h 104"/>
              <a:gd name="T24" fmla="*/ 31 w 130"/>
              <a:gd name="T25" fmla="*/ 16 h 104"/>
              <a:gd name="T26" fmla="*/ 31 w 130"/>
              <a:gd name="T27" fmla="*/ 16 h 104"/>
              <a:gd name="T28" fmla="*/ 125 w 130"/>
              <a:gd name="T29" fmla="*/ 5 h 104"/>
              <a:gd name="T30" fmla="*/ 37 w 130"/>
              <a:gd name="T31" fmla="*/ 5 h 104"/>
              <a:gd name="T32" fmla="*/ 37 w 130"/>
              <a:gd name="T33" fmla="*/ 16 h 104"/>
              <a:gd name="T34" fmla="*/ 115 w 130"/>
              <a:gd name="T35" fmla="*/ 16 h 104"/>
              <a:gd name="T36" fmla="*/ 115 w 130"/>
              <a:gd name="T37" fmla="*/ 68 h 104"/>
              <a:gd name="T38" fmla="*/ 125 w 130"/>
              <a:gd name="T39" fmla="*/ 68 h 104"/>
              <a:gd name="T40" fmla="*/ 125 w 130"/>
              <a:gd name="T41" fmla="*/ 5 h 104"/>
              <a:gd name="T42" fmla="*/ 125 w 130"/>
              <a:gd name="T43" fmla="*/ 5 h 104"/>
              <a:gd name="T44" fmla="*/ 110 w 130"/>
              <a:gd name="T45" fmla="*/ 21 h 104"/>
              <a:gd name="T46" fmla="*/ 21 w 130"/>
              <a:gd name="T47" fmla="*/ 21 h 104"/>
              <a:gd name="T48" fmla="*/ 21 w 130"/>
              <a:gd name="T49" fmla="*/ 31 h 104"/>
              <a:gd name="T50" fmla="*/ 99 w 130"/>
              <a:gd name="T51" fmla="*/ 31 h 104"/>
              <a:gd name="T52" fmla="*/ 99 w 130"/>
              <a:gd name="T53" fmla="*/ 83 h 104"/>
              <a:gd name="T54" fmla="*/ 110 w 130"/>
              <a:gd name="T55" fmla="*/ 83 h 104"/>
              <a:gd name="T56" fmla="*/ 110 w 130"/>
              <a:gd name="T57" fmla="*/ 21 h 104"/>
              <a:gd name="T58" fmla="*/ 110 w 130"/>
              <a:gd name="T59" fmla="*/ 21 h 104"/>
              <a:gd name="T60" fmla="*/ 5 w 130"/>
              <a:gd name="T61" fmla="*/ 37 h 104"/>
              <a:gd name="T62" fmla="*/ 5 w 130"/>
              <a:gd name="T63" fmla="*/ 99 h 104"/>
              <a:gd name="T64" fmla="*/ 94 w 130"/>
              <a:gd name="T65" fmla="*/ 99 h 104"/>
              <a:gd name="T66" fmla="*/ 94 w 130"/>
              <a:gd name="T67" fmla="*/ 37 h 104"/>
              <a:gd name="T68" fmla="*/ 5 w 130"/>
              <a:gd name="T69" fmla="*/ 37 h 104"/>
              <a:gd name="T70" fmla="*/ 5 w 130"/>
              <a:gd name="T71"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04">
                <a:moveTo>
                  <a:pt x="31" y="16"/>
                </a:moveTo>
                <a:lnTo>
                  <a:pt x="31" y="0"/>
                </a:lnTo>
                <a:lnTo>
                  <a:pt x="130" y="0"/>
                </a:lnTo>
                <a:lnTo>
                  <a:pt x="130" y="73"/>
                </a:lnTo>
                <a:lnTo>
                  <a:pt x="115" y="73"/>
                </a:lnTo>
                <a:lnTo>
                  <a:pt x="115" y="89"/>
                </a:lnTo>
                <a:lnTo>
                  <a:pt x="99" y="89"/>
                </a:lnTo>
                <a:lnTo>
                  <a:pt x="99" y="104"/>
                </a:lnTo>
                <a:lnTo>
                  <a:pt x="0" y="104"/>
                </a:lnTo>
                <a:lnTo>
                  <a:pt x="0" y="31"/>
                </a:lnTo>
                <a:lnTo>
                  <a:pt x="16" y="31"/>
                </a:lnTo>
                <a:lnTo>
                  <a:pt x="16" y="16"/>
                </a:lnTo>
                <a:lnTo>
                  <a:pt x="31" y="16"/>
                </a:lnTo>
                <a:lnTo>
                  <a:pt x="31" y="16"/>
                </a:lnTo>
                <a:close/>
                <a:moveTo>
                  <a:pt x="125" y="5"/>
                </a:moveTo>
                <a:lnTo>
                  <a:pt x="37" y="5"/>
                </a:lnTo>
                <a:lnTo>
                  <a:pt x="37" y="16"/>
                </a:lnTo>
                <a:lnTo>
                  <a:pt x="115" y="16"/>
                </a:lnTo>
                <a:lnTo>
                  <a:pt x="115" y="68"/>
                </a:lnTo>
                <a:lnTo>
                  <a:pt x="125" y="68"/>
                </a:lnTo>
                <a:lnTo>
                  <a:pt x="125" y="5"/>
                </a:lnTo>
                <a:lnTo>
                  <a:pt x="125" y="5"/>
                </a:lnTo>
                <a:close/>
                <a:moveTo>
                  <a:pt x="110" y="21"/>
                </a:moveTo>
                <a:lnTo>
                  <a:pt x="21" y="21"/>
                </a:lnTo>
                <a:lnTo>
                  <a:pt x="21" y="31"/>
                </a:lnTo>
                <a:lnTo>
                  <a:pt x="99" y="31"/>
                </a:lnTo>
                <a:lnTo>
                  <a:pt x="99" y="83"/>
                </a:lnTo>
                <a:lnTo>
                  <a:pt x="110" y="83"/>
                </a:lnTo>
                <a:lnTo>
                  <a:pt x="110" y="21"/>
                </a:lnTo>
                <a:lnTo>
                  <a:pt x="110" y="21"/>
                </a:lnTo>
                <a:close/>
                <a:moveTo>
                  <a:pt x="5" y="37"/>
                </a:moveTo>
                <a:lnTo>
                  <a:pt x="5" y="99"/>
                </a:lnTo>
                <a:lnTo>
                  <a:pt x="94" y="99"/>
                </a:lnTo>
                <a:lnTo>
                  <a:pt x="94" y="37"/>
                </a:lnTo>
                <a:lnTo>
                  <a:pt x="5" y="37"/>
                </a:lnTo>
                <a:lnTo>
                  <a:pt x="5" y="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169" name="Straight Connector 168">
            <a:extLst>
              <a:ext uri="{FF2B5EF4-FFF2-40B4-BE49-F238E27FC236}">
                <a16:creationId xmlns:a16="http://schemas.microsoft.com/office/drawing/2014/main" id="{C4AFA821-1489-4389-B457-B02F7F7EE568}"/>
              </a:ext>
            </a:extLst>
          </p:cNvPr>
          <p:cNvCxnSpPr>
            <a:cxnSpLocks/>
          </p:cNvCxnSpPr>
          <p:nvPr/>
        </p:nvCxnSpPr>
        <p:spPr>
          <a:xfrm flipH="1">
            <a:off x="4511021" y="3096839"/>
            <a:ext cx="317296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DA522FD-88D0-4A4B-B89A-AB919580EFFC}"/>
              </a:ext>
            </a:extLst>
          </p:cNvPr>
          <p:cNvCxnSpPr>
            <a:cxnSpLocks/>
          </p:cNvCxnSpPr>
          <p:nvPr/>
        </p:nvCxnSpPr>
        <p:spPr>
          <a:xfrm flipH="1">
            <a:off x="4540952" y="5099843"/>
            <a:ext cx="4269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933EE88-0821-4314-B411-EA01B46F0E82}"/>
              </a:ext>
            </a:extLst>
          </p:cNvPr>
          <p:cNvCxnSpPr>
            <a:cxnSpLocks/>
          </p:cNvCxnSpPr>
          <p:nvPr/>
        </p:nvCxnSpPr>
        <p:spPr>
          <a:xfrm flipH="1">
            <a:off x="4540952" y="4099982"/>
            <a:ext cx="4269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5FF6576-3264-4E3C-B401-C2E05FAE680D}"/>
              </a:ext>
            </a:extLst>
          </p:cNvPr>
          <p:cNvGrpSpPr/>
          <p:nvPr/>
        </p:nvGrpSpPr>
        <p:grpSpPr>
          <a:xfrm>
            <a:off x="5103037" y="3231973"/>
            <a:ext cx="2436539" cy="732875"/>
            <a:chOff x="5103037" y="3196933"/>
            <a:chExt cx="2436539" cy="732875"/>
          </a:xfrm>
        </p:grpSpPr>
        <p:sp>
          <p:nvSpPr>
            <p:cNvPr id="166" name="Rectangle 165">
              <a:extLst>
                <a:ext uri="{FF2B5EF4-FFF2-40B4-BE49-F238E27FC236}">
                  <a16:creationId xmlns:a16="http://schemas.microsoft.com/office/drawing/2014/main" id="{175FDC20-C30B-4DA1-8B79-C0E3D3F76D61}"/>
                </a:ext>
              </a:extLst>
            </p:cNvPr>
            <p:cNvSpPr/>
            <p:nvPr/>
          </p:nvSpPr>
          <p:spPr>
            <a:xfrm>
              <a:off x="5103037" y="3196933"/>
              <a:ext cx="1011433" cy="338554"/>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a:ln>
                    <a:noFill/>
                  </a:ln>
                  <a:solidFill>
                    <a:srgbClr val="00B8F5"/>
                  </a:solidFill>
                  <a:effectLst/>
                  <a:uLnTx/>
                  <a:uFillTx/>
                  <a:latin typeface="Arial"/>
                  <a:ea typeface="Open Sans" panose="020B0606030504020204" pitchFamily="34" charset="0"/>
                  <a:cs typeface="Open Sans" panose="020B0606030504020204" pitchFamily="34" charset="0"/>
                </a:rPr>
                <a:t>Portfolio Dashboards</a:t>
              </a:r>
            </a:p>
          </p:txBody>
        </p:sp>
        <p:pic>
          <p:nvPicPr>
            <p:cNvPr id="183" name="Picture 182"/>
            <p:cNvPicPr>
              <a:picLocks noChangeAspect="1"/>
            </p:cNvPicPr>
            <p:nvPr/>
          </p:nvPicPr>
          <p:blipFill rotWithShape="1">
            <a:blip r:embed="rId7"/>
            <a:srcRect l="3544" t="13693"/>
            <a:stretch/>
          </p:blipFill>
          <p:spPr>
            <a:xfrm>
              <a:off x="5987598" y="3217783"/>
              <a:ext cx="1551978" cy="712025"/>
            </a:xfrm>
            <a:prstGeom prst="rect">
              <a:avLst/>
            </a:prstGeom>
          </p:spPr>
        </p:pic>
      </p:grpSp>
      <p:grpSp>
        <p:nvGrpSpPr>
          <p:cNvPr id="186" name="Group 185"/>
          <p:cNvGrpSpPr/>
          <p:nvPr/>
        </p:nvGrpSpPr>
        <p:grpSpPr>
          <a:xfrm>
            <a:off x="1192621" y="3352635"/>
            <a:ext cx="273332" cy="288632"/>
            <a:chOff x="4967288" y="4689475"/>
            <a:chExt cx="1084262" cy="1116013"/>
          </a:xfrm>
          <a:solidFill>
            <a:schemeClr val="bg1"/>
          </a:solidFill>
        </p:grpSpPr>
        <p:sp>
          <p:nvSpPr>
            <p:cNvPr id="187" name="Freeform 186"/>
            <p:cNvSpPr>
              <a:spLocks noEditPoints="1"/>
            </p:cNvSpPr>
            <p:nvPr/>
          </p:nvSpPr>
          <p:spPr bwMode="auto">
            <a:xfrm>
              <a:off x="4967288" y="4689475"/>
              <a:ext cx="866775" cy="1082675"/>
            </a:xfrm>
            <a:custGeom>
              <a:avLst/>
              <a:gdLst>
                <a:gd name="T0" fmla="*/ 229 w 231"/>
                <a:gd name="T1" fmla="*/ 123 h 288"/>
                <a:gd name="T2" fmla="*/ 198 w 231"/>
                <a:gd name="T3" fmla="*/ 123 h 288"/>
                <a:gd name="T4" fmla="*/ 201 w 231"/>
                <a:gd name="T5" fmla="*/ 98 h 288"/>
                <a:gd name="T6" fmla="*/ 30 w 231"/>
                <a:gd name="T7" fmla="*/ 99 h 288"/>
                <a:gd name="T8" fmla="*/ 48 w 231"/>
                <a:gd name="T9" fmla="*/ 132 h 288"/>
                <a:gd name="T10" fmla="*/ 125 w 231"/>
                <a:gd name="T11" fmla="*/ 144 h 288"/>
                <a:gd name="T12" fmla="*/ 158 w 231"/>
                <a:gd name="T13" fmla="*/ 140 h 288"/>
                <a:gd name="T14" fmla="*/ 133 w 231"/>
                <a:gd name="T15" fmla="*/ 170 h 288"/>
                <a:gd name="T16" fmla="*/ 121 w 231"/>
                <a:gd name="T17" fmla="*/ 173 h 288"/>
                <a:gd name="T18" fmla="*/ 35 w 231"/>
                <a:gd name="T19" fmla="*/ 157 h 288"/>
                <a:gd name="T20" fmla="*/ 30 w 231"/>
                <a:gd name="T21" fmla="*/ 155 h 288"/>
                <a:gd name="T22" fmla="*/ 46 w 231"/>
                <a:gd name="T23" fmla="*/ 188 h 288"/>
                <a:gd name="T24" fmla="*/ 107 w 231"/>
                <a:gd name="T25" fmla="*/ 201 h 288"/>
                <a:gd name="T26" fmla="*/ 122 w 231"/>
                <a:gd name="T27" fmla="*/ 201 h 288"/>
                <a:gd name="T28" fmla="*/ 122 w 231"/>
                <a:gd name="T29" fmla="*/ 229 h 288"/>
                <a:gd name="T30" fmla="*/ 30 w 231"/>
                <a:gd name="T31" fmla="*/ 212 h 288"/>
                <a:gd name="T32" fmla="*/ 45 w 231"/>
                <a:gd name="T33" fmla="*/ 245 h 288"/>
                <a:gd name="T34" fmla="*/ 125 w 231"/>
                <a:gd name="T35" fmla="*/ 259 h 288"/>
                <a:gd name="T36" fmla="*/ 134 w 231"/>
                <a:gd name="T37" fmla="*/ 263 h 288"/>
                <a:gd name="T38" fmla="*/ 149 w 231"/>
                <a:gd name="T39" fmla="*/ 284 h 288"/>
                <a:gd name="T40" fmla="*/ 128 w 231"/>
                <a:gd name="T41" fmla="*/ 286 h 288"/>
                <a:gd name="T42" fmla="*/ 26 w 231"/>
                <a:gd name="T43" fmla="*/ 267 h 288"/>
                <a:gd name="T44" fmla="*/ 0 w 231"/>
                <a:gd name="T45" fmla="*/ 223 h 288"/>
                <a:gd name="T46" fmla="*/ 0 w 231"/>
                <a:gd name="T47" fmla="*/ 65 h 288"/>
                <a:gd name="T48" fmla="*/ 25 w 231"/>
                <a:gd name="T49" fmla="*/ 22 h 288"/>
                <a:gd name="T50" fmla="*/ 131 w 231"/>
                <a:gd name="T51" fmla="*/ 2 h 288"/>
                <a:gd name="T52" fmla="*/ 197 w 231"/>
                <a:gd name="T53" fmla="*/ 18 h 288"/>
                <a:gd name="T54" fmla="*/ 229 w 231"/>
                <a:gd name="T55" fmla="*/ 70 h 288"/>
                <a:gd name="T56" fmla="*/ 229 w 231"/>
                <a:gd name="T57" fmla="*/ 123 h 288"/>
                <a:gd name="T58" fmla="*/ 113 w 231"/>
                <a:gd name="T59" fmla="*/ 87 h 288"/>
                <a:gd name="T60" fmla="*/ 186 w 231"/>
                <a:gd name="T61" fmla="*/ 72 h 288"/>
                <a:gd name="T62" fmla="*/ 199 w 231"/>
                <a:gd name="T63" fmla="*/ 59 h 288"/>
                <a:gd name="T64" fmla="*/ 186 w 231"/>
                <a:gd name="T65" fmla="*/ 45 h 288"/>
                <a:gd name="T66" fmla="*/ 147 w 231"/>
                <a:gd name="T67" fmla="*/ 33 h 288"/>
                <a:gd name="T68" fmla="*/ 44 w 231"/>
                <a:gd name="T69" fmla="*/ 44 h 288"/>
                <a:gd name="T70" fmla="*/ 29 w 231"/>
                <a:gd name="T71" fmla="*/ 59 h 288"/>
                <a:gd name="T72" fmla="*/ 44 w 231"/>
                <a:gd name="T73" fmla="*/ 73 h 288"/>
                <a:gd name="T74" fmla="*/ 46 w 231"/>
                <a:gd name="T75" fmla="*/ 74 h 288"/>
                <a:gd name="T76" fmla="*/ 113 w 231"/>
                <a:gd name="T7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1" h="288">
                  <a:moveTo>
                    <a:pt x="229" y="123"/>
                  </a:moveTo>
                  <a:cubicBezTo>
                    <a:pt x="217" y="123"/>
                    <a:pt x="207" y="123"/>
                    <a:pt x="198" y="123"/>
                  </a:cubicBezTo>
                  <a:cubicBezTo>
                    <a:pt x="199" y="115"/>
                    <a:pt x="200" y="107"/>
                    <a:pt x="201" y="98"/>
                  </a:cubicBezTo>
                  <a:cubicBezTo>
                    <a:pt x="143" y="121"/>
                    <a:pt x="87" y="121"/>
                    <a:pt x="30" y="99"/>
                  </a:cubicBezTo>
                  <a:cubicBezTo>
                    <a:pt x="26" y="117"/>
                    <a:pt x="29" y="124"/>
                    <a:pt x="48" y="132"/>
                  </a:cubicBezTo>
                  <a:cubicBezTo>
                    <a:pt x="73" y="143"/>
                    <a:pt x="99" y="145"/>
                    <a:pt x="125" y="144"/>
                  </a:cubicBezTo>
                  <a:cubicBezTo>
                    <a:pt x="137" y="143"/>
                    <a:pt x="148" y="141"/>
                    <a:pt x="158" y="140"/>
                  </a:cubicBezTo>
                  <a:cubicBezTo>
                    <a:pt x="150" y="149"/>
                    <a:pt x="142" y="160"/>
                    <a:pt x="133" y="170"/>
                  </a:cubicBezTo>
                  <a:cubicBezTo>
                    <a:pt x="131" y="172"/>
                    <a:pt x="125" y="173"/>
                    <a:pt x="121" y="173"/>
                  </a:cubicBezTo>
                  <a:cubicBezTo>
                    <a:pt x="91" y="173"/>
                    <a:pt x="62" y="169"/>
                    <a:pt x="35" y="157"/>
                  </a:cubicBezTo>
                  <a:cubicBezTo>
                    <a:pt x="33" y="156"/>
                    <a:pt x="31" y="156"/>
                    <a:pt x="30" y="155"/>
                  </a:cubicBezTo>
                  <a:cubicBezTo>
                    <a:pt x="26" y="175"/>
                    <a:pt x="29" y="180"/>
                    <a:pt x="46" y="188"/>
                  </a:cubicBezTo>
                  <a:cubicBezTo>
                    <a:pt x="65" y="197"/>
                    <a:pt x="86" y="201"/>
                    <a:pt x="107" y="201"/>
                  </a:cubicBezTo>
                  <a:cubicBezTo>
                    <a:pt x="111" y="201"/>
                    <a:pt x="116" y="201"/>
                    <a:pt x="122" y="201"/>
                  </a:cubicBezTo>
                  <a:cubicBezTo>
                    <a:pt x="122" y="211"/>
                    <a:pt x="122" y="220"/>
                    <a:pt x="122" y="229"/>
                  </a:cubicBezTo>
                  <a:cubicBezTo>
                    <a:pt x="90" y="231"/>
                    <a:pt x="60" y="225"/>
                    <a:pt x="30" y="212"/>
                  </a:cubicBezTo>
                  <a:cubicBezTo>
                    <a:pt x="26" y="231"/>
                    <a:pt x="29" y="238"/>
                    <a:pt x="45" y="245"/>
                  </a:cubicBezTo>
                  <a:cubicBezTo>
                    <a:pt x="71" y="257"/>
                    <a:pt x="98" y="259"/>
                    <a:pt x="125" y="259"/>
                  </a:cubicBezTo>
                  <a:cubicBezTo>
                    <a:pt x="128" y="259"/>
                    <a:pt x="132" y="260"/>
                    <a:pt x="134" y="263"/>
                  </a:cubicBezTo>
                  <a:cubicBezTo>
                    <a:pt x="139" y="269"/>
                    <a:pt x="144" y="276"/>
                    <a:pt x="149" y="284"/>
                  </a:cubicBezTo>
                  <a:cubicBezTo>
                    <a:pt x="142" y="285"/>
                    <a:pt x="135" y="286"/>
                    <a:pt x="128" y="286"/>
                  </a:cubicBezTo>
                  <a:cubicBezTo>
                    <a:pt x="92" y="288"/>
                    <a:pt x="58" y="285"/>
                    <a:pt x="26" y="267"/>
                  </a:cubicBezTo>
                  <a:cubicBezTo>
                    <a:pt x="9" y="258"/>
                    <a:pt x="0" y="244"/>
                    <a:pt x="0" y="223"/>
                  </a:cubicBezTo>
                  <a:cubicBezTo>
                    <a:pt x="1" y="170"/>
                    <a:pt x="1" y="117"/>
                    <a:pt x="0" y="65"/>
                  </a:cubicBezTo>
                  <a:cubicBezTo>
                    <a:pt x="0" y="44"/>
                    <a:pt x="9" y="31"/>
                    <a:pt x="25" y="22"/>
                  </a:cubicBezTo>
                  <a:cubicBezTo>
                    <a:pt x="58" y="3"/>
                    <a:pt x="94" y="0"/>
                    <a:pt x="131" y="2"/>
                  </a:cubicBezTo>
                  <a:cubicBezTo>
                    <a:pt x="154" y="3"/>
                    <a:pt x="176" y="8"/>
                    <a:pt x="197" y="18"/>
                  </a:cubicBezTo>
                  <a:cubicBezTo>
                    <a:pt x="219" y="29"/>
                    <a:pt x="231" y="44"/>
                    <a:pt x="229" y="70"/>
                  </a:cubicBezTo>
                  <a:cubicBezTo>
                    <a:pt x="228" y="87"/>
                    <a:pt x="229" y="104"/>
                    <a:pt x="229" y="123"/>
                  </a:cubicBezTo>
                  <a:close/>
                  <a:moveTo>
                    <a:pt x="113" y="87"/>
                  </a:moveTo>
                  <a:cubicBezTo>
                    <a:pt x="139" y="86"/>
                    <a:pt x="164" y="84"/>
                    <a:pt x="186" y="72"/>
                  </a:cubicBezTo>
                  <a:cubicBezTo>
                    <a:pt x="192" y="69"/>
                    <a:pt x="199" y="63"/>
                    <a:pt x="199" y="59"/>
                  </a:cubicBezTo>
                  <a:cubicBezTo>
                    <a:pt x="198" y="54"/>
                    <a:pt x="192" y="47"/>
                    <a:pt x="186" y="45"/>
                  </a:cubicBezTo>
                  <a:cubicBezTo>
                    <a:pt x="174" y="39"/>
                    <a:pt x="160" y="35"/>
                    <a:pt x="147" y="33"/>
                  </a:cubicBezTo>
                  <a:cubicBezTo>
                    <a:pt x="112" y="27"/>
                    <a:pt x="77" y="29"/>
                    <a:pt x="44" y="44"/>
                  </a:cubicBezTo>
                  <a:cubicBezTo>
                    <a:pt x="38" y="47"/>
                    <a:pt x="34" y="54"/>
                    <a:pt x="29" y="59"/>
                  </a:cubicBezTo>
                  <a:cubicBezTo>
                    <a:pt x="34" y="64"/>
                    <a:pt x="39" y="68"/>
                    <a:pt x="44" y="73"/>
                  </a:cubicBezTo>
                  <a:cubicBezTo>
                    <a:pt x="45" y="74"/>
                    <a:pt x="46" y="74"/>
                    <a:pt x="46" y="74"/>
                  </a:cubicBezTo>
                  <a:cubicBezTo>
                    <a:pt x="68" y="84"/>
                    <a:pt x="91" y="86"/>
                    <a:pt x="11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sp>
          <p:nvSpPr>
            <p:cNvPr id="188" name="Freeform 187"/>
            <p:cNvSpPr>
              <a:spLocks/>
            </p:cNvSpPr>
            <p:nvPr/>
          </p:nvSpPr>
          <p:spPr bwMode="auto">
            <a:xfrm>
              <a:off x="5473700" y="5222875"/>
              <a:ext cx="577850" cy="582613"/>
            </a:xfrm>
            <a:custGeom>
              <a:avLst/>
              <a:gdLst>
                <a:gd name="T0" fmla="*/ 29 w 154"/>
                <a:gd name="T1" fmla="*/ 24 h 155"/>
                <a:gd name="T2" fmla="*/ 47 w 154"/>
                <a:gd name="T3" fmla="*/ 43 h 155"/>
                <a:gd name="T4" fmla="*/ 54 w 154"/>
                <a:gd name="T5" fmla="*/ 110 h 155"/>
                <a:gd name="T6" fmla="*/ 113 w 154"/>
                <a:gd name="T7" fmla="*/ 101 h 155"/>
                <a:gd name="T8" fmla="*/ 109 w 154"/>
                <a:gd name="T9" fmla="*/ 44 h 155"/>
                <a:gd name="T10" fmla="*/ 94 w 154"/>
                <a:gd name="T11" fmla="*/ 59 h 155"/>
                <a:gd name="T12" fmla="*/ 88 w 154"/>
                <a:gd name="T13" fmla="*/ 0 h 155"/>
                <a:gd name="T14" fmla="*/ 146 w 154"/>
                <a:gd name="T15" fmla="*/ 6 h 155"/>
                <a:gd name="T16" fmla="*/ 130 w 154"/>
                <a:gd name="T17" fmla="*/ 23 h 155"/>
                <a:gd name="T18" fmla="*/ 148 w 154"/>
                <a:gd name="T19" fmla="*/ 92 h 155"/>
                <a:gd name="T20" fmla="*/ 120 w 154"/>
                <a:gd name="T21" fmla="*/ 133 h 155"/>
                <a:gd name="T22" fmla="*/ 22 w 154"/>
                <a:gd name="T23" fmla="*/ 119 h 155"/>
                <a:gd name="T24" fmla="*/ 29 w 154"/>
                <a:gd name="T25" fmla="*/ 2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29" y="24"/>
                  </a:moveTo>
                  <a:cubicBezTo>
                    <a:pt x="35" y="31"/>
                    <a:pt x="41" y="37"/>
                    <a:pt x="47" y="43"/>
                  </a:cubicBezTo>
                  <a:cubicBezTo>
                    <a:pt x="30" y="64"/>
                    <a:pt x="29" y="90"/>
                    <a:pt x="54" y="110"/>
                  </a:cubicBezTo>
                  <a:cubicBezTo>
                    <a:pt x="73" y="124"/>
                    <a:pt x="98" y="120"/>
                    <a:pt x="113" y="101"/>
                  </a:cubicBezTo>
                  <a:cubicBezTo>
                    <a:pt x="127" y="84"/>
                    <a:pt x="126" y="60"/>
                    <a:pt x="109" y="44"/>
                  </a:cubicBezTo>
                  <a:cubicBezTo>
                    <a:pt x="105" y="48"/>
                    <a:pt x="100" y="53"/>
                    <a:pt x="94" y="59"/>
                  </a:cubicBezTo>
                  <a:cubicBezTo>
                    <a:pt x="92" y="38"/>
                    <a:pt x="90" y="20"/>
                    <a:pt x="88" y="0"/>
                  </a:cubicBezTo>
                  <a:cubicBezTo>
                    <a:pt x="108" y="2"/>
                    <a:pt x="126" y="4"/>
                    <a:pt x="146" y="6"/>
                  </a:cubicBezTo>
                  <a:cubicBezTo>
                    <a:pt x="140" y="13"/>
                    <a:pt x="135" y="18"/>
                    <a:pt x="130" y="23"/>
                  </a:cubicBezTo>
                  <a:cubicBezTo>
                    <a:pt x="147" y="43"/>
                    <a:pt x="154" y="66"/>
                    <a:pt x="148" y="92"/>
                  </a:cubicBezTo>
                  <a:cubicBezTo>
                    <a:pt x="144" y="109"/>
                    <a:pt x="135" y="123"/>
                    <a:pt x="120" y="133"/>
                  </a:cubicBezTo>
                  <a:cubicBezTo>
                    <a:pt x="88" y="155"/>
                    <a:pt x="46" y="149"/>
                    <a:pt x="22" y="119"/>
                  </a:cubicBezTo>
                  <a:cubicBezTo>
                    <a:pt x="0" y="90"/>
                    <a:pt x="2" y="49"/>
                    <a:pt x="2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89" name="Group 188"/>
          <p:cNvGrpSpPr/>
          <p:nvPr/>
        </p:nvGrpSpPr>
        <p:grpSpPr>
          <a:xfrm>
            <a:off x="1192621" y="4096069"/>
            <a:ext cx="273332" cy="288632"/>
            <a:chOff x="4967288" y="4689475"/>
            <a:chExt cx="1084262" cy="1116013"/>
          </a:xfrm>
          <a:solidFill>
            <a:schemeClr val="bg1"/>
          </a:solidFill>
        </p:grpSpPr>
        <p:sp>
          <p:nvSpPr>
            <p:cNvPr id="190" name="Freeform 189"/>
            <p:cNvSpPr>
              <a:spLocks noEditPoints="1"/>
            </p:cNvSpPr>
            <p:nvPr/>
          </p:nvSpPr>
          <p:spPr bwMode="auto">
            <a:xfrm>
              <a:off x="4967288" y="4689475"/>
              <a:ext cx="866775" cy="1082675"/>
            </a:xfrm>
            <a:custGeom>
              <a:avLst/>
              <a:gdLst>
                <a:gd name="T0" fmla="*/ 229 w 231"/>
                <a:gd name="T1" fmla="*/ 123 h 288"/>
                <a:gd name="T2" fmla="*/ 198 w 231"/>
                <a:gd name="T3" fmla="*/ 123 h 288"/>
                <a:gd name="T4" fmla="*/ 201 w 231"/>
                <a:gd name="T5" fmla="*/ 98 h 288"/>
                <a:gd name="T6" fmla="*/ 30 w 231"/>
                <a:gd name="T7" fmla="*/ 99 h 288"/>
                <a:gd name="T8" fmla="*/ 48 w 231"/>
                <a:gd name="T9" fmla="*/ 132 h 288"/>
                <a:gd name="T10" fmla="*/ 125 w 231"/>
                <a:gd name="T11" fmla="*/ 144 h 288"/>
                <a:gd name="T12" fmla="*/ 158 w 231"/>
                <a:gd name="T13" fmla="*/ 140 h 288"/>
                <a:gd name="T14" fmla="*/ 133 w 231"/>
                <a:gd name="T15" fmla="*/ 170 h 288"/>
                <a:gd name="T16" fmla="*/ 121 w 231"/>
                <a:gd name="T17" fmla="*/ 173 h 288"/>
                <a:gd name="T18" fmla="*/ 35 w 231"/>
                <a:gd name="T19" fmla="*/ 157 h 288"/>
                <a:gd name="T20" fmla="*/ 30 w 231"/>
                <a:gd name="T21" fmla="*/ 155 h 288"/>
                <a:gd name="T22" fmla="*/ 46 w 231"/>
                <a:gd name="T23" fmla="*/ 188 h 288"/>
                <a:gd name="T24" fmla="*/ 107 w 231"/>
                <a:gd name="T25" fmla="*/ 201 h 288"/>
                <a:gd name="T26" fmla="*/ 122 w 231"/>
                <a:gd name="T27" fmla="*/ 201 h 288"/>
                <a:gd name="T28" fmla="*/ 122 w 231"/>
                <a:gd name="T29" fmla="*/ 229 h 288"/>
                <a:gd name="T30" fmla="*/ 30 w 231"/>
                <a:gd name="T31" fmla="*/ 212 h 288"/>
                <a:gd name="T32" fmla="*/ 45 w 231"/>
                <a:gd name="T33" fmla="*/ 245 h 288"/>
                <a:gd name="T34" fmla="*/ 125 w 231"/>
                <a:gd name="T35" fmla="*/ 259 h 288"/>
                <a:gd name="T36" fmla="*/ 134 w 231"/>
                <a:gd name="T37" fmla="*/ 263 h 288"/>
                <a:gd name="T38" fmla="*/ 149 w 231"/>
                <a:gd name="T39" fmla="*/ 284 h 288"/>
                <a:gd name="T40" fmla="*/ 128 w 231"/>
                <a:gd name="T41" fmla="*/ 286 h 288"/>
                <a:gd name="T42" fmla="*/ 26 w 231"/>
                <a:gd name="T43" fmla="*/ 267 h 288"/>
                <a:gd name="T44" fmla="*/ 0 w 231"/>
                <a:gd name="T45" fmla="*/ 223 h 288"/>
                <a:gd name="T46" fmla="*/ 0 w 231"/>
                <a:gd name="T47" fmla="*/ 65 h 288"/>
                <a:gd name="T48" fmla="*/ 25 w 231"/>
                <a:gd name="T49" fmla="*/ 22 h 288"/>
                <a:gd name="T50" fmla="*/ 131 w 231"/>
                <a:gd name="T51" fmla="*/ 2 h 288"/>
                <a:gd name="T52" fmla="*/ 197 w 231"/>
                <a:gd name="T53" fmla="*/ 18 h 288"/>
                <a:gd name="T54" fmla="*/ 229 w 231"/>
                <a:gd name="T55" fmla="*/ 70 h 288"/>
                <a:gd name="T56" fmla="*/ 229 w 231"/>
                <a:gd name="T57" fmla="*/ 123 h 288"/>
                <a:gd name="T58" fmla="*/ 113 w 231"/>
                <a:gd name="T59" fmla="*/ 87 h 288"/>
                <a:gd name="T60" fmla="*/ 186 w 231"/>
                <a:gd name="T61" fmla="*/ 72 h 288"/>
                <a:gd name="T62" fmla="*/ 199 w 231"/>
                <a:gd name="T63" fmla="*/ 59 h 288"/>
                <a:gd name="T64" fmla="*/ 186 w 231"/>
                <a:gd name="T65" fmla="*/ 45 h 288"/>
                <a:gd name="T66" fmla="*/ 147 w 231"/>
                <a:gd name="T67" fmla="*/ 33 h 288"/>
                <a:gd name="T68" fmla="*/ 44 w 231"/>
                <a:gd name="T69" fmla="*/ 44 h 288"/>
                <a:gd name="T70" fmla="*/ 29 w 231"/>
                <a:gd name="T71" fmla="*/ 59 h 288"/>
                <a:gd name="T72" fmla="*/ 44 w 231"/>
                <a:gd name="T73" fmla="*/ 73 h 288"/>
                <a:gd name="T74" fmla="*/ 46 w 231"/>
                <a:gd name="T75" fmla="*/ 74 h 288"/>
                <a:gd name="T76" fmla="*/ 113 w 231"/>
                <a:gd name="T7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1" h="288">
                  <a:moveTo>
                    <a:pt x="229" y="123"/>
                  </a:moveTo>
                  <a:cubicBezTo>
                    <a:pt x="217" y="123"/>
                    <a:pt x="207" y="123"/>
                    <a:pt x="198" y="123"/>
                  </a:cubicBezTo>
                  <a:cubicBezTo>
                    <a:pt x="199" y="115"/>
                    <a:pt x="200" y="107"/>
                    <a:pt x="201" y="98"/>
                  </a:cubicBezTo>
                  <a:cubicBezTo>
                    <a:pt x="143" y="121"/>
                    <a:pt x="87" y="121"/>
                    <a:pt x="30" y="99"/>
                  </a:cubicBezTo>
                  <a:cubicBezTo>
                    <a:pt x="26" y="117"/>
                    <a:pt x="29" y="124"/>
                    <a:pt x="48" y="132"/>
                  </a:cubicBezTo>
                  <a:cubicBezTo>
                    <a:pt x="73" y="143"/>
                    <a:pt x="99" y="145"/>
                    <a:pt x="125" y="144"/>
                  </a:cubicBezTo>
                  <a:cubicBezTo>
                    <a:pt x="137" y="143"/>
                    <a:pt x="148" y="141"/>
                    <a:pt x="158" y="140"/>
                  </a:cubicBezTo>
                  <a:cubicBezTo>
                    <a:pt x="150" y="149"/>
                    <a:pt x="142" y="160"/>
                    <a:pt x="133" y="170"/>
                  </a:cubicBezTo>
                  <a:cubicBezTo>
                    <a:pt x="131" y="172"/>
                    <a:pt x="125" y="173"/>
                    <a:pt x="121" y="173"/>
                  </a:cubicBezTo>
                  <a:cubicBezTo>
                    <a:pt x="91" y="173"/>
                    <a:pt x="62" y="169"/>
                    <a:pt x="35" y="157"/>
                  </a:cubicBezTo>
                  <a:cubicBezTo>
                    <a:pt x="33" y="156"/>
                    <a:pt x="31" y="156"/>
                    <a:pt x="30" y="155"/>
                  </a:cubicBezTo>
                  <a:cubicBezTo>
                    <a:pt x="26" y="175"/>
                    <a:pt x="29" y="180"/>
                    <a:pt x="46" y="188"/>
                  </a:cubicBezTo>
                  <a:cubicBezTo>
                    <a:pt x="65" y="197"/>
                    <a:pt x="86" y="201"/>
                    <a:pt x="107" y="201"/>
                  </a:cubicBezTo>
                  <a:cubicBezTo>
                    <a:pt x="111" y="201"/>
                    <a:pt x="116" y="201"/>
                    <a:pt x="122" y="201"/>
                  </a:cubicBezTo>
                  <a:cubicBezTo>
                    <a:pt x="122" y="211"/>
                    <a:pt x="122" y="220"/>
                    <a:pt x="122" y="229"/>
                  </a:cubicBezTo>
                  <a:cubicBezTo>
                    <a:pt x="90" y="231"/>
                    <a:pt x="60" y="225"/>
                    <a:pt x="30" y="212"/>
                  </a:cubicBezTo>
                  <a:cubicBezTo>
                    <a:pt x="26" y="231"/>
                    <a:pt x="29" y="238"/>
                    <a:pt x="45" y="245"/>
                  </a:cubicBezTo>
                  <a:cubicBezTo>
                    <a:pt x="71" y="257"/>
                    <a:pt x="98" y="259"/>
                    <a:pt x="125" y="259"/>
                  </a:cubicBezTo>
                  <a:cubicBezTo>
                    <a:pt x="128" y="259"/>
                    <a:pt x="132" y="260"/>
                    <a:pt x="134" y="263"/>
                  </a:cubicBezTo>
                  <a:cubicBezTo>
                    <a:pt x="139" y="269"/>
                    <a:pt x="144" y="276"/>
                    <a:pt x="149" y="284"/>
                  </a:cubicBezTo>
                  <a:cubicBezTo>
                    <a:pt x="142" y="285"/>
                    <a:pt x="135" y="286"/>
                    <a:pt x="128" y="286"/>
                  </a:cubicBezTo>
                  <a:cubicBezTo>
                    <a:pt x="92" y="288"/>
                    <a:pt x="58" y="285"/>
                    <a:pt x="26" y="267"/>
                  </a:cubicBezTo>
                  <a:cubicBezTo>
                    <a:pt x="9" y="258"/>
                    <a:pt x="0" y="244"/>
                    <a:pt x="0" y="223"/>
                  </a:cubicBezTo>
                  <a:cubicBezTo>
                    <a:pt x="1" y="170"/>
                    <a:pt x="1" y="117"/>
                    <a:pt x="0" y="65"/>
                  </a:cubicBezTo>
                  <a:cubicBezTo>
                    <a:pt x="0" y="44"/>
                    <a:pt x="9" y="31"/>
                    <a:pt x="25" y="22"/>
                  </a:cubicBezTo>
                  <a:cubicBezTo>
                    <a:pt x="58" y="3"/>
                    <a:pt x="94" y="0"/>
                    <a:pt x="131" y="2"/>
                  </a:cubicBezTo>
                  <a:cubicBezTo>
                    <a:pt x="154" y="3"/>
                    <a:pt x="176" y="8"/>
                    <a:pt x="197" y="18"/>
                  </a:cubicBezTo>
                  <a:cubicBezTo>
                    <a:pt x="219" y="29"/>
                    <a:pt x="231" y="44"/>
                    <a:pt x="229" y="70"/>
                  </a:cubicBezTo>
                  <a:cubicBezTo>
                    <a:pt x="228" y="87"/>
                    <a:pt x="229" y="104"/>
                    <a:pt x="229" y="123"/>
                  </a:cubicBezTo>
                  <a:close/>
                  <a:moveTo>
                    <a:pt x="113" y="87"/>
                  </a:moveTo>
                  <a:cubicBezTo>
                    <a:pt x="139" y="86"/>
                    <a:pt x="164" y="84"/>
                    <a:pt x="186" y="72"/>
                  </a:cubicBezTo>
                  <a:cubicBezTo>
                    <a:pt x="192" y="69"/>
                    <a:pt x="199" y="63"/>
                    <a:pt x="199" y="59"/>
                  </a:cubicBezTo>
                  <a:cubicBezTo>
                    <a:pt x="198" y="54"/>
                    <a:pt x="192" y="47"/>
                    <a:pt x="186" y="45"/>
                  </a:cubicBezTo>
                  <a:cubicBezTo>
                    <a:pt x="174" y="39"/>
                    <a:pt x="160" y="35"/>
                    <a:pt x="147" y="33"/>
                  </a:cubicBezTo>
                  <a:cubicBezTo>
                    <a:pt x="112" y="27"/>
                    <a:pt x="77" y="29"/>
                    <a:pt x="44" y="44"/>
                  </a:cubicBezTo>
                  <a:cubicBezTo>
                    <a:pt x="38" y="47"/>
                    <a:pt x="34" y="54"/>
                    <a:pt x="29" y="59"/>
                  </a:cubicBezTo>
                  <a:cubicBezTo>
                    <a:pt x="34" y="64"/>
                    <a:pt x="39" y="68"/>
                    <a:pt x="44" y="73"/>
                  </a:cubicBezTo>
                  <a:cubicBezTo>
                    <a:pt x="45" y="74"/>
                    <a:pt x="46" y="74"/>
                    <a:pt x="46" y="74"/>
                  </a:cubicBezTo>
                  <a:cubicBezTo>
                    <a:pt x="68" y="84"/>
                    <a:pt x="91" y="86"/>
                    <a:pt x="11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sp>
          <p:nvSpPr>
            <p:cNvPr id="191" name="Freeform 190"/>
            <p:cNvSpPr>
              <a:spLocks/>
            </p:cNvSpPr>
            <p:nvPr/>
          </p:nvSpPr>
          <p:spPr bwMode="auto">
            <a:xfrm>
              <a:off x="5473700" y="5222875"/>
              <a:ext cx="577850" cy="582613"/>
            </a:xfrm>
            <a:custGeom>
              <a:avLst/>
              <a:gdLst>
                <a:gd name="T0" fmla="*/ 29 w 154"/>
                <a:gd name="T1" fmla="*/ 24 h 155"/>
                <a:gd name="T2" fmla="*/ 47 w 154"/>
                <a:gd name="T3" fmla="*/ 43 h 155"/>
                <a:gd name="T4" fmla="*/ 54 w 154"/>
                <a:gd name="T5" fmla="*/ 110 h 155"/>
                <a:gd name="T6" fmla="*/ 113 w 154"/>
                <a:gd name="T7" fmla="*/ 101 h 155"/>
                <a:gd name="T8" fmla="*/ 109 w 154"/>
                <a:gd name="T9" fmla="*/ 44 h 155"/>
                <a:gd name="T10" fmla="*/ 94 w 154"/>
                <a:gd name="T11" fmla="*/ 59 h 155"/>
                <a:gd name="T12" fmla="*/ 88 w 154"/>
                <a:gd name="T13" fmla="*/ 0 h 155"/>
                <a:gd name="T14" fmla="*/ 146 w 154"/>
                <a:gd name="T15" fmla="*/ 6 h 155"/>
                <a:gd name="T16" fmla="*/ 130 w 154"/>
                <a:gd name="T17" fmla="*/ 23 h 155"/>
                <a:gd name="T18" fmla="*/ 148 w 154"/>
                <a:gd name="T19" fmla="*/ 92 h 155"/>
                <a:gd name="T20" fmla="*/ 120 w 154"/>
                <a:gd name="T21" fmla="*/ 133 h 155"/>
                <a:gd name="T22" fmla="*/ 22 w 154"/>
                <a:gd name="T23" fmla="*/ 119 h 155"/>
                <a:gd name="T24" fmla="*/ 29 w 154"/>
                <a:gd name="T25" fmla="*/ 2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29" y="24"/>
                  </a:moveTo>
                  <a:cubicBezTo>
                    <a:pt x="35" y="31"/>
                    <a:pt x="41" y="37"/>
                    <a:pt x="47" y="43"/>
                  </a:cubicBezTo>
                  <a:cubicBezTo>
                    <a:pt x="30" y="64"/>
                    <a:pt x="29" y="90"/>
                    <a:pt x="54" y="110"/>
                  </a:cubicBezTo>
                  <a:cubicBezTo>
                    <a:pt x="73" y="124"/>
                    <a:pt x="98" y="120"/>
                    <a:pt x="113" y="101"/>
                  </a:cubicBezTo>
                  <a:cubicBezTo>
                    <a:pt x="127" y="84"/>
                    <a:pt x="126" y="60"/>
                    <a:pt x="109" y="44"/>
                  </a:cubicBezTo>
                  <a:cubicBezTo>
                    <a:pt x="105" y="48"/>
                    <a:pt x="100" y="53"/>
                    <a:pt x="94" y="59"/>
                  </a:cubicBezTo>
                  <a:cubicBezTo>
                    <a:pt x="92" y="38"/>
                    <a:pt x="90" y="20"/>
                    <a:pt x="88" y="0"/>
                  </a:cubicBezTo>
                  <a:cubicBezTo>
                    <a:pt x="108" y="2"/>
                    <a:pt x="126" y="4"/>
                    <a:pt x="146" y="6"/>
                  </a:cubicBezTo>
                  <a:cubicBezTo>
                    <a:pt x="140" y="13"/>
                    <a:pt x="135" y="18"/>
                    <a:pt x="130" y="23"/>
                  </a:cubicBezTo>
                  <a:cubicBezTo>
                    <a:pt x="147" y="43"/>
                    <a:pt x="154" y="66"/>
                    <a:pt x="148" y="92"/>
                  </a:cubicBezTo>
                  <a:cubicBezTo>
                    <a:pt x="144" y="109"/>
                    <a:pt x="135" y="123"/>
                    <a:pt x="120" y="133"/>
                  </a:cubicBezTo>
                  <a:cubicBezTo>
                    <a:pt x="88" y="155"/>
                    <a:pt x="46" y="149"/>
                    <a:pt x="22" y="119"/>
                  </a:cubicBezTo>
                  <a:cubicBezTo>
                    <a:pt x="0" y="90"/>
                    <a:pt x="2" y="49"/>
                    <a:pt x="2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2" name="Group 191"/>
          <p:cNvGrpSpPr/>
          <p:nvPr/>
        </p:nvGrpSpPr>
        <p:grpSpPr>
          <a:xfrm>
            <a:off x="1192621" y="4803291"/>
            <a:ext cx="273332" cy="288632"/>
            <a:chOff x="4967288" y="4689475"/>
            <a:chExt cx="1084262" cy="1116013"/>
          </a:xfrm>
          <a:solidFill>
            <a:schemeClr val="bg1"/>
          </a:solidFill>
        </p:grpSpPr>
        <p:sp>
          <p:nvSpPr>
            <p:cNvPr id="193" name="Freeform 192"/>
            <p:cNvSpPr>
              <a:spLocks noEditPoints="1"/>
            </p:cNvSpPr>
            <p:nvPr/>
          </p:nvSpPr>
          <p:spPr bwMode="auto">
            <a:xfrm>
              <a:off x="4967288" y="4689475"/>
              <a:ext cx="866775" cy="1082675"/>
            </a:xfrm>
            <a:custGeom>
              <a:avLst/>
              <a:gdLst>
                <a:gd name="T0" fmla="*/ 229 w 231"/>
                <a:gd name="T1" fmla="*/ 123 h 288"/>
                <a:gd name="T2" fmla="*/ 198 w 231"/>
                <a:gd name="T3" fmla="*/ 123 h 288"/>
                <a:gd name="T4" fmla="*/ 201 w 231"/>
                <a:gd name="T5" fmla="*/ 98 h 288"/>
                <a:gd name="T6" fmla="*/ 30 w 231"/>
                <a:gd name="T7" fmla="*/ 99 h 288"/>
                <a:gd name="T8" fmla="*/ 48 w 231"/>
                <a:gd name="T9" fmla="*/ 132 h 288"/>
                <a:gd name="T10" fmla="*/ 125 w 231"/>
                <a:gd name="T11" fmla="*/ 144 h 288"/>
                <a:gd name="T12" fmla="*/ 158 w 231"/>
                <a:gd name="T13" fmla="*/ 140 h 288"/>
                <a:gd name="T14" fmla="*/ 133 w 231"/>
                <a:gd name="T15" fmla="*/ 170 h 288"/>
                <a:gd name="T16" fmla="*/ 121 w 231"/>
                <a:gd name="T17" fmla="*/ 173 h 288"/>
                <a:gd name="T18" fmla="*/ 35 w 231"/>
                <a:gd name="T19" fmla="*/ 157 h 288"/>
                <a:gd name="T20" fmla="*/ 30 w 231"/>
                <a:gd name="T21" fmla="*/ 155 h 288"/>
                <a:gd name="T22" fmla="*/ 46 w 231"/>
                <a:gd name="T23" fmla="*/ 188 h 288"/>
                <a:gd name="T24" fmla="*/ 107 w 231"/>
                <a:gd name="T25" fmla="*/ 201 h 288"/>
                <a:gd name="T26" fmla="*/ 122 w 231"/>
                <a:gd name="T27" fmla="*/ 201 h 288"/>
                <a:gd name="T28" fmla="*/ 122 w 231"/>
                <a:gd name="T29" fmla="*/ 229 h 288"/>
                <a:gd name="T30" fmla="*/ 30 w 231"/>
                <a:gd name="T31" fmla="*/ 212 h 288"/>
                <a:gd name="T32" fmla="*/ 45 w 231"/>
                <a:gd name="T33" fmla="*/ 245 h 288"/>
                <a:gd name="T34" fmla="*/ 125 w 231"/>
                <a:gd name="T35" fmla="*/ 259 h 288"/>
                <a:gd name="T36" fmla="*/ 134 w 231"/>
                <a:gd name="T37" fmla="*/ 263 h 288"/>
                <a:gd name="T38" fmla="*/ 149 w 231"/>
                <a:gd name="T39" fmla="*/ 284 h 288"/>
                <a:gd name="T40" fmla="*/ 128 w 231"/>
                <a:gd name="T41" fmla="*/ 286 h 288"/>
                <a:gd name="T42" fmla="*/ 26 w 231"/>
                <a:gd name="T43" fmla="*/ 267 h 288"/>
                <a:gd name="T44" fmla="*/ 0 w 231"/>
                <a:gd name="T45" fmla="*/ 223 h 288"/>
                <a:gd name="T46" fmla="*/ 0 w 231"/>
                <a:gd name="T47" fmla="*/ 65 h 288"/>
                <a:gd name="T48" fmla="*/ 25 w 231"/>
                <a:gd name="T49" fmla="*/ 22 h 288"/>
                <a:gd name="T50" fmla="*/ 131 w 231"/>
                <a:gd name="T51" fmla="*/ 2 h 288"/>
                <a:gd name="T52" fmla="*/ 197 w 231"/>
                <a:gd name="T53" fmla="*/ 18 h 288"/>
                <a:gd name="T54" fmla="*/ 229 w 231"/>
                <a:gd name="T55" fmla="*/ 70 h 288"/>
                <a:gd name="T56" fmla="*/ 229 w 231"/>
                <a:gd name="T57" fmla="*/ 123 h 288"/>
                <a:gd name="T58" fmla="*/ 113 w 231"/>
                <a:gd name="T59" fmla="*/ 87 h 288"/>
                <a:gd name="T60" fmla="*/ 186 w 231"/>
                <a:gd name="T61" fmla="*/ 72 h 288"/>
                <a:gd name="T62" fmla="*/ 199 w 231"/>
                <a:gd name="T63" fmla="*/ 59 h 288"/>
                <a:gd name="T64" fmla="*/ 186 w 231"/>
                <a:gd name="T65" fmla="*/ 45 h 288"/>
                <a:gd name="T66" fmla="*/ 147 w 231"/>
                <a:gd name="T67" fmla="*/ 33 h 288"/>
                <a:gd name="T68" fmla="*/ 44 w 231"/>
                <a:gd name="T69" fmla="*/ 44 h 288"/>
                <a:gd name="T70" fmla="*/ 29 w 231"/>
                <a:gd name="T71" fmla="*/ 59 h 288"/>
                <a:gd name="T72" fmla="*/ 44 w 231"/>
                <a:gd name="T73" fmla="*/ 73 h 288"/>
                <a:gd name="T74" fmla="*/ 46 w 231"/>
                <a:gd name="T75" fmla="*/ 74 h 288"/>
                <a:gd name="T76" fmla="*/ 113 w 231"/>
                <a:gd name="T7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1" h="288">
                  <a:moveTo>
                    <a:pt x="229" y="123"/>
                  </a:moveTo>
                  <a:cubicBezTo>
                    <a:pt x="217" y="123"/>
                    <a:pt x="207" y="123"/>
                    <a:pt x="198" y="123"/>
                  </a:cubicBezTo>
                  <a:cubicBezTo>
                    <a:pt x="199" y="115"/>
                    <a:pt x="200" y="107"/>
                    <a:pt x="201" y="98"/>
                  </a:cubicBezTo>
                  <a:cubicBezTo>
                    <a:pt x="143" y="121"/>
                    <a:pt x="87" y="121"/>
                    <a:pt x="30" y="99"/>
                  </a:cubicBezTo>
                  <a:cubicBezTo>
                    <a:pt x="26" y="117"/>
                    <a:pt x="29" y="124"/>
                    <a:pt x="48" y="132"/>
                  </a:cubicBezTo>
                  <a:cubicBezTo>
                    <a:pt x="73" y="143"/>
                    <a:pt x="99" y="145"/>
                    <a:pt x="125" y="144"/>
                  </a:cubicBezTo>
                  <a:cubicBezTo>
                    <a:pt x="137" y="143"/>
                    <a:pt x="148" y="141"/>
                    <a:pt x="158" y="140"/>
                  </a:cubicBezTo>
                  <a:cubicBezTo>
                    <a:pt x="150" y="149"/>
                    <a:pt x="142" y="160"/>
                    <a:pt x="133" y="170"/>
                  </a:cubicBezTo>
                  <a:cubicBezTo>
                    <a:pt x="131" y="172"/>
                    <a:pt x="125" y="173"/>
                    <a:pt x="121" y="173"/>
                  </a:cubicBezTo>
                  <a:cubicBezTo>
                    <a:pt x="91" y="173"/>
                    <a:pt x="62" y="169"/>
                    <a:pt x="35" y="157"/>
                  </a:cubicBezTo>
                  <a:cubicBezTo>
                    <a:pt x="33" y="156"/>
                    <a:pt x="31" y="156"/>
                    <a:pt x="30" y="155"/>
                  </a:cubicBezTo>
                  <a:cubicBezTo>
                    <a:pt x="26" y="175"/>
                    <a:pt x="29" y="180"/>
                    <a:pt x="46" y="188"/>
                  </a:cubicBezTo>
                  <a:cubicBezTo>
                    <a:pt x="65" y="197"/>
                    <a:pt x="86" y="201"/>
                    <a:pt x="107" y="201"/>
                  </a:cubicBezTo>
                  <a:cubicBezTo>
                    <a:pt x="111" y="201"/>
                    <a:pt x="116" y="201"/>
                    <a:pt x="122" y="201"/>
                  </a:cubicBezTo>
                  <a:cubicBezTo>
                    <a:pt x="122" y="211"/>
                    <a:pt x="122" y="220"/>
                    <a:pt x="122" y="229"/>
                  </a:cubicBezTo>
                  <a:cubicBezTo>
                    <a:pt x="90" y="231"/>
                    <a:pt x="60" y="225"/>
                    <a:pt x="30" y="212"/>
                  </a:cubicBezTo>
                  <a:cubicBezTo>
                    <a:pt x="26" y="231"/>
                    <a:pt x="29" y="238"/>
                    <a:pt x="45" y="245"/>
                  </a:cubicBezTo>
                  <a:cubicBezTo>
                    <a:pt x="71" y="257"/>
                    <a:pt x="98" y="259"/>
                    <a:pt x="125" y="259"/>
                  </a:cubicBezTo>
                  <a:cubicBezTo>
                    <a:pt x="128" y="259"/>
                    <a:pt x="132" y="260"/>
                    <a:pt x="134" y="263"/>
                  </a:cubicBezTo>
                  <a:cubicBezTo>
                    <a:pt x="139" y="269"/>
                    <a:pt x="144" y="276"/>
                    <a:pt x="149" y="284"/>
                  </a:cubicBezTo>
                  <a:cubicBezTo>
                    <a:pt x="142" y="285"/>
                    <a:pt x="135" y="286"/>
                    <a:pt x="128" y="286"/>
                  </a:cubicBezTo>
                  <a:cubicBezTo>
                    <a:pt x="92" y="288"/>
                    <a:pt x="58" y="285"/>
                    <a:pt x="26" y="267"/>
                  </a:cubicBezTo>
                  <a:cubicBezTo>
                    <a:pt x="9" y="258"/>
                    <a:pt x="0" y="244"/>
                    <a:pt x="0" y="223"/>
                  </a:cubicBezTo>
                  <a:cubicBezTo>
                    <a:pt x="1" y="170"/>
                    <a:pt x="1" y="117"/>
                    <a:pt x="0" y="65"/>
                  </a:cubicBezTo>
                  <a:cubicBezTo>
                    <a:pt x="0" y="44"/>
                    <a:pt x="9" y="31"/>
                    <a:pt x="25" y="22"/>
                  </a:cubicBezTo>
                  <a:cubicBezTo>
                    <a:pt x="58" y="3"/>
                    <a:pt x="94" y="0"/>
                    <a:pt x="131" y="2"/>
                  </a:cubicBezTo>
                  <a:cubicBezTo>
                    <a:pt x="154" y="3"/>
                    <a:pt x="176" y="8"/>
                    <a:pt x="197" y="18"/>
                  </a:cubicBezTo>
                  <a:cubicBezTo>
                    <a:pt x="219" y="29"/>
                    <a:pt x="231" y="44"/>
                    <a:pt x="229" y="70"/>
                  </a:cubicBezTo>
                  <a:cubicBezTo>
                    <a:pt x="228" y="87"/>
                    <a:pt x="229" y="104"/>
                    <a:pt x="229" y="123"/>
                  </a:cubicBezTo>
                  <a:close/>
                  <a:moveTo>
                    <a:pt x="113" y="87"/>
                  </a:moveTo>
                  <a:cubicBezTo>
                    <a:pt x="139" y="86"/>
                    <a:pt x="164" y="84"/>
                    <a:pt x="186" y="72"/>
                  </a:cubicBezTo>
                  <a:cubicBezTo>
                    <a:pt x="192" y="69"/>
                    <a:pt x="199" y="63"/>
                    <a:pt x="199" y="59"/>
                  </a:cubicBezTo>
                  <a:cubicBezTo>
                    <a:pt x="198" y="54"/>
                    <a:pt x="192" y="47"/>
                    <a:pt x="186" y="45"/>
                  </a:cubicBezTo>
                  <a:cubicBezTo>
                    <a:pt x="174" y="39"/>
                    <a:pt x="160" y="35"/>
                    <a:pt x="147" y="33"/>
                  </a:cubicBezTo>
                  <a:cubicBezTo>
                    <a:pt x="112" y="27"/>
                    <a:pt x="77" y="29"/>
                    <a:pt x="44" y="44"/>
                  </a:cubicBezTo>
                  <a:cubicBezTo>
                    <a:pt x="38" y="47"/>
                    <a:pt x="34" y="54"/>
                    <a:pt x="29" y="59"/>
                  </a:cubicBezTo>
                  <a:cubicBezTo>
                    <a:pt x="34" y="64"/>
                    <a:pt x="39" y="68"/>
                    <a:pt x="44" y="73"/>
                  </a:cubicBezTo>
                  <a:cubicBezTo>
                    <a:pt x="45" y="74"/>
                    <a:pt x="46" y="74"/>
                    <a:pt x="46" y="74"/>
                  </a:cubicBezTo>
                  <a:cubicBezTo>
                    <a:pt x="68" y="84"/>
                    <a:pt x="91" y="86"/>
                    <a:pt x="11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sp>
          <p:nvSpPr>
            <p:cNvPr id="194" name="Freeform 193"/>
            <p:cNvSpPr>
              <a:spLocks/>
            </p:cNvSpPr>
            <p:nvPr/>
          </p:nvSpPr>
          <p:spPr bwMode="auto">
            <a:xfrm>
              <a:off x="5473700" y="5222875"/>
              <a:ext cx="577850" cy="582613"/>
            </a:xfrm>
            <a:custGeom>
              <a:avLst/>
              <a:gdLst>
                <a:gd name="T0" fmla="*/ 29 w 154"/>
                <a:gd name="T1" fmla="*/ 24 h 155"/>
                <a:gd name="T2" fmla="*/ 47 w 154"/>
                <a:gd name="T3" fmla="*/ 43 h 155"/>
                <a:gd name="T4" fmla="*/ 54 w 154"/>
                <a:gd name="T5" fmla="*/ 110 h 155"/>
                <a:gd name="T6" fmla="*/ 113 w 154"/>
                <a:gd name="T7" fmla="*/ 101 h 155"/>
                <a:gd name="T8" fmla="*/ 109 w 154"/>
                <a:gd name="T9" fmla="*/ 44 h 155"/>
                <a:gd name="T10" fmla="*/ 94 w 154"/>
                <a:gd name="T11" fmla="*/ 59 h 155"/>
                <a:gd name="T12" fmla="*/ 88 w 154"/>
                <a:gd name="T13" fmla="*/ 0 h 155"/>
                <a:gd name="T14" fmla="*/ 146 w 154"/>
                <a:gd name="T15" fmla="*/ 6 h 155"/>
                <a:gd name="T16" fmla="*/ 130 w 154"/>
                <a:gd name="T17" fmla="*/ 23 h 155"/>
                <a:gd name="T18" fmla="*/ 148 w 154"/>
                <a:gd name="T19" fmla="*/ 92 h 155"/>
                <a:gd name="T20" fmla="*/ 120 w 154"/>
                <a:gd name="T21" fmla="*/ 133 h 155"/>
                <a:gd name="T22" fmla="*/ 22 w 154"/>
                <a:gd name="T23" fmla="*/ 119 h 155"/>
                <a:gd name="T24" fmla="*/ 29 w 154"/>
                <a:gd name="T25" fmla="*/ 2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29" y="24"/>
                  </a:moveTo>
                  <a:cubicBezTo>
                    <a:pt x="35" y="31"/>
                    <a:pt x="41" y="37"/>
                    <a:pt x="47" y="43"/>
                  </a:cubicBezTo>
                  <a:cubicBezTo>
                    <a:pt x="30" y="64"/>
                    <a:pt x="29" y="90"/>
                    <a:pt x="54" y="110"/>
                  </a:cubicBezTo>
                  <a:cubicBezTo>
                    <a:pt x="73" y="124"/>
                    <a:pt x="98" y="120"/>
                    <a:pt x="113" y="101"/>
                  </a:cubicBezTo>
                  <a:cubicBezTo>
                    <a:pt x="127" y="84"/>
                    <a:pt x="126" y="60"/>
                    <a:pt x="109" y="44"/>
                  </a:cubicBezTo>
                  <a:cubicBezTo>
                    <a:pt x="105" y="48"/>
                    <a:pt x="100" y="53"/>
                    <a:pt x="94" y="59"/>
                  </a:cubicBezTo>
                  <a:cubicBezTo>
                    <a:pt x="92" y="38"/>
                    <a:pt x="90" y="20"/>
                    <a:pt x="88" y="0"/>
                  </a:cubicBezTo>
                  <a:cubicBezTo>
                    <a:pt x="108" y="2"/>
                    <a:pt x="126" y="4"/>
                    <a:pt x="146" y="6"/>
                  </a:cubicBezTo>
                  <a:cubicBezTo>
                    <a:pt x="140" y="13"/>
                    <a:pt x="135" y="18"/>
                    <a:pt x="130" y="23"/>
                  </a:cubicBezTo>
                  <a:cubicBezTo>
                    <a:pt x="147" y="43"/>
                    <a:pt x="154" y="66"/>
                    <a:pt x="148" y="92"/>
                  </a:cubicBezTo>
                  <a:cubicBezTo>
                    <a:pt x="144" y="109"/>
                    <a:pt x="135" y="123"/>
                    <a:pt x="120" y="133"/>
                  </a:cubicBezTo>
                  <a:cubicBezTo>
                    <a:pt x="88" y="155"/>
                    <a:pt x="46" y="149"/>
                    <a:pt x="22" y="119"/>
                  </a:cubicBezTo>
                  <a:cubicBezTo>
                    <a:pt x="0" y="90"/>
                    <a:pt x="2" y="49"/>
                    <a:pt x="2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5" name="Group 194"/>
          <p:cNvGrpSpPr/>
          <p:nvPr/>
        </p:nvGrpSpPr>
        <p:grpSpPr>
          <a:xfrm>
            <a:off x="1192621" y="5467116"/>
            <a:ext cx="273332" cy="288632"/>
            <a:chOff x="4967288" y="4689475"/>
            <a:chExt cx="1084262" cy="1116013"/>
          </a:xfrm>
          <a:solidFill>
            <a:schemeClr val="bg1"/>
          </a:solidFill>
        </p:grpSpPr>
        <p:sp>
          <p:nvSpPr>
            <p:cNvPr id="196" name="Freeform 195"/>
            <p:cNvSpPr>
              <a:spLocks noEditPoints="1"/>
            </p:cNvSpPr>
            <p:nvPr/>
          </p:nvSpPr>
          <p:spPr bwMode="auto">
            <a:xfrm>
              <a:off x="4967288" y="4689475"/>
              <a:ext cx="866775" cy="1082675"/>
            </a:xfrm>
            <a:custGeom>
              <a:avLst/>
              <a:gdLst>
                <a:gd name="T0" fmla="*/ 229 w 231"/>
                <a:gd name="T1" fmla="*/ 123 h 288"/>
                <a:gd name="T2" fmla="*/ 198 w 231"/>
                <a:gd name="T3" fmla="*/ 123 h 288"/>
                <a:gd name="T4" fmla="*/ 201 w 231"/>
                <a:gd name="T5" fmla="*/ 98 h 288"/>
                <a:gd name="T6" fmla="*/ 30 w 231"/>
                <a:gd name="T7" fmla="*/ 99 h 288"/>
                <a:gd name="T8" fmla="*/ 48 w 231"/>
                <a:gd name="T9" fmla="*/ 132 h 288"/>
                <a:gd name="T10" fmla="*/ 125 w 231"/>
                <a:gd name="T11" fmla="*/ 144 h 288"/>
                <a:gd name="T12" fmla="*/ 158 w 231"/>
                <a:gd name="T13" fmla="*/ 140 h 288"/>
                <a:gd name="T14" fmla="*/ 133 w 231"/>
                <a:gd name="T15" fmla="*/ 170 h 288"/>
                <a:gd name="T16" fmla="*/ 121 w 231"/>
                <a:gd name="T17" fmla="*/ 173 h 288"/>
                <a:gd name="T18" fmla="*/ 35 w 231"/>
                <a:gd name="T19" fmla="*/ 157 h 288"/>
                <a:gd name="T20" fmla="*/ 30 w 231"/>
                <a:gd name="T21" fmla="*/ 155 h 288"/>
                <a:gd name="T22" fmla="*/ 46 w 231"/>
                <a:gd name="T23" fmla="*/ 188 h 288"/>
                <a:gd name="T24" fmla="*/ 107 w 231"/>
                <a:gd name="T25" fmla="*/ 201 h 288"/>
                <a:gd name="T26" fmla="*/ 122 w 231"/>
                <a:gd name="T27" fmla="*/ 201 h 288"/>
                <a:gd name="T28" fmla="*/ 122 w 231"/>
                <a:gd name="T29" fmla="*/ 229 h 288"/>
                <a:gd name="T30" fmla="*/ 30 w 231"/>
                <a:gd name="T31" fmla="*/ 212 h 288"/>
                <a:gd name="T32" fmla="*/ 45 w 231"/>
                <a:gd name="T33" fmla="*/ 245 h 288"/>
                <a:gd name="T34" fmla="*/ 125 w 231"/>
                <a:gd name="T35" fmla="*/ 259 h 288"/>
                <a:gd name="T36" fmla="*/ 134 w 231"/>
                <a:gd name="T37" fmla="*/ 263 h 288"/>
                <a:gd name="T38" fmla="*/ 149 w 231"/>
                <a:gd name="T39" fmla="*/ 284 h 288"/>
                <a:gd name="T40" fmla="*/ 128 w 231"/>
                <a:gd name="T41" fmla="*/ 286 h 288"/>
                <a:gd name="T42" fmla="*/ 26 w 231"/>
                <a:gd name="T43" fmla="*/ 267 h 288"/>
                <a:gd name="T44" fmla="*/ 0 w 231"/>
                <a:gd name="T45" fmla="*/ 223 h 288"/>
                <a:gd name="T46" fmla="*/ 0 w 231"/>
                <a:gd name="T47" fmla="*/ 65 h 288"/>
                <a:gd name="T48" fmla="*/ 25 w 231"/>
                <a:gd name="T49" fmla="*/ 22 h 288"/>
                <a:gd name="T50" fmla="*/ 131 w 231"/>
                <a:gd name="T51" fmla="*/ 2 h 288"/>
                <a:gd name="T52" fmla="*/ 197 w 231"/>
                <a:gd name="T53" fmla="*/ 18 h 288"/>
                <a:gd name="T54" fmla="*/ 229 w 231"/>
                <a:gd name="T55" fmla="*/ 70 h 288"/>
                <a:gd name="T56" fmla="*/ 229 w 231"/>
                <a:gd name="T57" fmla="*/ 123 h 288"/>
                <a:gd name="T58" fmla="*/ 113 w 231"/>
                <a:gd name="T59" fmla="*/ 87 h 288"/>
                <a:gd name="T60" fmla="*/ 186 w 231"/>
                <a:gd name="T61" fmla="*/ 72 h 288"/>
                <a:gd name="T62" fmla="*/ 199 w 231"/>
                <a:gd name="T63" fmla="*/ 59 h 288"/>
                <a:gd name="T64" fmla="*/ 186 w 231"/>
                <a:gd name="T65" fmla="*/ 45 h 288"/>
                <a:gd name="T66" fmla="*/ 147 w 231"/>
                <a:gd name="T67" fmla="*/ 33 h 288"/>
                <a:gd name="T68" fmla="*/ 44 w 231"/>
                <a:gd name="T69" fmla="*/ 44 h 288"/>
                <a:gd name="T70" fmla="*/ 29 w 231"/>
                <a:gd name="T71" fmla="*/ 59 h 288"/>
                <a:gd name="T72" fmla="*/ 44 w 231"/>
                <a:gd name="T73" fmla="*/ 73 h 288"/>
                <a:gd name="T74" fmla="*/ 46 w 231"/>
                <a:gd name="T75" fmla="*/ 74 h 288"/>
                <a:gd name="T76" fmla="*/ 113 w 231"/>
                <a:gd name="T7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1" h="288">
                  <a:moveTo>
                    <a:pt x="229" y="123"/>
                  </a:moveTo>
                  <a:cubicBezTo>
                    <a:pt x="217" y="123"/>
                    <a:pt x="207" y="123"/>
                    <a:pt x="198" y="123"/>
                  </a:cubicBezTo>
                  <a:cubicBezTo>
                    <a:pt x="199" y="115"/>
                    <a:pt x="200" y="107"/>
                    <a:pt x="201" y="98"/>
                  </a:cubicBezTo>
                  <a:cubicBezTo>
                    <a:pt x="143" y="121"/>
                    <a:pt x="87" y="121"/>
                    <a:pt x="30" y="99"/>
                  </a:cubicBezTo>
                  <a:cubicBezTo>
                    <a:pt x="26" y="117"/>
                    <a:pt x="29" y="124"/>
                    <a:pt x="48" y="132"/>
                  </a:cubicBezTo>
                  <a:cubicBezTo>
                    <a:pt x="73" y="143"/>
                    <a:pt x="99" y="145"/>
                    <a:pt x="125" y="144"/>
                  </a:cubicBezTo>
                  <a:cubicBezTo>
                    <a:pt x="137" y="143"/>
                    <a:pt x="148" y="141"/>
                    <a:pt x="158" y="140"/>
                  </a:cubicBezTo>
                  <a:cubicBezTo>
                    <a:pt x="150" y="149"/>
                    <a:pt x="142" y="160"/>
                    <a:pt x="133" y="170"/>
                  </a:cubicBezTo>
                  <a:cubicBezTo>
                    <a:pt x="131" y="172"/>
                    <a:pt x="125" y="173"/>
                    <a:pt x="121" y="173"/>
                  </a:cubicBezTo>
                  <a:cubicBezTo>
                    <a:pt x="91" y="173"/>
                    <a:pt x="62" y="169"/>
                    <a:pt x="35" y="157"/>
                  </a:cubicBezTo>
                  <a:cubicBezTo>
                    <a:pt x="33" y="156"/>
                    <a:pt x="31" y="156"/>
                    <a:pt x="30" y="155"/>
                  </a:cubicBezTo>
                  <a:cubicBezTo>
                    <a:pt x="26" y="175"/>
                    <a:pt x="29" y="180"/>
                    <a:pt x="46" y="188"/>
                  </a:cubicBezTo>
                  <a:cubicBezTo>
                    <a:pt x="65" y="197"/>
                    <a:pt x="86" y="201"/>
                    <a:pt x="107" y="201"/>
                  </a:cubicBezTo>
                  <a:cubicBezTo>
                    <a:pt x="111" y="201"/>
                    <a:pt x="116" y="201"/>
                    <a:pt x="122" y="201"/>
                  </a:cubicBezTo>
                  <a:cubicBezTo>
                    <a:pt x="122" y="211"/>
                    <a:pt x="122" y="220"/>
                    <a:pt x="122" y="229"/>
                  </a:cubicBezTo>
                  <a:cubicBezTo>
                    <a:pt x="90" y="231"/>
                    <a:pt x="60" y="225"/>
                    <a:pt x="30" y="212"/>
                  </a:cubicBezTo>
                  <a:cubicBezTo>
                    <a:pt x="26" y="231"/>
                    <a:pt x="29" y="238"/>
                    <a:pt x="45" y="245"/>
                  </a:cubicBezTo>
                  <a:cubicBezTo>
                    <a:pt x="71" y="257"/>
                    <a:pt x="98" y="259"/>
                    <a:pt x="125" y="259"/>
                  </a:cubicBezTo>
                  <a:cubicBezTo>
                    <a:pt x="128" y="259"/>
                    <a:pt x="132" y="260"/>
                    <a:pt x="134" y="263"/>
                  </a:cubicBezTo>
                  <a:cubicBezTo>
                    <a:pt x="139" y="269"/>
                    <a:pt x="144" y="276"/>
                    <a:pt x="149" y="284"/>
                  </a:cubicBezTo>
                  <a:cubicBezTo>
                    <a:pt x="142" y="285"/>
                    <a:pt x="135" y="286"/>
                    <a:pt x="128" y="286"/>
                  </a:cubicBezTo>
                  <a:cubicBezTo>
                    <a:pt x="92" y="288"/>
                    <a:pt x="58" y="285"/>
                    <a:pt x="26" y="267"/>
                  </a:cubicBezTo>
                  <a:cubicBezTo>
                    <a:pt x="9" y="258"/>
                    <a:pt x="0" y="244"/>
                    <a:pt x="0" y="223"/>
                  </a:cubicBezTo>
                  <a:cubicBezTo>
                    <a:pt x="1" y="170"/>
                    <a:pt x="1" y="117"/>
                    <a:pt x="0" y="65"/>
                  </a:cubicBezTo>
                  <a:cubicBezTo>
                    <a:pt x="0" y="44"/>
                    <a:pt x="9" y="31"/>
                    <a:pt x="25" y="22"/>
                  </a:cubicBezTo>
                  <a:cubicBezTo>
                    <a:pt x="58" y="3"/>
                    <a:pt x="94" y="0"/>
                    <a:pt x="131" y="2"/>
                  </a:cubicBezTo>
                  <a:cubicBezTo>
                    <a:pt x="154" y="3"/>
                    <a:pt x="176" y="8"/>
                    <a:pt x="197" y="18"/>
                  </a:cubicBezTo>
                  <a:cubicBezTo>
                    <a:pt x="219" y="29"/>
                    <a:pt x="231" y="44"/>
                    <a:pt x="229" y="70"/>
                  </a:cubicBezTo>
                  <a:cubicBezTo>
                    <a:pt x="228" y="87"/>
                    <a:pt x="229" y="104"/>
                    <a:pt x="229" y="123"/>
                  </a:cubicBezTo>
                  <a:close/>
                  <a:moveTo>
                    <a:pt x="113" y="87"/>
                  </a:moveTo>
                  <a:cubicBezTo>
                    <a:pt x="139" y="86"/>
                    <a:pt x="164" y="84"/>
                    <a:pt x="186" y="72"/>
                  </a:cubicBezTo>
                  <a:cubicBezTo>
                    <a:pt x="192" y="69"/>
                    <a:pt x="199" y="63"/>
                    <a:pt x="199" y="59"/>
                  </a:cubicBezTo>
                  <a:cubicBezTo>
                    <a:pt x="198" y="54"/>
                    <a:pt x="192" y="47"/>
                    <a:pt x="186" y="45"/>
                  </a:cubicBezTo>
                  <a:cubicBezTo>
                    <a:pt x="174" y="39"/>
                    <a:pt x="160" y="35"/>
                    <a:pt x="147" y="33"/>
                  </a:cubicBezTo>
                  <a:cubicBezTo>
                    <a:pt x="112" y="27"/>
                    <a:pt x="77" y="29"/>
                    <a:pt x="44" y="44"/>
                  </a:cubicBezTo>
                  <a:cubicBezTo>
                    <a:pt x="38" y="47"/>
                    <a:pt x="34" y="54"/>
                    <a:pt x="29" y="59"/>
                  </a:cubicBezTo>
                  <a:cubicBezTo>
                    <a:pt x="34" y="64"/>
                    <a:pt x="39" y="68"/>
                    <a:pt x="44" y="73"/>
                  </a:cubicBezTo>
                  <a:cubicBezTo>
                    <a:pt x="45" y="74"/>
                    <a:pt x="46" y="74"/>
                    <a:pt x="46" y="74"/>
                  </a:cubicBezTo>
                  <a:cubicBezTo>
                    <a:pt x="68" y="84"/>
                    <a:pt x="91" y="86"/>
                    <a:pt x="11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sp>
          <p:nvSpPr>
            <p:cNvPr id="197" name="Freeform 196"/>
            <p:cNvSpPr>
              <a:spLocks/>
            </p:cNvSpPr>
            <p:nvPr/>
          </p:nvSpPr>
          <p:spPr bwMode="auto">
            <a:xfrm>
              <a:off x="5473700" y="5222875"/>
              <a:ext cx="577850" cy="582613"/>
            </a:xfrm>
            <a:custGeom>
              <a:avLst/>
              <a:gdLst>
                <a:gd name="T0" fmla="*/ 29 w 154"/>
                <a:gd name="T1" fmla="*/ 24 h 155"/>
                <a:gd name="T2" fmla="*/ 47 w 154"/>
                <a:gd name="T3" fmla="*/ 43 h 155"/>
                <a:gd name="T4" fmla="*/ 54 w 154"/>
                <a:gd name="T5" fmla="*/ 110 h 155"/>
                <a:gd name="T6" fmla="*/ 113 w 154"/>
                <a:gd name="T7" fmla="*/ 101 h 155"/>
                <a:gd name="T8" fmla="*/ 109 w 154"/>
                <a:gd name="T9" fmla="*/ 44 h 155"/>
                <a:gd name="T10" fmla="*/ 94 w 154"/>
                <a:gd name="T11" fmla="*/ 59 h 155"/>
                <a:gd name="T12" fmla="*/ 88 w 154"/>
                <a:gd name="T13" fmla="*/ 0 h 155"/>
                <a:gd name="T14" fmla="*/ 146 w 154"/>
                <a:gd name="T15" fmla="*/ 6 h 155"/>
                <a:gd name="T16" fmla="*/ 130 w 154"/>
                <a:gd name="T17" fmla="*/ 23 h 155"/>
                <a:gd name="T18" fmla="*/ 148 w 154"/>
                <a:gd name="T19" fmla="*/ 92 h 155"/>
                <a:gd name="T20" fmla="*/ 120 w 154"/>
                <a:gd name="T21" fmla="*/ 133 h 155"/>
                <a:gd name="T22" fmla="*/ 22 w 154"/>
                <a:gd name="T23" fmla="*/ 119 h 155"/>
                <a:gd name="T24" fmla="*/ 29 w 154"/>
                <a:gd name="T25" fmla="*/ 2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29" y="24"/>
                  </a:moveTo>
                  <a:cubicBezTo>
                    <a:pt x="35" y="31"/>
                    <a:pt x="41" y="37"/>
                    <a:pt x="47" y="43"/>
                  </a:cubicBezTo>
                  <a:cubicBezTo>
                    <a:pt x="30" y="64"/>
                    <a:pt x="29" y="90"/>
                    <a:pt x="54" y="110"/>
                  </a:cubicBezTo>
                  <a:cubicBezTo>
                    <a:pt x="73" y="124"/>
                    <a:pt x="98" y="120"/>
                    <a:pt x="113" y="101"/>
                  </a:cubicBezTo>
                  <a:cubicBezTo>
                    <a:pt x="127" y="84"/>
                    <a:pt x="126" y="60"/>
                    <a:pt x="109" y="44"/>
                  </a:cubicBezTo>
                  <a:cubicBezTo>
                    <a:pt x="105" y="48"/>
                    <a:pt x="100" y="53"/>
                    <a:pt x="94" y="59"/>
                  </a:cubicBezTo>
                  <a:cubicBezTo>
                    <a:pt x="92" y="38"/>
                    <a:pt x="90" y="20"/>
                    <a:pt x="88" y="0"/>
                  </a:cubicBezTo>
                  <a:cubicBezTo>
                    <a:pt x="108" y="2"/>
                    <a:pt x="126" y="4"/>
                    <a:pt x="146" y="6"/>
                  </a:cubicBezTo>
                  <a:cubicBezTo>
                    <a:pt x="140" y="13"/>
                    <a:pt x="135" y="18"/>
                    <a:pt x="130" y="23"/>
                  </a:cubicBezTo>
                  <a:cubicBezTo>
                    <a:pt x="147" y="43"/>
                    <a:pt x="154" y="66"/>
                    <a:pt x="148" y="92"/>
                  </a:cubicBezTo>
                  <a:cubicBezTo>
                    <a:pt x="144" y="109"/>
                    <a:pt x="135" y="123"/>
                    <a:pt x="120" y="133"/>
                  </a:cubicBezTo>
                  <a:cubicBezTo>
                    <a:pt x="88" y="155"/>
                    <a:pt x="46" y="149"/>
                    <a:pt x="22" y="119"/>
                  </a:cubicBezTo>
                  <a:cubicBezTo>
                    <a:pt x="0" y="90"/>
                    <a:pt x="2" y="49"/>
                    <a:pt x="2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a:ea typeface="+mn-ea"/>
                <a:cs typeface="+mn-cs"/>
              </a:endParaRPr>
            </a:p>
          </p:txBody>
        </p:sp>
      </p:grpSp>
      <p:sp>
        <p:nvSpPr>
          <p:cNvPr id="202" name="Freeform 197">
            <a:extLst>
              <a:ext uri="{FF2B5EF4-FFF2-40B4-BE49-F238E27FC236}">
                <a16:creationId xmlns:a16="http://schemas.microsoft.com/office/drawing/2014/main" id="{285852B4-1F31-4624-8AF9-B72B34EB4349}"/>
              </a:ext>
            </a:extLst>
          </p:cNvPr>
          <p:cNvSpPr>
            <a:spLocks noEditPoints="1"/>
          </p:cNvSpPr>
          <p:nvPr/>
        </p:nvSpPr>
        <p:spPr bwMode="auto">
          <a:xfrm>
            <a:off x="4628761" y="4313579"/>
            <a:ext cx="251378" cy="207670"/>
          </a:xfrm>
          <a:custGeom>
            <a:avLst/>
            <a:gdLst>
              <a:gd name="T0" fmla="*/ 31 w 130"/>
              <a:gd name="T1" fmla="*/ 16 h 104"/>
              <a:gd name="T2" fmla="*/ 31 w 130"/>
              <a:gd name="T3" fmla="*/ 0 h 104"/>
              <a:gd name="T4" fmla="*/ 130 w 130"/>
              <a:gd name="T5" fmla="*/ 0 h 104"/>
              <a:gd name="T6" fmla="*/ 130 w 130"/>
              <a:gd name="T7" fmla="*/ 73 h 104"/>
              <a:gd name="T8" fmla="*/ 115 w 130"/>
              <a:gd name="T9" fmla="*/ 73 h 104"/>
              <a:gd name="T10" fmla="*/ 115 w 130"/>
              <a:gd name="T11" fmla="*/ 89 h 104"/>
              <a:gd name="T12" fmla="*/ 99 w 130"/>
              <a:gd name="T13" fmla="*/ 89 h 104"/>
              <a:gd name="T14" fmla="*/ 99 w 130"/>
              <a:gd name="T15" fmla="*/ 104 h 104"/>
              <a:gd name="T16" fmla="*/ 0 w 130"/>
              <a:gd name="T17" fmla="*/ 104 h 104"/>
              <a:gd name="T18" fmla="*/ 0 w 130"/>
              <a:gd name="T19" fmla="*/ 31 h 104"/>
              <a:gd name="T20" fmla="*/ 16 w 130"/>
              <a:gd name="T21" fmla="*/ 31 h 104"/>
              <a:gd name="T22" fmla="*/ 16 w 130"/>
              <a:gd name="T23" fmla="*/ 16 h 104"/>
              <a:gd name="T24" fmla="*/ 31 w 130"/>
              <a:gd name="T25" fmla="*/ 16 h 104"/>
              <a:gd name="T26" fmla="*/ 31 w 130"/>
              <a:gd name="T27" fmla="*/ 16 h 104"/>
              <a:gd name="T28" fmla="*/ 125 w 130"/>
              <a:gd name="T29" fmla="*/ 5 h 104"/>
              <a:gd name="T30" fmla="*/ 37 w 130"/>
              <a:gd name="T31" fmla="*/ 5 h 104"/>
              <a:gd name="T32" fmla="*/ 37 w 130"/>
              <a:gd name="T33" fmla="*/ 16 h 104"/>
              <a:gd name="T34" fmla="*/ 115 w 130"/>
              <a:gd name="T35" fmla="*/ 16 h 104"/>
              <a:gd name="T36" fmla="*/ 115 w 130"/>
              <a:gd name="T37" fmla="*/ 68 h 104"/>
              <a:gd name="T38" fmla="*/ 125 w 130"/>
              <a:gd name="T39" fmla="*/ 68 h 104"/>
              <a:gd name="T40" fmla="*/ 125 w 130"/>
              <a:gd name="T41" fmla="*/ 5 h 104"/>
              <a:gd name="T42" fmla="*/ 125 w 130"/>
              <a:gd name="T43" fmla="*/ 5 h 104"/>
              <a:gd name="T44" fmla="*/ 110 w 130"/>
              <a:gd name="T45" fmla="*/ 21 h 104"/>
              <a:gd name="T46" fmla="*/ 21 w 130"/>
              <a:gd name="T47" fmla="*/ 21 h 104"/>
              <a:gd name="T48" fmla="*/ 21 w 130"/>
              <a:gd name="T49" fmla="*/ 31 h 104"/>
              <a:gd name="T50" fmla="*/ 99 w 130"/>
              <a:gd name="T51" fmla="*/ 31 h 104"/>
              <a:gd name="T52" fmla="*/ 99 w 130"/>
              <a:gd name="T53" fmla="*/ 83 h 104"/>
              <a:gd name="T54" fmla="*/ 110 w 130"/>
              <a:gd name="T55" fmla="*/ 83 h 104"/>
              <a:gd name="T56" fmla="*/ 110 w 130"/>
              <a:gd name="T57" fmla="*/ 21 h 104"/>
              <a:gd name="T58" fmla="*/ 110 w 130"/>
              <a:gd name="T59" fmla="*/ 21 h 104"/>
              <a:gd name="T60" fmla="*/ 5 w 130"/>
              <a:gd name="T61" fmla="*/ 37 h 104"/>
              <a:gd name="T62" fmla="*/ 5 w 130"/>
              <a:gd name="T63" fmla="*/ 99 h 104"/>
              <a:gd name="T64" fmla="*/ 94 w 130"/>
              <a:gd name="T65" fmla="*/ 99 h 104"/>
              <a:gd name="T66" fmla="*/ 94 w 130"/>
              <a:gd name="T67" fmla="*/ 37 h 104"/>
              <a:gd name="T68" fmla="*/ 5 w 130"/>
              <a:gd name="T69" fmla="*/ 37 h 104"/>
              <a:gd name="T70" fmla="*/ 5 w 130"/>
              <a:gd name="T71"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04">
                <a:moveTo>
                  <a:pt x="31" y="16"/>
                </a:moveTo>
                <a:lnTo>
                  <a:pt x="31" y="0"/>
                </a:lnTo>
                <a:lnTo>
                  <a:pt x="130" y="0"/>
                </a:lnTo>
                <a:lnTo>
                  <a:pt x="130" y="73"/>
                </a:lnTo>
                <a:lnTo>
                  <a:pt x="115" y="73"/>
                </a:lnTo>
                <a:lnTo>
                  <a:pt x="115" y="89"/>
                </a:lnTo>
                <a:lnTo>
                  <a:pt x="99" y="89"/>
                </a:lnTo>
                <a:lnTo>
                  <a:pt x="99" y="104"/>
                </a:lnTo>
                <a:lnTo>
                  <a:pt x="0" y="104"/>
                </a:lnTo>
                <a:lnTo>
                  <a:pt x="0" y="31"/>
                </a:lnTo>
                <a:lnTo>
                  <a:pt x="16" y="31"/>
                </a:lnTo>
                <a:lnTo>
                  <a:pt x="16" y="16"/>
                </a:lnTo>
                <a:lnTo>
                  <a:pt x="31" y="16"/>
                </a:lnTo>
                <a:lnTo>
                  <a:pt x="31" y="16"/>
                </a:lnTo>
                <a:close/>
                <a:moveTo>
                  <a:pt x="125" y="5"/>
                </a:moveTo>
                <a:lnTo>
                  <a:pt x="37" y="5"/>
                </a:lnTo>
                <a:lnTo>
                  <a:pt x="37" y="16"/>
                </a:lnTo>
                <a:lnTo>
                  <a:pt x="115" y="16"/>
                </a:lnTo>
                <a:lnTo>
                  <a:pt x="115" y="68"/>
                </a:lnTo>
                <a:lnTo>
                  <a:pt x="125" y="68"/>
                </a:lnTo>
                <a:lnTo>
                  <a:pt x="125" y="5"/>
                </a:lnTo>
                <a:lnTo>
                  <a:pt x="125" y="5"/>
                </a:lnTo>
                <a:close/>
                <a:moveTo>
                  <a:pt x="110" y="21"/>
                </a:moveTo>
                <a:lnTo>
                  <a:pt x="21" y="21"/>
                </a:lnTo>
                <a:lnTo>
                  <a:pt x="21" y="31"/>
                </a:lnTo>
                <a:lnTo>
                  <a:pt x="99" y="31"/>
                </a:lnTo>
                <a:lnTo>
                  <a:pt x="99" y="83"/>
                </a:lnTo>
                <a:lnTo>
                  <a:pt x="110" y="83"/>
                </a:lnTo>
                <a:lnTo>
                  <a:pt x="110" y="21"/>
                </a:lnTo>
                <a:lnTo>
                  <a:pt x="110" y="21"/>
                </a:lnTo>
                <a:close/>
                <a:moveTo>
                  <a:pt x="5" y="37"/>
                </a:moveTo>
                <a:lnTo>
                  <a:pt x="5" y="99"/>
                </a:lnTo>
                <a:lnTo>
                  <a:pt x="94" y="99"/>
                </a:lnTo>
                <a:lnTo>
                  <a:pt x="94" y="37"/>
                </a:lnTo>
                <a:lnTo>
                  <a:pt x="5" y="37"/>
                </a:lnTo>
                <a:lnTo>
                  <a:pt x="5" y="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03" name="Freeform 197">
            <a:extLst>
              <a:ext uri="{FF2B5EF4-FFF2-40B4-BE49-F238E27FC236}">
                <a16:creationId xmlns:a16="http://schemas.microsoft.com/office/drawing/2014/main" id="{285852B4-1F31-4624-8AF9-B72B34EB4349}"/>
              </a:ext>
            </a:extLst>
          </p:cNvPr>
          <p:cNvSpPr>
            <a:spLocks noEditPoints="1"/>
          </p:cNvSpPr>
          <p:nvPr/>
        </p:nvSpPr>
        <p:spPr bwMode="auto">
          <a:xfrm>
            <a:off x="4628761" y="5278546"/>
            <a:ext cx="251378" cy="207670"/>
          </a:xfrm>
          <a:custGeom>
            <a:avLst/>
            <a:gdLst>
              <a:gd name="T0" fmla="*/ 31 w 130"/>
              <a:gd name="T1" fmla="*/ 16 h 104"/>
              <a:gd name="T2" fmla="*/ 31 w 130"/>
              <a:gd name="T3" fmla="*/ 0 h 104"/>
              <a:gd name="T4" fmla="*/ 130 w 130"/>
              <a:gd name="T5" fmla="*/ 0 h 104"/>
              <a:gd name="T6" fmla="*/ 130 w 130"/>
              <a:gd name="T7" fmla="*/ 73 h 104"/>
              <a:gd name="T8" fmla="*/ 115 w 130"/>
              <a:gd name="T9" fmla="*/ 73 h 104"/>
              <a:gd name="T10" fmla="*/ 115 w 130"/>
              <a:gd name="T11" fmla="*/ 89 h 104"/>
              <a:gd name="T12" fmla="*/ 99 w 130"/>
              <a:gd name="T13" fmla="*/ 89 h 104"/>
              <a:gd name="T14" fmla="*/ 99 w 130"/>
              <a:gd name="T15" fmla="*/ 104 h 104"/>
              <a:gd name="T16" fmla="*/ 0 w 130"/>
              <a:gd name="T17" fmla="*/ 104 h 104"/>
              <a:gd name="T18" fmla="*/ 0 w 130"/>
              <a:gd name="T19" fmla="*/ 31 h 104"/>
              <a:gd name="T20" fmla="*/ 16 w 130"/>
              <a:gd name="T21" fmla="*/ 31 h 104"/>
              <a:gd name="T22" fmla="*/ 16 w 130"/>
              <a:gd name="T23" fmla="*/ 16 h 104"/>
              <a:gd name="T24" fmla="*/ 31 w 130"/>
              <a:gd name="T25" fmla="*/ 16 h 104"/>
              <a:gd name="T26" fmla="*/ 31 w 130"/>
              <a:gd name="T27" fmla="*/ 16 h 104"/>
              <a:gd name="T28" fmla="*/ 125 w 130"/>
              <a:gd name="T29" fmla="*/ 5 h 104"/>
              <a:gd name="T30" fmla="*/ 37 w 130"/>
              <a:gd name="T31" fmla="*/ 5 h 104"/>
              <a:gd name="T32" fmla="*/ 37 w 130"/>
              <a:gd name="T33" fmla="*/ 16 h 104"/>
              <a:gd name="T34" fmla="*/ 115 w 130"/>
              <a:gd name="T35" fmla="*/ 16 h 104"/>
              <a:gd name="T36" fmla="*/ 115 w 130"/>
              <a:gd name="T37" fmla="*/ 68 h 104"/>
              <a:gd name="T38" fmla="*/ 125 w 130"/>
              <a:gd name="T39" fmla="*/ 68 h 104"/>
              <a:gd name="T40" fmla="*/ 125 w 130"/>
              <a:gd name="T41" fmla="*/ 5 h 104"/>
              <a:gd name="T42" fmla="*/ 125 w 130"/>
              <a:gd name="T43" fmla="*/ 5 h 104"/>
              <a:gd name="T44" fmla="*/ 110 w 130"/>
              <a:gd name="T45" fmla="*/ 21 h 104"/>
              <a:gd name="T46" fmla="*/ 21 w 130"/>
              <a:gd name="T47" fmla="*/ 21 h 104"/>
              <a:gd name="T48" fmla="*/ 21 w 130"/>
              <a:gd name="T49" fmla="*/ 31 h 104"/>
              <a:gd name="T50" fmla="*/ 99 w 130"/>
              <a:gd name="T51" fmla="*/ 31 h 104"/>
              <a:gd name="T52" fmla="*/ 99 w 130"/>
              <a:gd name="T53" fmla="*/ 83 h 104"/>
              <a:gd name="T54" fmla="*/ 110 w 130"/>
              <a:gd name="T55" fmla="*/ 83 h 104"/>
              <a:gd name="T56" fmla="*/ 110 w 130"/>
              <a:gd name="T57" fmla="*/ 21 h 104"/>
              <a:gd name="T58" fmla="*/ 110 w 130"/>
              <a:gd name="T59" fmla="*/ 21 h 104"/>
              <a:gd name="T60" fmla="*/ 5 w 130"/>
              <a:gd name="T61" fmla="*/ 37 h 104"/>
              <a:gd name="T62" fmla="*/ 5 w 130"/>
              <a:gd name="T63" fmla="*/ 99 h 104"/>
              <a:gd name="T64" fmla="*/ 94 w 130"/>
              <a:gd name="T65" fmla="*/ 99 h 104"/>
              <a:gd name="T66" fmla="*/ 94 w 130"/>
              <a:gd name="T67" fmla="*/ 37 h 104"/>
              <a:gd name="T68" fmla="*/ 5 w 130"/>
              <a:gd name="T69" fmla="*/ 37 h 104"/>
              <a:gd name="T70" fmla="*/ 5 w 130"/>
              <a:gd name="T71"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04">
                <a:moveTo>
                  <a:pt x="31" y="16"/>
                </a:moveTo>
                <a:lnTo>
                  <a:pt x="31" y="0"/>
                </a:lnTo>
                <a:lnTo>
                  <a:pt x="130" y="0"/>
                </a:lnTo>
                <a:lnTo>
                  <a:pt x="130" y="73"/>
                </a:lnTo>
                <a:lnTo>
                  <a:pt x="115" y="73"/>
                </a:lnTo>
                <a:lnTo>
                  <a:pt x="115" y="89"/>
                </a:lnTo>
                <a:lnTo>
                  <a:pt x="99" y="89"/>
                </a:lnTo>
                <a:lnTo>
                  <a:pt x="99" y="104"/>
                </a:lnTo>
                <a:lnTo>
                  <a:pt x="0" y="104"/>
                </a:lnTo>
                <a:lnTo>
                  <a:pt x="0" y="31"/>
                </a:lnTo>
                <a:lnTo>
                  <a:pt x="16" y="31"/>
                </a:lnTo>
                <a:lnTo>
                  <a:pt x="16" y="16"/>
                </a:lnTo>
                <a:lnTo>
                  <a:pt x="31" y="16"/>
                </a:lnTo>
                <a:lnTo>
                  <a:pt x="31" y="16"/>
                </a:lnTo>
                <a:close/>
                <a:moveTo>
                  <a:pt x="125" y="5"/>
                </a:moveTo>
                <a:lnTo>
                  <a:pt x="37" y="5"/>
                </a:lnTo>
                <a:lnTo>
                  <a:pt x="37" y="16"/>
                </a:lnTo>
                <a:lnTo>
                  <a:pt x="115" y="16"/>
                </a:lnTo>
                <a:lnTo>
                  <a:pt x="115" y="68"/>
                </a:lnTo>
                <a:lnTo>
                  <a:pt x="125" y="68"/>
                </a:lnTo>
                <a:lnTo>
                  <a:pt x="125" y="5"/>
                </a:lnTo>
                <a:lnTo>
                  <a:pt x="125" y="5"/>
                </a:lnTo>
                <a:close/>
                <a:moveTo>
                  <a:pt x="110" y="21"/>
                </a:moveTo>
                <a:lnTo>
                  <a:pt x="21" y="21"/>
                </a:lnTo>
                <a:lnTo>
                  <a:pt x="21" y="31"/>
                </a:lnTo>
                <a:lnTo>
                  <a:pt x="99" y="31"/>
                </a:lnTo>
                <a:lnTo>
                  <a:pt x="99" y="83"/>
                </a:lnTo>
                <a:lnTo>
                  <a:pt x="110" y="83"/>
                </a:lnTo>
                <a:lnTo>
                  <a:pt x="110" y="21"/>
                </a:lnTo>
                <a:lnTo>
                  <a:pt x="110" y="21"/>
                </a:lnTo>
                <a:close/>
                <a:moveTo>
                  <a:pt x="5" y="37"/>
                </a:moveTo>
                <a:lnTo>
                  <a:pt x="5" y="99"/>
                </a:lnTo>
                <a:lnTo>
                  <a:pt x="94" y="99"/>
                </a:lnTo>
                <a:lnTo>
                  <a:pt x="94" y="37"/>
                </a:lnTo>
                <a:lnTo>
                  <a:pt x="5" y="37"/>
                </a:lnTo>
                <a:lnTo>
                  <a:pt x="5" y="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1" name="Group 20">
            <a:extLst>
              <a:ext uri="{FF2B5EF4-FFF2-40B4-BE49-F238E27FC236}">
                <a16:creationId xmlns:a16="http://schemas.microsoft.com/office/drawing/2014/main" id="{772FF06C-5226-4614-9EE8-9A9388F043C2}"/>
              </a:ext>
            </a:extLst>
          </p:cNvPr>
          <p:cNvGrpSpPr/>
          <p:nvPr/>
        </p:nvGrpSpPr>
        <p:grpSpPr>
          <a:xfrm>
            <a:off x="5103037" y="5234975"/>
            <a:ext cx="2425275" cy="729260"/>
            <a:chOff x="5103037" y="5221327"/>
            <a:chExt cx="2425275" cy="729260"/>
          </a:xfrm>
        </p:grpSpPr>
        <p:sp>
          <p:nvSpPr>
            <p:cNvPr id="168" name="Rectangle 167">
              <a:extLst>
                <a:ext uri="{FF2B5EF4-FFF2-40B4-BE49-F238E27FC236}">
                  <a16:creationId xmlns:a16="http://schemas.microsoft.com/office/drawing/2014/main" id="{0521C317-3CF8-48FD-AD53-44C9EF9253E9}"/>
                </a:ext>
              </a:extLst>
            </p:cNvPr>
            <p:cNvSpPr/>
            <p:nvPr/>
          </p:nvSpPr>
          <p:spPr>
            <a:xfrm>
              <a:off x="5103037" y="5221327"/>
              <a:ext cx="743800" cy="338554"/>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a:ln>
                    <a:noFill/>
                  </a:ln>
                  <a:solidFill>
                    <a:srgbClr val="00B8F5"/>
                  </a:solidFill>
                  <a:effectLst/>
                  <a:uLnTx/>
                  <a:uFillTx/>
                  <a:latin typeface="Arial"/>
                  <a:ea typeface="Open Sans" panose="020B0606030504020204" pitchFamily="34" charset="0"/>
                  <a:cs typeface="Open Sans" panose="020B0606030504020204" pitchFamily="34" charset="0"/>
                </a:rPr>
                <a:t>Project Boards</a:t>
              </a:r>
            </a:p>
          </p:txBody>
        </p:sp>
        <p:pic>
          <p:nvPicPr>
            <p:cNvPr id="206" name="Content Placeholder 4">
              <a:extLst>
                <a:ext uri="{FF2B5EF4-FFF2-40B4-BE49-F238E27FC236}">
                  <a16:creationId xmlns:a16="http://schemas.microsoft.com/office/drawing/2014/main" id="{308CF8F6-6F6E-754E-9B81-73AEAC75805D}"/>
                </a:ext>
              </a:extLst>
            </p:cNvPr>
            <p:cNvPicPr>
              <a:picLocks noChangeAspect="1"/>
            </p:cNvPicPr>
            <p:nvPr/>
          </p:nvPicPr>
          <p:blipFill>
            <a:blip r:embed="rId8"/>
            <a:stretch>
              <a:fillRect/>
            </a:stretch>
          </p:blipFill>
          <p:spPr>
            <a:xfrm>
              <a:off x="5987598" y="5221327"/>
              <a:ext cx="1540714" cy="729260"/>
            </a:xfrm>
            <a:prstGeom prst="rect">
              <a:avLst/>
            </a:prstGeom>
          </p:spPr>
        </p:pic>
      </p:grpSp>
      <p:grpSp>
        <p:nvGrpSpPr>
          <p:cNvPr id="20" name="Group 19">
            <a:extLst>
              <a:ext uri="{FF2B5EF4-FFF2-40B4-BE49-F238E27FC236}">
                <a16:creationId xmlns:a16="http://schemas.microsoft.com/office/drawing/2014/main" id="{6A0A4FA4-0616-4E29-AB23-BE07ABCE6AAE}"/>
              </a:ext>
            </a:extLst>
          </p:cNvPr>
          <p:cNvGrpSpPr/>
          <p:nvPr/>
        </p:nvGrpSpPr>
        <p:grpSpPr>
          <a:xfrm>
            <a:off x="5103037" y="4235116"/>
            <a:ext cx="2424227" cy="729593"/>
            <a:chOff x="5103037" y="4210335"/>
            <a:chExt cx="2424227" cy="729593"/>
          </a:xfrm>
        </p:grpSpPr>
        <p:sp>
          <p:nvSpPr>
            <p:cNvPr id="204" name="Rectangle 203">
              <a:extLst>
                <a:ext uri="{FF2B5EF4-FFF2-40B4-BE49-F238E27FC236}">
                  <a16:creationId xmlns:a16="http://schemas.microsoft.com/office/drawing/2014/main" id="{175FDC20-C30B-4DA1-8B79-C0E3D3F76D61}"/>
                </a:ext>
              </a:extLst>
            </p:cNvPr>
            <p:cNvSpPr/>
            <p:nvPr/>
          </p:nvSpPr>
          <p:spPr>
            <a:xfrm>
              <a:off x="5103037" y="4210335"/>
              <a:ext cx="835332" cy="338554"/>
            </a:xfrm>
            <a:prstGeom prst="rect">
              <a:avLst/>
            </a:prstGeom>
          </p:spPr>
          <p:txBody>
            <a:bodyPr wrap="square" lIns="0" tIns="0" rIns="0" bIns="0">
              <a:spAutoFit/>
            </a:bodyPr>
            <a:lstStyle/>
            <a:p>
              <a:pPr marL="1042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a:ln>
                    <a:noFill/>
                  </a:ln>
                  <a:solidFill>
                    <a:srgbClr val="00B8F5"/>
                  </a:solidFill>
                  <a:effectLst/>
                  <a:uLnTx/>
                  <a:uFillTx/>
                  <a:latin typeface="Arial"/>
                  <a:ea typeface="Open Sans" panose="020B0606030504020204" pitchFamily="34" charset="0"/>
                  <a:cs typeface="Open Sans" panose="020B0606030504020204" pitchFamily="34" charset="0"/>
                </a:rPr>
                <a:t>Portfolio Reports</a:t>
              </a:r>
            </a:p>
          </p:txBody>
        </p:sp>
        <p:pic>
          <p:nvPicPr>
            <p:cNvPr id="10" name="Picture 9"/>
            <p:cNvPicPr>
              <a:picLocks noChangeAspect="1"/>
            </p:cNvPicPr>
            <p:nvPr/>
          </p:nvPicPr>
          <p:blipFill rotWithShape="1">
            <a:blip r:embed="rId9"/>
            <a:srcRect t="35029" r="26487" b="-2336"/>
            <a:stretch/>
          </p:blipFill>
          <p:spPr>
            <a:xfrm>
              <a:off x="5987597" y="4210335"/>
              <a:ext cx="1539667" cy="729593"/>
            </a:xfrm>
            <a:prstGeom prst="rect">
              <a:avLst/>
            </a:prstGeom>
          </p:spPr>
        </p:pic>
      </p:grpSp>
      <p:sp>
        <p:nvSpPr>
          <p:cNvPr id="207" name="Rectangle 206">
            <a:extLst>
              <a:ext uri="{FF2B5EF4-FFF2-40B4-BE49-F238E27FC236}">
                <a16:creationId xmlns:a16="http://schemas.microsoft.com/office/drawing/2014/main" id="{FCCA993C-3FC2-4037-A948-D3F85DD202A3}"/>
              </a:ext>
            </a:extLst>
          </p:cNvPr>
          <p:cNvSpPr/>
          <p:nvPr/>
        </p:nvSpPr>
        <p:spPr>
          <a:xfrm>
            <a:off x="7942072" y="3041025"/>
            <a:ext cx="3169959" cy="454732"/>
          </a:xfrm>
          <a:prstGeom prst="rect">
            <a:avLst/>
          </a:prstGeom>
          <a:solidFill>
            <a:schemeClr val="bg1">
              <a:lumMod val="95000"/>
            </a:schemeClr>
          </a:solidFill>
          <a:ln>
            <a:noFill/>
          </a:ln>
        </p:spPr>
        <p:txBody>
          <a:bodyPr wrap="square" anchor="ctr">
            <a:noAutofit/>
          </a:bodyPr>
          <a:lstStyle/>
          <a:p>
            <a:pPr marL="1042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PPM Tools: </a:t>
            </a:r>
            <a:r>
              <a:rPr kumimoji="0" lang="en-US" sz="1100" b="0" i="1" u="none" strike="noStrike" kern="1200" cap="none" spc="0" normalizeH="0" baseline="0" noProof="0">
                <a:ln>
                  <a:noFill/>
                </a:ln>
                <a:solidFill>
                  <a:srgbClr val="00338D"/>
                </a:solidFill>
                <a:effectLst/>
                <a:uLnTx/>
                <a:uFillTx/>
                <a:latin typeface="Arial"/>
                <a:ea typeface="Open Sans" panose="020B0606030504020204" pitchFamily="34" charset="0"/>
                <a:cs typeface="Open Sans" panose="020B0606030504020204" pitchFamily="34" charset="0"/>
              </a:rPr>
              <a:t>We leverage PPM tools that can provide both workflow and reporting:</a:t>
            </a:r>
          </a:p>
        </p:txBody>
      </p:sp>
      <p:pic>
        <p:nvPicPr>
          <p:cNvPr id="2" name="Picture 1"/>
          <p:cNvPicPr>
            <a:picLocks noChangeAspect="1"/>
          </p:cNvPicPr>
          <p:nvPr/>
        </p:nvPicPr>
        <p:blipFill rotWithShape="1">
          <a:blip r:embed="rId10"/>
          <a:srcRect t="27013" r="1581" b="23412"/>
          <a:stretch/>
        </p:blipFill>
        <p:spPr>
          <a:xfrm>
            <a:off x="9340821" y="3655862"/>
            <a:ext cx="1085887" cy="287597"/>
          </a:xfrm>
          <a:prstGeom prst="rect">
            <a:avLst/>
          </a:prstGeom>
        </p:spPr>
      </p:pic>
      <p:grpSp>
        <p:nvGrpSpPr>
          <p:cNvPr id="74" name="Group 73">
            <a:extLst>
              <a:ext uri="{FF2B5EF4-FFF2-40B4-BE49-F238E27FC236}">
                <a16:creationId xmlns:a16="http://schemas.microsoft.com/office/drawing/2014/main" id="{7B1125EA-BD07-46E3-B2BD-D1D732B0BFB9}"/>
              </a:ext>
            </a:extLst>
          </p:cNvPr>
          <p:cNvGrpSpPr/>
          <p:nvPr/>
        </p:nvGrpSpPr>
        <p:grpSpPr>
          <a:xfrm>
            <a:off x="1083076" y="1978300"/>
            <a:ext cx="3176172" cy="416099"/>
            <a:chOff x="998402" y="1605184"/>
            <a:chExt cx="1405713" cy="416099"/>
          </a:xfrm>
          <a:solidFill>
            <a:schemeClr val="tx2"/>
          </a:solidFill>
        </p:grpSpPr>
        <p:sp>
          <p:nvSpPr>
            <p:cNvPr id="75" name="Rectangle 74">
              <a:extLst>
                <a:ext uri="{FF2B5EF4-FFF2-40B4-BE49-F238E27FC236}">
                  <a16:creationId xmlns:a16="http://schemas.microsoft.com/office/drawing/2014/main" id="{56564657-9574-4FFE-8183-737E7BB3373E}"/>
                </a:ext>
              </a:extLst>
            </p:cNvPr>
            <p:cNvSpPr/>
            <p:nvPr/>
          </p:nvSpPr>
          <p:spPr>
            <a:xfrm>
              <a:off x="998402" y="1605184"/>
              <a:ext cx="1334932" cy="307777"/>
            </a:xfrm>
            <a:prstGeom prst="rect">
              <a:avLst/>
            </a:prstGeom>
            <a:noFill/>
            <a:ln>
              <a:noFill/>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338D"/>
                  </a:solidFill>
                  <a:effectLst/>
                  <a:uLnTx/>
                  <a:uFillTx/>
                  <a:latin typeface="KPMG Bold"/>
                  <a:ea typeface="+mn-ea"/>
                  <a:cs typeface="Arial" panose="020B0604020202020204" pitchFamily="34" charset="0"/>
                </a:rPr>
                <a:t>Data</a:t>
              </a:r>
            </a:p>
          </p:txBody>
        </p:sp>
        <p:grpSp>
          <p:nvGrpSpPr>
            <p:cNvPr id="76" name="Group 75">
              <a:extLst>
                <a:ext uri="{FF2B5EF4-FFF2-40B4-BE49-F238E27FC236}">
                  <a16:creationId xmlns:a16="http://schemas.microsoft.com/office/drawing/2014/main" id="{A93C61CB-19AF-4866-B806-105F183D92E9}"/>
                </a:ext>
              </a:extLst>
            </p:cNvPr>
            <p:cNvGrpSpPr/>
            <p:nvPr/>
          </p:nvGrpSpPr>
          <p:grpSpPr>
            <a:xfrm>
              <a:off x="998402" y="1968435"/>
              <a:ext cx="1405713" cy="52848"/>
              <a:chOff x="998402" y="2021221"/>
              <a:chExt cx="1405713" cy="52848"/>
            </a:xfrm>
            <a:grpFill/>
          </p:grpSpPr>
          <p:cxnSp>
            <p:nvCxnSpPr>
              <p:cNvPr id="77" name="Straight Connector 76">
                <a:extLst>
                  <a:ext uri="{FF2B5EF4-FFF2-40B4-BE49-F238E27FC236}">
                    <a16:creationId xmlns:a16="http://schemas.microsoft.com/office/drawing/2014/main" id="{33106AC5-66F5-4668-91F6-3C2C45045D05}"/>
                  </a:ext>
                </a:extLst>
              </p:cNvPr>
              <p:cNvCxnSpPr>
                <a:cxnSpLocks/>
              </p:cNvCxnSpPr>
              <p:nvPr/>
            </p:nvCxnSpPr>
            <p:spPr>
              <a:xfrm>
                <a:off x="998402" y="2047645"/>
                <a:ext cx="1405713"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5A85FAD2-BD08-4C85-B652-5DF6F6A66D5B}"/>
                  </a:ext>
                </a:extLst>
              </p:cNvPr>
              <p:cNvSpPr/>
              <p:nvPr/>
            </p:nvSpPr>
            <p:spPr>
              <a:xfrm>
                <a:off x="998402" y="2021221"/>
                <a:ext cx="659917" cy="52848"/>
              </a:xfrm>
              <a:prstGeom prst="roundRect">
                <a:avLst/>
              </a:prstGeom>
              <a:grpFill/>
              <a:ln>
                <a:noFill/>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KPMG Bold"/>
                  <a:ea typeface="+mn-ea"/>
                  <a:cs typeface="Arial" panose="020B0604020202020204" pitchFamily="34" charset="0"/>
                </a:endParaRPr>
              </a:p>
            </p:txBody>
          </p:sp>
        </p:grpSp>
      </p:grpSp>
      <p:grpSp>
        <p:nvGrpSpPr>
          <p:cNvPr id="81" name="Group 80">
            <a:extLst>
              <a:ext uri="{FF2B5EF4-FFF2-40B4-BE49-F238E27FC236}">
                <a16:creationId xmlns:a16="http://schemas.microsoft.com/office/drawing/2014/main" id="{E059F20C-ECBD-43B0-BC5C-07D7F6CC9E5F}"/>
              </a:ext>
            </a:extLst>
          </p:cNvPr>
          <p:cNvGrpSpPr/>
          <p:nvPr/>
        </p:nvGrpSpPr>
        <p:grpSpPr>
          <a:xfrm>
            <a:off x="4511021" y="1978300"/>
            <a:ext cx="3176172" cy="416099"/>
            <a:chOff x="998402" y="1605184"/>
            <a:chExt cx="1405713" cy="416099"/>
          </a:xfrm>
          <a:solidFill>
            <a:schemeClr val="tx2"/>
          </a:solidFill>
        </p:grpSpPr>
        <p:sp>
          <p:nvSpPr>
            <p:cNvPr id="82" name="Rectangle 81">
              <a:extLst>
                <a:ext uri="{FF2B5EF4-FFF2-40B4-BE49-F238E27FC236}">
                  <a16:creationId xmlns:a16="http://schemas.microsoft.com/office/drawing/2014/main" id="{25206A3A-0C1B-4EFE-86DF-37F9786165BF}"/>
                </a:ext>
              </a:extLst>
            </p:cNvPr>
            <p:cNvSpPr/>
            <p:nvPr/>
          </p:nvSpPr>
          <p:spPr>
            <a:xfrm>
              <a:off x="998402" y="1605184"/>
              <a:ext cx="1334932" cy="307777"/>
            </a:xfrm>
            <a:prstGeom prst="rect">
              <a:avLst/>
            </a:prstGeom>
            <a:noFill/>
            <a:ln>
              <a:noFill/>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8F5"/>
                  </a:solidFill>
                  <a:effectLst/>
                  <a:uLnTx/>
                  <a:uFillTx/>
                  <a:latin typeface="KPMG Bold"/>
                  <a:ea typeface="+mn-ea"/>
                  <a:cs typeface="Arial" panose="020B0604020202020204" pitchFamily="34" charset="0"/>
                </a:rPr>
                <a:t>Analytics</a:t>
              </a:r>
            </a:p>
          </p:txBody>
        </p:sp>
        <p:grpSp>
          <p:nvGrpSpPr>
            <p:cNvPr id="83" name="Group 82">
              <a:extLst>
                <a:ext uri="{FF2B5EF4-FFF2-40B4-BE49-F238E27FC236}">
                  <a16:creationId xmlns:a16="http://schemas.microsoft.com/office/drawing/2014/main" id="{0F63F7D6-FF9F-4A5B-9571-D6B3152DAB79}"/>
                </a:ext>
              </a:extLst>
            </p:cNvPr>
            <p:cNvGrpSpPr/>
            <p:nvPr/>
          </p:nvGrpSpPr>
          <p:grpSpPr>
            <a:xfrm>
              <a:off x="998402" y="1968435"/>
              <a:ext cx="1405713" cy="52848"/>
              <a:chOff x="998402" y="2021221"/>
              <a:chExt cx="1405713" cy="52848"/>
            </a:xfrm>
            <a:grpFill/>
          </p:grpSpPr>
          <p:cxnSp>
            <p:nvCxnSpPr>
              <p:cNvPr id="84" name="Straight Connector 83">
                <a:extLst>
                  <a:ext uri="{FF2B5EF4-FFF2-40B4-BE49-F238E27FC236}">
                    <a16:creationId xmlns:a16="http://schemas.microsoft.com/office/drawing/2014/main" id="{DB8A0202-E938-4F9D-AD52-42DE96062D23}"/>
                  </a:ext>
                </a:extLst>
              </p:cNvPr>
              <p:cNvCxnSpPr>
                <a:cxnSpLocks/>
              </p:cNvCxnSpPr>
              <p:nvPr/>
            </p:nvCxnSpPr>
            <p:spPr>
              <a:xfrm>
                <a:off x="998402" y="2047645"/>
                <a:ext cx="1405713" cy="0"/>
              </a:xfrm>
              <a:prstGeom prst="line">
                <a:avLst/>
              </a:prstGeom>
              <a:grp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1D36FA4F-9B40-4A95-9DB8-E7E30071C23A}"/>
                  </a:ext>
                </a:extLst>
              </p:cNvPr>
              <p:cNvSpPr/>
              <p:nvPr/>
            </p:nvSpPr>
            <p:spPr>
              <a:xfrm>
                <a:off x="998402" y="2021221"/>
                <a:ext cx="659917" cy="52848"/>
              </a:xfrm>
              <a:prstGeom prst="roundRect">
                <a:avLst/>
              </a:prstGeom>
              <a:solidFill>
                <a:schemeClr val="accent4"/>
              </a:solidFill>
              <a:ln>
                <a:noFill/>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KPMG Bold"/>
                  <a:ea typeface="+mn-ea"/>
                  <a:cs typeface="Arial" panose="020B0604020202020204" pitchFamily="34" charset="0"/>
                </a:endParaRPr>
              </a:p>
            </p:txBody>
          </p:sp>
        </p:grpSp>
      </p:grpSp>
      <p:grpSp>
        <p:nvGrpSpPr>
          <p:cNvPr id="90" name="Group 89">
            <a:extLst>
              <a:ext uri="{FF2B5EF4-FFF2-40B4-BE49-F238E27FC236}">
                <a16:creationId xmlns:a16="http://schemas.microsoft.com/office/drawing/2014/main" id="{9CF3EAEE-D1DB-4F16-BCCA-C4A400473C43}"/>
              </a:ext>
            </a:extLst>
          </p:cNvPr>
          <p:cNvGrpSpPr/>
          <p:nvPr/>
        </p:nvGrpSpPr>
        <p:grpSpPr>
          <a:xfrm>
            <a:off x="7938965" y="1978300"/>
            <a:ext cx="3176172" cy="416099"/>
            <a:chOff x="998402" y="1605184"/>
            <a:chExt cx="1405713" cy="416099"/>
          </a:xfrm>
          <a:solidFill>
            <a:schemeClr val="tx2"/>
          </a:solidFill>
        </p:grpSpPr>
        <p:sp>
          <p:nvSpPr>
            <p:cNvPr id="91" name="Rectangle 90">
              <a:extLst>
                <a:ext uri="{FF2B5EF4-FFF2-40B4-BE49-F238E27FC236}">
                  <a16:creationId xmlns:a16="http://schemas.microsoft.com/office/drawing/2014/main" id="{A51BBD5D-F138-43AD-B086-3183944BA2A1}"/>
                </a:ext>
              </a:extLst>
            </p:cNvPr>
            <p:cNvSpPr/>
            <p:nvPr/>
          </p:nvSpPr>
          <p:spPr>
            <a:xfrm>
              <a:off x="998402" y="1605184"/>
              <a:ext cx="1334932" cy="307777"/>
            </a:xfrm>
            <a:prstGeom prst="rect">
              <a:avLst/>
            </a:prstGeom>
            <a:noFill/>
            <a:ln>
              <a:noFill/>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E49E2"/>
                  </a:solidFill>
                  <a:effectLst/>
                  <a:uLnTx/>
                  <a:uFillTx/>
                  <a:latin typeface="KPMG Bold"/>
                  <a:ea typeface="+mn-ea"/>
                  <a:cs typeface="Arial" panose="020B0604020202020204" pitchFamily="34" charset="0"/>
                </a:rPr>
                <a:t>Tools</a:t>
              </a:r>
            </a:p>
          </p:txBody>
        </p:sp>
        <p:grpSp>
          <p:nvGrpSpPr>
            <p:cNvPr id="92" name="Group 91">
              <a:extLst>
                <a:ext uri="{FF2B5EF4-FFF2-40B4-BE49-F238E27FC236}">
                  <a16:creationId xmlns:a16="http://schemas.microsoft.com/office/drawing/2014/main" id="{35F6CDE6-B446-463E-AEBD-CD3146E49583}"/>
                </a:ext>
              </a:extLst>
            </p:cNvPr>
            <p:cNvGrpSpPr/>
            <p:nvPr/>
          </p:nvGrpSpPr>
          <p:grpSpPr>
            <a:xfrm>
              <a:off x="998402" y="1968435"/>
              <a:ext cx="1405713" cy="52848"/>
              <a:chOff x="998402" y="2021221"/>
              <a:chExt cx="1405713" cy="52848"/>
            </a:xfrm>
            <a:grpFill/>
          </p:grpSpPr>
          <p:cxnSp>
            <p:nvCxnSpPr>
              <p:cNvPr id="99" name="Straight Connector 98">
                <a:extLst>
                  <a:ext uri="{FF2B5EF4-FFF2-40B4-BE49-F238E27FC236}">
                    <a16:creationId xmlns:a16="http://schemas.microsoft.com/office/drawing/2014/main" id="{CD140E7A-AF1B-41CB-B325-7632BFF96000}"/>
                  </a:ext>
                </a:extLst>
              </p:cNvPr>
              <p:cNvCxnSpPr>
                <a:cxnSpLocks/>
              </p:cNvCxnSpPr>
              <p:nvPr/>
            </p:nvCxnSpPr>
            <p:spPr>
              <a:xfrm>
                <a:off x="998402" y="2047645"/>
                <a:ext cx="1405713" cy="0"/>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81E5B64-0488-433A-82BC-0FE25D7DB30E}"/>
                  </a:ext>
                </a:extLst>
              </p:cNvPr>
              <p:cNvSpPr/>
              <p:nvPr/>
            </p:nvSpPr>
            <p:spPr>
              <a:xfrm>
                <a:off x="998402" y="2021221"/>
                <a:ext cx="659917" cy="52848"/>
              </a:xfrm>
              <a:prstGeom prst="roundRect">
                <a:avLst/>
              </a:prstGeom>
              <a:solidFill>
                <a:schemeClr val="accent1"/>
              </a:solidFill>
              <a:ln>
                <a:noFill/>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KPMG Bold"/>
                  <a:ea typeface="+mn-ea"/>
                  <a:cs typeface="Arial" panose="020B0604020202020204" pitchFamily="34" charset="0"/>
                </a:endParaRPr>
              </a:p>
            </p:txBody>
          </p:sp>
        </p:grpSp>
      </p:grpSp>
      <p:grpSp>
        <p:nvGrpSpPr>
          <p:cNvPr id="22" name="Group 21">
            <a:extLst>
              <a:ext uri="{FF2B5EF4-FFF2-40B4-BE49-F238E27FC236}">
                <a16:creationId xmlns:a16="http://schemas.microsoft.com/office/drawing/2014/main" id="{02649347-F55C-46AD-B925-FCA96ACBFBAC}"/>
              </a:ext>
            </a:extLst>
          </p:cNvPr>
          <p:cNvGrpSpPr/>
          <p:nvPr/>
        </p:nvGrpSpPr>
        <p:grpSpPr>
          <a:xfrm>
            <a:off x="5103037" y="4099982"/>
            <a:ext cx="2580952" cy="999861"/>
            <a:chOff x="5103037" y="4086334"/>
            <a:chExt cx="2580952" cy="999861"/>
          </a:xfrm>
        </p:grpSpPr>
        <p:cxnSp>
          <p:nvCxnSpPr>
            <p:cNvPr id="172" name="Straight Connector 171">
              <a:extLst>
                <a:ext uri="{FF2B5EF4-FFF2-40B4-BE49-F238E27FC236}">
                  <a16:creationId xmlns:a16="http://schemas.microsoft.com/office/drawing/2014/main" id="{C27D9E18-2874-442E-B32F-922D1796067F}"/>
                </a:ext>
              </a:extLst>
            </p:cNvPr>
            <p:cNvCxnSpPr>
              <a:cxnSpLocks/>
            </p:cNvCxnSpPr>
            <p:nvPr/>
          </p:nvCxnSpPr>
          <p:spPr>
            <a:xfrm flipH="1">
              <a:off x="5103037" y="5086195"/>
              <a:ext cx="255116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FD8A478-5DA4-42A0-A225-BD38474B482A}"/>
                </a:ext>
              </a:extLst>
            </p:cNvPr>
            <p:cNvCxnSpPr>
              <a:cxnSpLocks/>
            </p:cNvCxnSpPr>
            <p:nvPr/>
          </p:nvCxnSpPr>
          <p:spPr>
            <a:xfrm flipH="1">
              <a:off x="5103037" y="4086334"/>
              <a:ext cx="258095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E8762D3D-8A80-45A8-9A5F-11EC05D6AFC5}"/>
              </a:ext>
            </a:extLst>
          </p:cNvPr>
          <p:cNvCxnSpPr>
            <a:cxnSpLocks/>
          </p:cNvCxnSpPr>
          <p:nvPr/>
        </p:nvCxnSpPr>
        <p:spPr>
          <a:xfrm flipH="1">
            <a:off x="1685582" y="5324305"/>
            <a:ext cx="255116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65E93D-8852-4C45-A7FB-4E03A3E42D6B}"/>
              </a:ext>
            </a:extLst>
          </p:cNvPr>
          <p:cNvCxnSpPr>
            <a:cxnSpLocks/>
          </p:cNvCxnSpPr>
          <p:nvPr/>
        </p:nvCxnSpPr>
        <p:spPr>
          <a:xfrm flipH="1">
            <a:off x="1685582" y="3904096"/>
            <a:ext cx="258095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DF5176-4940-4BEB-A5E4-45D04BFA0491}"/>
              </a:ext>
            </a:extLst>
          </p:cNvPr>
          <p:cNvCxnSpPr>
            <a:cxnSpLocks/>
          </p:cNvCxnSpPr>
          <p:nvPr/>
        </p:nvCxnSpPr>
        <p:spPr>
          <a:xfrm flipH="1">
            <a:off x="1685582" y="4598414"/>
            <a:ext cx="255116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56442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t" anchorCtr="0">
            <a:noAutofit/>
          </a:bodyPr>
          <a:lstStyle/>
          <a:p>
            <a:r>
              <a:rPr lang="en-US" sz="3600"/>
              <a:t>Continuous and integrated planning is key to prioritizing and finding the right balance of your portfolio</a:t>
            </a:r>
          </a:p>
        </p:txBody>
      </p:sp>
      <p:sp>
        <p:nvSpPr>
          <p:cNvPr id="49" name="Text Placeholder 48"/>
          <p:cNvSpPr>
            <a:spLocks noGrp="1"/>
          </p:cNvSpPr>
          <p:nvPr>
            <p:ph type="body" sz="quarter" idx="4294967295"/>
          </p:nvPr>
        </p:nvSpPr>
        <p:spPr>
          <a:xfrm>
            <a:off x="999191" y="1387784"/>
            <a:ext cx="10196512" cy="339725"/>
          </a:xfrm>
        </p:spPr>
        <p:txBody>
          <a:bodyPr lIns="0" tIns="0" rIns="0" bIns="0"/>
          <a:lstStyle/>
          <a:p>
            <a:r>
              <a:rPr lang="en-US" sz="1100" b="0">
                <a:solidFill>
                  <a:srgbClr val="00338D"/>
                </a:solidFill>
              </a:rPr>
              <a:t>The optimization of a portfolio of projects or products is predicated on good strategic planning which provides the guardrails and criteria to support prioritization decisions on a continuous cycle.</a:t>
            </a:r>
          </a:p>
        </p:txBody>
      </p:sp>
      <p:grpSp>
        <p:nvGrpSpPr>
          <p:cNvPr id="2" name="Group 1">
            <a:extLst>
              <a:ext uri="{FF2B5EF4-FFF2-40B4-BE49-F238E27FC236}">
                <a16:creationId xmlns:a16="http://schemas.microsoft.com/office/drawing/2014/main" id="{223F6BEC-A288-4ECB-84A8-E755C625C6B8}"/>
              </a:ext>
            </a:extLst>
          </p:cNvPr>
          <p:cNvGrpSpPr>
            <a:grpSpLocks noChangeAspect="1"/>
          </p:cNvGrpSpPr>
          <p:nvPr/>
        </p:nvGrpSpPr>
        <p:grpSpPr>
          <a:xfrm>
            <a:off x="981204" y="1779007"/>
            <a:ext cx="10260775" cy="4526753"/>
            <a:chOff x="981204" y="1901837"/>
            <a:chExt cx="9975092" cy="4400715"/>
          </a:xfrm>
        </p:grpSpPr>
        <p:sp>
          <p:nvSpPr>
            <p:cNvPr id="47" name="Rectangle 46">
              <a:extLst>
                <a:ext uri="{FF2B5EF4-FFF2-40B4-BE49-F238E27FC236}">
                  <a16:creationId xmlns:a16="http://schemas.microsoft.com/office/drawing/2014/main" id="{FCAA2D4E-1673-42F8-92E6-0FA9612097B5}"/>
                </a:ext>
              </a:extLst>
            </p:cNvPr>
            <p:cNvSpPr/>
            <p:nvPr/>
          </p:nvSpPr>
          <p:spPr>
            <a:xfrm>
              <a:off x="1013115" y="5035001"/>
              <a:ext cx="9937497" cy="1267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54610" rIns="91440" bIns="54610" rtlCol="0" anchor="ctr"/>
            <a:lstStyle/>
            <a:p>
              <a:endParaRPr lang="en-US" sz="1500" b="1">
                <a:solidFill>
                  <a:schemeClr val="bg1"/>
                </a:solidFill>
              </a:endParaRPr>
            </a:p>
          </p:txBody>
        </p:sp>
        <p:sp>
          <p:nvSpPr>
            <p:cNvPr id="48" name="Chevron 145">
              <a:extLst>
                <a:ext uri="{FF2B5EF4-FFF2-40B4-BE49-F238E27FC236}">
                  <a16:creationId xmlns:a16="http://schemas.microsoft.com/office/drawing/2014/main" id="{20BC575B-B560-475F-9B6D-403E5DB17ACD}"/>
                </a:ext>
              </a:extLst>
            </p:cNvPr>
            <p:cNvSpPr/>
            <p:nvPr/>
          </p:nvSpPr>
          <p:spPr>
            <a:xfrm>
              <a:off x="5813433" y="3974523"/>
              <a:ext cx="2625880" cy="50685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   Prioritization</a:t>
              </a:r>
            </a:p>
          </p:txBody>
        </p:sp>
        <p:sp>
          <p:nvSpPr>
            <p:cNvPr id="50" name="Chevron 146">
              <a:extLst>
                <a:ext uri="{FF2B5EF4-FFF2-40B4-BE49-F238E27FC236}">
                  <a16:creationId xmlns:a16="http://schemas.microsoft.com/office/drawing/2014/main" id="{372FF304-84D2-4423-A192-D854E0F1E28C}"/>
                </a:ext>
              </a:extLst>
            </p:cNvPr>
            <p:cNvSpPr/>
            <p:nvPr/>
          </p:nvSpPr>
          <p:spPr>
            <a:xfrm>
              <a:off x="8308901" y="3979048"/>
              <a:ext cx="2628444" cy="50685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Delivery</a:t>
              </a:r>
            </a:p>
          </p:txBody>
        </p:sp>
        <p:grpSp>
          <p:nvGrpSpPr>
            <p:cNvPr id="51" name="Group 50">
              <a:extLst>
                <a:ext uri="{FF2B5EF4-FFF2-40B4-BE49-F238E27FC236}">
                  <a16:creationId xmlns:a16="http://schemas.microsoft.com/office/drawing/2014/main" id="{A5D73DC0-AE49-4FDF-B015-CD7DF885D673}"/>
                </a:ext>
              </a:extLst>
            </p:cNvPr>
            <p:cNvGrpSpPr/>
            <p:nvPr/>
          </p:nvGrpSpPr>
          <p:grpSpPr>
            <a:xfrm>
              <a:off x="6183560" y="4081394"/>
              <a:ext cx="320040" cy="291698"/>
              <a:chOff x="5712582" y="1168690"/>
              <a:chExt cx="192885" cy="210213"/>
            </a:xfrm>
          </p:grpSpPr>
          <p:sp>
            <p:nvSpPr>
              <p:cNvPr id="52" name="Freeform: Shape 76">
                <a:extLst>
                  <a:ext uri="{FF2B5EF4-FFF2-40B4-BE49-F238E27FC236}">
                    <a16:creationId xmlns:a16="http://schemas.microsoft.com/office/drawing/2014/main" id="{A8D42A5B-A735-4E8E-9339-4C933C443E84}"/>
                  </a:ext>
                </a:extLst>
              </p:cNvPr>
              <p:cNvSpPr/>
              <p:nvPr/>
            </p:nvSpPr>
            <p:spPr>
              <a:xfrm>
                <a:off x="5712582" y="1168690"/>
                <a:ext cx="171449" cy="95250"/>
              </a:xfrm>
              <a:custGeom>
                <a:avLst/>
                <a:gdLst>
                  <a:gd name="connsiteX0" fmla="*/ 133350 w 171450"/>
                  <a:gd name="connsiteY0" fmla="*/ 26756 h 95250"/>
                  <a:gd name="connsiteX1" fmla="*/ 38100 w 171450"/>
                  <a:gd name="connsiteY1" fmla="*/ 26756 h 95250"/>
                  <a:gd name="connsiteX2" fmla="*/ 0 w 171450"/>
                  <a:gd name="connsiteY2" fmla="*/ 74381 h 95250"/>
                  <a:gd name="connsiteX3" fmla="*/ 4763 w 171450"/>
                  <a:gd name="connsiteY3" fmla="*/ 97241 h 95250"/>
                  <a:gd name="connsiteX4" fmla="*/ 10477 w 171450"/>
                  <a:gd name="connsiteY4" fmla="*/ 100098 h 95250"/>
                  <a:gd name="connsiteX5" fmla="*/ 14288 w 171450"/>
                  <a:gd name="connsiteY5" fmla="*/ 95336 h 95250"/>
                  <a:gd name="connsiteX6" fmla="*/ 14288 w 171450"/>
                  <a:gd name="connsiteY6" fmla="*/ 88668 h 95250"/>
                  <a:gd name="connsiteX7" fmla="*/ 38100 w 171450"/>
                  <a:gd name="connsiteY7" fmla="*/ 74381 h 95250"/>
                  <a:gd name="connsiteX8" fmla="*/ 133350 w 171450"/>
                  <a:gd name="connsiteY8" fmla="*/ 74381 h 95250"/>
                  <a:gd name="connsiteX9" fmla="*/ 133350 w 171450"/>
                  <a:gd name="connsiteY9" fmla="*/ 98193 h 95250"/>
                  <a:gd name="connsiteX10" fmla="*/ 136208 w 171450"/>
                  <a:gd name="connsiteY10" fmla="*/ 99146 h 95250"/>
                  <a:gd name="connsiteX11" fmla="*/ 177165 w 171450"/>
                  <a:gd name="connsiteY11" fmla="*/ 53426 h 95250"/>
                  <a:gd name="connsiteX12" fmla="*/ 177165 w 171450"/>
                  <a:gd name="connsiteY12" fmla="*/ 46758 h 95250"/>
                  <a:gd name="connsiteX13" fmla="*/ 136208 w 171450"/>
                  <a:gd name="connsiteY13" fmla="*/ 1038 h 95250"/>
                  <a:gd name="connsiteX14" fmla="*/ 133350 w 171450"/>
                  <a:gd name="connsiteY14" fmla="*/ 1991 h 95250"/>
                  <a:gd name="connsiteX15" fmla="*/ 133350 w 171450"/>
                  <a:gd name="connsiteY15" fmla="*/ 267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133350" y="26756"/>
                    </a:moveTo>
                    <a:lnTo>
                      <a:pt x="38100" y="26756"/>
                    </a:lnTo>
                    <a:cubicBezTo>
                      <a:pt x="9525" y="26756"/>
                      <a:pt x="0" y="53426"/>
                      <a:pt x="0" y="74381"/>
                    </a:cubicBezTo>
                    <a:cubicBezTo>
                      <a:pt x="0" y="82001"/>
                      <a:pt x="1905" y="89621"/>
                      <a:pt x="4763" y="97241"/>
                    </a:cubicBezTo>
                    <a:cubicBezTo>
                      <a:pt x="5715" y="99146"/>
                      <a:pt x="7620" y="100098"/>
                      <a:pt x="10477" y="100098"/>
                    </a:cubicBezTo>
                    <a:cubicBezTo>
                      <a:pt x="12382" y="100098"/>
                      <a:pt x="14288" y="97241"/>
                      <a:pt x="14288" y="95336"/>
                    </a:cubicBezTo>
                    <a:lnTo>
                      <a:pt x="14288" y="88668"/>
                    </a:lnTo>
                    <a:cubicBezTo>
                      <a:pt x="14288" y="79143"/>
                      <a:pt x="19050" y="74381"/>
                      <a:pt x="38100" y="74381"/>
                    </a:cubicBezTo>
                    <a:lnTo>
                      <a:pt x="133350" y="74381"/>
                    </a:lnTo>
                    <a:lnTo>
                      <a:pt x="133350" y="98193"/>
                    </a:lnTo>
                    <a:cubicBezTo>
                      <a:pt x="133350" y="101051"/>
                      <a:pt x="135255" y="101051"/>
                      <a:pt x="136208" y="99146"/>
                    </a:cubicBezTo>
                    <a:lnTo>
                      <a:pt x="177165" y="53426"/>
                    </a:lnTo>
                    <a:cubicBezTo>
                      <a:pt x="179070" y="51521"/>
                      <a:pt x="179070" y="48663"/>
                      <a:pt x="177165" y="46758"/>
                    </a:cubicBezTo>
                    <a:lnTo>
                      <a:pt x="136208" y="1038"/>
                    </a:lnTo>
                    <a:cubicBezTo>
                      <a:pt x="134302" y="-867"/>
                      <a:pt x="133350" y="86"/>
                      <a:pt x="133350" y="1991"/>
                    </a:cubicBezTo>
                    <a:lnTo>
                      <a:pt x="133350" y="26756"/>
                    </a:lnTo>
                    <a:close/>
                  </a:path>
                </a:pathLst>
              </a:custGeom>
              <a:noFill/>
              <a:ln w="12700" cap="rnd">
                <a:solidFill>
                  <a:schemeClr val="bg1"/>
                </a:solidFill>
                <a:prstDash val="solid"/>
                <a:round/>
              </a:ln>
            </p:spPr>
            <p:txBody>
              <a:bodyPr rtlCol="0" anchor="ctr"/>
              <a:lstStyle/>
              <a:p>
                <a:endParaRPr lang="en-GB"/>
              </a:p>
            </p:txBody>
          </p:sp>
          <p:sp>
            <p:nvSpPr>
              <p:cNvPr id="53" name="Freeform: Shape 77">
                <a:extLst>
                  <a:ext uri="{FF2B5EF4-FFF2-40B4-BE49-F238E27FC236}">
                    <a16:creationId xmlns:a16="http://schemas.microsoft.com/office/drawing/2014/main" id="{3EBD188B-84DA-4C3B-A3FD-972E59C4F276}"/>
                  </a:ext>
                </a:extLst>
              </p:cNvPr>
              <p:cNvSpPr/>
              <p:nvPr/>
            </p:nvSpPr>
            <p:spPr>
              <a:xfrm>
                <a:off x="5734017" y="1283653"/>
                <a:ext cx="171450" cy="95250"/>
              </a:xfrm>
              <a:custGeom>
                <a:avLst/>
                <a:gdLst>
                  <a:gd name="connsiteX0" fmla="*/ 45244 w 171450"/>
                  <a:gd name="connsiteY0" fmla="*/ 73718 h 95250"/>
                  <a:gd name="connsiteX1" fmla="*/ 140494 w 171450"/>
                  <a:gd name="connsiteY1" fmla="*/ 73718 h 95250"/>
                  <a:gd name="connsiteX2" fmla="*/ 178594 w 171450"/>
                  <a:gd name="connsiteY2" fmla="*/ 26093 h 95250"/>
                  <a:gd name="connsiteX3" fmla="*/ 173831 w 171450"/>
                  <a:gd name="connsiteY3" fmla="*/ 3233 h 95250"/>
                  <a:gd name="connsiteX4" fmla="*/ 168116 w 171450"/>
                  <a:gd name="connsiteY4" fmla="*/ 375 h 95250"/>
                  <a:gd name="connsiteX5" fmla="*/ 164306 w 171450"/>
                  <a:gd name="connsiteY5" fmla="*/ 5138 h 95250"/>
                  <a:gd name="connsiteX6" fmla="*/ 164306 w 171450"/>
                  <a:gd name="connsiteY6" fmla="*/ 11805 h 95250"/>
                  <a:gd name="connsiteX7" fmla="*/ 140494 w 171450"/>
                  <a:gd name="connsiteY7" fmla="*/ 26093 h 95250"/>
                  <a:gd name="connsiteX8" fmla="*/ 45244 w 171450"/>
                  <a:gd name="connsiteY8" fmla="*/ 26093 h 95250"/>
                  <a:gd name="connsiteX9" fmla="*/ 45244 w 171450"/>
                  <a:gd name="connsiteY9" fmla="*/ 2280 h 95250"/>
                  <a:gd name="connsiteX10" fmla="*/ 42386 w 171450"/>
                  <a:gd name="connsiteY10" fmla="*/ 1328 h 95250"/>
                  <a:gd name="connsiteX11" fmla="*/ 1429 w 171450"/>
                  <a:gd name="connsiteY11" fmla="*/ 47048 h 95250"/>
                  <a:gd name="connsiteX12" fmla="*/ 1429 w 171450"/>
                  <a:gd name="connsiteY12" fmla="*/ 53715 h 95250"/>
                  <a:gd name="connsiteX13" fmla="*/ 42386 w 171450"/>
                  <a:gd name="connsiteY13" fmla="*/ 99435 h 95250"/>
                  <a:gd name="connsiteX14" fmla="*/ 45244 w 171450"/>
                  <a:gd name="connsiteY14" fmla="*/ 98483 h 95250"/>
                  <a:gd name="connsiteX15" fmla="*/ 45244 w 171450"/>
                  <a:gd name="connsiteY15" fmla="*/ 7371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45244" y="73718"/>
                    </a:moveTo>
                    <a:lnTo>
                      <a:pt x="140494" y="73718"/>
                    </a:lnTo>
                    <a:cubicBezTo>
                      <a:pt x="169069" y="73718"/>
                      <a:pt x="178594" y="47048"/>
                      <a:pt x="178594" y="26093"/>
                    </a:cubicBezTo>
                    <a:cubicBezTo>
                      <a:pt x="178594" y="18473"/>
                      <a:pt x="176689" y="10853"/>
                      <a:pt x="173831" y="3233"/>
                    </a:cubicBezTo>
                    <a:cubicBezTo>
                      <a:pt x="172879" y="1328"/>
                      <a:pt x="170974" y="375"/>
                      <a:pt x="168116" y="375"/>
                    </a:cubicBezTo>
                    <a:cubicBezTo>
                      <a:pt x="166211" y="375"/>
                      <a:pt x="164306" y="3233"/>
                      <a:pt x="164306" y="5138"/>
                    </a:cubicBezTo>
                    <a:lnTo>
                      <a:pt x="164306" y="11805"/>
                    </a:lnTo>
                    <a:cubicBezTo>
                      <a:pt x="164306" y="21330"/>
                      <a:pt x="159544" y="26093"/>
                      <a:pt x="140494" y="26093"/>
                    </a:cubicBezTo>
                    <a:lnTo>
                      <a:pt x="45244" y="26093"/>
                    </a:lnTo>
                    <a:lnTo>
                      <a:pt x="45244" y="2280"/>
                    </a:lnTo>
                    <a:cubicBezTo>
                      <a:pt x="45244" y="-577"/>
                      <a:pt x="43339" y="-577"/>
                      <a:pt x="42386" y="1328"/>
                    </a:cubicBezTo>
                    <a:lnTo>
                      <a:pt x="1429" y="47048"/>
                    </a:lnTo>
                    <a:cubicBezTo>
                      <a:pt x="-476" y="48953"/>
                      <a:pt x="-476" y="51810"/>
                      <a:pt x="1429" y="53715"/>
                    </a:cubicBezTo>
                    <a:lnTo>
                      <a:pt x="42386" y="99435"/>
                    </a:lnTo>
                    <a:cubicBezTo>
                      <a:pt x="44291" y="101340"/>
                      <a:pt x="45244" y="100388"/>
                      <a:pt x="45244" y="98483"/>
                    </a:cubicBezTo>
                    <a:lnTo>
                      <a:pt x="45244" y="73718"/>
                    </a:lnTo>
                    <a:close/>
                  </a:path>
                </a:pathLst>
              </a:custGeom>
              <a:noFill/>
              <a:ln w="12700" cap="rnd">
                <a:solidFill>
                  <a:schemeClr val="bg1"/>
                </a:solidFill>
                <a:prstDash val="solid"/>
                <a:round/>
              </a:ln>
            </p:spPr>
            <p:txBody>
              <a:bodyPr rtlCol="0" anchor="ctr"/>
              <a:lstStyle/>
              <a:p>
                <a:endParaRPr lang="en-GB"/>
              </a:p>
            </p:txBody>
          </p:sp>
        </p:grpSp>
        <p:grpSp>
          <p:nvGrpSpPr>
            <p:cNvPr id="54" name="Group 53">
              <a:extLst>
                <a:ext uri="{FF2B5EF4-FFF2-40B4-BE49-F238E27FC236}">
                  <a16:creationId xmlns:a16="http://schemas.microsoft.com/office/drawing/2014/main" id="{6207D202-7050-4FE9-ABA5-D917F2016652}"/>
                </a:ext>
              </a:extLst>
            </p:cNvPr>
            <p:cNvGrpSpPr/>
            <p:nvPr/>
          </p:nvGrpSpPr>
          <p:grpSpPr>
            <a:xfrm>
              <a:off x="8686076" y="4061543"/>
              <a:ext cx="365761" cy="332035"/>
              <a:chOff x="5673188" y="2790063"/>
              <a:chExt cx="208276" cy="219075"/>
            </a:xfrm>
          </p:grpSpPr>
          <p:sp>
            <p:nvSpPr>
              <p:cNvPr id="55" name="Freeform: Shape 225">
                <a:extLst>
                  <a:ext uri="{FF2B5EF4-FFF2-40B4-BE49-F238E27FC236}">
                    <a16:creationId xmlns:a16="http://schemas.microsoft.com/office/drawing/2014/main" id="{F94C661A-23EE-4106-86A8-E03CCDEC7F9F}"/>
                  </a:ext>
                </a:extLst>
              </p:cNvPr>
              <p:cNvSpPr/>
              <p:nvPr/>
            </p:nvSpPr>
            <p:spPr>
              <a:xfrm>
                <a:off x="5716767" y="2904363"/>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386" y="57150"/>
                      <a:pt x="57150" y="44387"/>
                      <a:pt x="57150" y="28575"/>
                    </a:cubicBezTo>
                    <a:cubicBezTo>
                      <a:pt x="57150" y="12763"/>
                      <a:pt x="44386" y="0"/>
                      <a:pt x="28575" y="0"/>
                    </a:cubicBezTo>
                    <a:cubicBezTo>
                      <a:pt x="12763" y="0"/>
                      <a:pt x="0" y="12763"/>
                      <a:pt x="0" y="28575"/>
                    </a:cubicBezTo>
                    <a:cubicBezTo>
                      <a:pt x="0" y="44387"/>
                      <a:pt x="12763" y="57150"/>
                      <a:pt x="28575" y="57150"/>
                    </a:cubicBezTo>
                    <a:close/>
                  </a:path>
                </a:pathLst>
              </a:custGeom>
              <a:noFill/>
              <a:ln w="12700" cap="rnd">
                <a:solidFill>
                  <a:schemeClr val="bg1"/>
                </a:solidFill>
                <a:prstDash val="solid"/>
                <a:round/>
              </a:ln>
            </p:spPr>
            <p:txBody>
              <a:bodyPr rtlCol="0" anchor="ctr"/>
              <a:lstStyle/>
              <a:p>
                <a:endParaRPr lang="en-GB"/>
              </a:p>
            </p:txBody>
          </p:sp>
          <p:sp>
            <p:nvSpPr>
              <p:cNvPr id="56" name="Freeform: Shape 226">
                <a:extLst>
                  <a:ext uri="{FF2B5EF4-FFF2-40B4-BE49-F238E27FC236}">
                    <a16:creationId xmlns:a16="http://schemas.microsoft.com/office/drawing/2014/main" id="{868C32C0-4141-48A4-B034-25A154A87CE2}"/>
                  </a:ext>
                </a:extLst>
              </p:cNvPr>
              <p:cNvSpPr/>
              <p:nvPr/>
            </p:nvSpPr>
            <p:spPr>
              <a:xfrm>
                <a:off x="5673188" y="2856738"/>
                <a:ext cx="142875" cy="152400"/>
              </a:xfrm>
              <a:custGeom>
                <a:avLst/>
                <a:gdLst>
                  <a:gd name="connsiteX0" fmla="*/ 132638 w 142875"/>
                  <a:gd name="connsiteY0" fmla="*/ 63246 h 152400"/>
                  <a:gd name="connsiteX1" fmla="*/ 139401 w 142875"/>
                  <a:gd name="connsiteY1" fmla="*/ 59341 h 152400"/>
                  <a:gd name="connsiteX2" fmla="*/ 142925 w 142875"/>
                  <a:gd name="connsiteY2" fmla="*/ 46292 h 152400"/>
                  <a:gd name="connsiteX3" fmla="*/ 133400 w 142875"/>
                  <a:gd name="connsiteY3" fmla="*/ 29813 h 152400"/>
                  <a:gd name="connsiteX4" fmla="*/ 120351 w 142875"/>
                  <a:gd name="connsiteY4" fmla="*/ 26289 h 152400"/>
                  <a:gd name="connsiteX5" fmla="*/ 113588 w 142875"/>
                  <a:gd name="connsiteY5" fmla="*/ 30194 h 152400"/>
                  <a:gd name="connsiteX6" fmla="*/ 91204 w 142875"/>
                  <a:gd name="connsiteY6" fmla="*/ 17336 h 152400"/>
                  <a:gd name="connsiteX7" fmla="*/ 91204 w 142875"/>
                  <a:gd name="connsiteY7" fmla="*/ 9525 h 152400"/>
                  <a:gd name="connsiteX8" fmla="*/ 81679 w 142875"/>
                  <a:gd name="connsiteY8" fmla="*/ 0 h 152400"/>
                  <a:gd name="connsiteX9" fmla="*/ 62629 w 142875"/>
                  <a:gd name="connsiteY9" fmla="*/ 0 h 152400"/>
                  <a:gd name="connsiteX10" fmla="*/ 53104 w 142875"/>
                  <a:gd name="connsiteY10" fmla="*/ 9525 h 152400"/>
                  <a:gd name="connsiteX11" fmla="*/ 53104 w 142875"/>
                  <a:gd name="connsiteY11" fmla="*/ 17336 h 152400"/>
                  <a:gd name="connsiteX12" fmla="*/ 30625 w 142875"/>
                  <a:gd name="connsiteY12" fmla="*/ 30289 h 152400"/>
                  <a:gd name="connsiteX13" fmla="*/ 23862 w 142875"/>
                  <a:gd name="connsiteY13" fmla="*/ 26384 h 152400"/>
                  <a:gd name="connsiteX14" fmla="*/ 10813 w 142875"/>
                  <a:gd name="connsiteY14" fmla="*/ 29908 h 152400"/>
                  <a:gd name="connsiteX15" fmla="*/ 1288 w 142875"/>
                  <a:gd name="connsiteY15" fmla="*/ 46387 h 152400"/>
                  <a:gd name="connsiteX16" fmla="*/ 4812 w 142875"/>
                  <a:gd name="connsiteY16" fmla="*/ 59436 h 152400"/>
                  <a:gd name="connsiteX17" fmla="*/ 11575 w 142875"/>
                  <a:gd name="connsiteY17" fmla="*/ 63341 h 152400"/>
                  <a:gd name="connsiteX18" fmla="*/ 11575 w 142875"/>
                  <a:gd name="connsiteY18" fmla="*/ 89154 h 152400"/>
                  <a:gd name="connsiteX19" fmla="*/ 4812 w 142875"/>
                  <a:gd name="connsiteY19" fmla="*/ 93059 h 152400"/>
                  <a:gd name="connsiteX20" fmla="*/ 1288 w 142875"/>
                  <a:gd name="connsiteY20" fmla="*/ 106109 h 152400"/>
                  <a:gd name="connsiteX21" fmla="*/ 10813 w 142875"/>
                  <a:gd name="connsiteY21" fmla="*/ 122587 h 152400"/>
                  <a:gd name="connsiteX22" fmla="*/ 23862 w 142875"/>
                  <a:gd name="connsiteY22" fmla="*/ 126111 h 152400"/>
                  <a:gd name="connsiteX23" fmla="*/ 30625 w 142875"/>
                  <a:gd name="connsiteY23" fmla="*/ 122206 h 152400"/>
                  <a:gd name="connsiteX24" fmla="*/ 53009 w 142875"/>
                  <a:gd name="connsiteY24" fmla="*/ 135160 h 152400"/>
                  <a:gd name="connsiteX25" fmla="*/ 53009 w 142875"/>
                  <a:gd name="connsiteY25" fmla="*/ 142970 h 152400"/>
                  <a:gd name="connsiteX26" fmla="*/ 62534 w 142875"/>
                  <a:gd name="connsiteY26" fmla="*/ 152495 h 152400"/>
                  <a:gd name="connsiteX27" fmla="*/ 81584 w 142875"/>
                  <a:gd name="connsiteY27" fmla="*/ 152495 h 152400"/>
                  <a:gd name="connsiteX28" fmla="*/ 91109 w 142875"/>
                  <a:gd name="connsiteY28" fmla="*/ 142970 h 152400"/>
                  <a:gd name="connsiteX29" fmla="*/ 91109 w 142875"/>
                  <a:gd name="connsiteY29" fmla="*/ 135065 h 152400"/>
                  <a:gd name="connsiteX30" fmla="*/ 113588 w 142875"/>
                  <a:gd name="connsiteY30" fmla="*/ 122111 h 152400"/>
                  <a:gd name="connsiteX31" fmla="*/ 120351 w 142875"/>
                  <a:gd name="connsiteY31" fmla="*/ 126016 h 152400"/>
                  <a:gd name="connsiteX32" fmla="*/ 133400 w 142875"/>
                  <a:gd name="connsiteY32" fmla="*/ 122491 h 152400"/>
                  <a:gd name="connsiteX33" fmla="*/ 142925 w 142875"/>
                  <a:gd name="connsiteY33" fmla="*/ 106013 h 152400"/>
                  <a:gd name="connsiteX34" fmla="*/ 139401 w 142875"/>
                  <a:gd name="connsiteY34" fmla="*/ 92964 h 152400"/>
                  <a:gd name="connsiteX35" fmla="*/ 132638 w 142875"/>
                  <a:gd name="connsiteY35" fmla="*/ 89059 h 152400"/>
                  <a:gd name="connsiteX36" fmla="*/ 132638 w 142875"/>
                  <a:gd name="connsiteY36" fmla="*/ 63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875" h="152400">
                    <a:moveTo>
                      <a:pt x="132638" y="63246"/>
                    </a:moveTo>
                    <a:lnTo>
                      <a:pt x="139401" y="59341"/>
                    </a:lnTo>
                    <a:cubicBezTo>
                      <a:pt x="143972" y="56674"/>
                      <a:pt x="145497" y="50863"/>
                      <a:pt x="142925" y="46292"/>
                    </a:cubicBezTo>
                    <a:lnTo>
                      <a:pt x="133400" y="29813"/>
                    </a:lnTo>
                    <a:cubicBezTo>
                      <a:pt x="130732" y="25241"/>
                      <a:pt x="124922" y="23717"/>
                      <a:pt x="120351" y="26289"/>
                    </a:cubicBezTo>
                    <a:lnTo>
                      <a:pt x="113588" y="30194"/>
                    </a:lnTo>
                    <a:cubicBezTo>
                      <a:pt x="107111" y="24384"/>
                      <a:pt x="99491" y="20003"/>
                      <a:pt x="91204" y="17336"/>
                    </a:cubicBezTo>
                    <a:lnTo>
                      <a:pt x="91204" y="9525"/>
                    </a:lnTo>
                    <a:cubicBezTo>
                      <a:pt x="91204" y="4286"/>
                      <a:pt x="86918" y="0"/>
                      <a:pt x="81679" y="0"/>
                    </a:cubicBezTo>
                    <a:lnTo>
                      <a:pt x="62629" y="0"/>
                    </a:lnTo>
                    <a:cubicBezTo>
                      <a:pt x="57390" y="0"/>
                      <a:pt x="53104" y="4286"/>
                      <a:pt x="53104" y="9525"/>
                    </a:cubicBezTo>
                    <a:lnTo>
                      <a:pt x="53104" y="17336"/>
                    </a:lnTo>
                    <a:cubicBezTo>
                      <a:pt x="44817" y="20003"/>
                      <a:pt x="37102" y="24384"/>
                      <a:pt x="30625" y="30289"/>
                    </a:cubicBezTo>
                    <a:lnTo>
                      <a:pt x="23862" y="26384"/>
                    </a:lnTo>
                    <a:cubicBezTo>
                      <a:pt x="19290" y="23717"/>
                      <a:pt x="13480" y="25337"/>
                      <a:pt x="10813" y="29908"/>
                    </a:cubicBezTo>
                    <a:lnTo>
                      <a:pt x="1288" y="46387"/>
                    </a:lnTo>
                    <a:cubicBezTo>
                      <a:pt x="-1379" y="50959"/>
                      <a:pt x="240" y="56769"/>
                      <a:pt x="4812" y="59436"/>
                    </a:cubicBezTo>
                    <a:lnTo>
                      <a:pt x="11575" y="63341"/>
                    </a:lnTo>
                    <a:cubicBezTo>
                      <a:pt x="9765" y="71819"/>
                      <a:pt x="9765" y="80677"/>
                      <a:pt x="11575" y="89154"/>
                    </a:cubicBezTo>
                    <a:lnTo>
                      <a:pt x="4812" y="93059"/>
                    </a:lnTo>
                    <a:cubicBezTo>
                      <a:pt x="240" y="95726"/>
                      <a:pt x="-1284" y="101537"/>
                      <a:pt x="1288" y="106109"/>
                    </a:cubicBezTo>
                    <a:lnTo>
                      <a:pt x="10813" y="122587"/>
                    </a:lnTo>
                    <a:cubicBezTo>
                      <a:pt x="13480" y="127159"/>
                      <a:pt x="19290" y="128683"/>
                      <a:pt x="23862" y="126111"/>
                    </a:cubicBezTo>
                    <a:lnTo>
                      <a:pt x="30625" y="122206"/>
                    </a:lnTo>
                    <a:cubicBezTo>
                      <a:pt x="37102" y="128016"/>
                      <a:pt x="44722" y="132398"/>
                      <a:pt x="53009" y="135160"/>
                    </a:cubicBezTo>
                    <a:lnTo>
                      <a:pt x="53009" y="142970"/>
                    </a:lnTo>
                    <a:cubicBezTo>
                      <a:pt x="53009" y="148209"/>
                      <a:pt x="57295" y="152495"/>
                      <a:pt x="62534" y="152495"/>
                    </a:cubicBezTo>
                    <a:lnTo>
                      <a:pt x="81584" y="152495"/>
                    </a:lnTo>
                    <a:cubicBezTo>
                      <a:pt x="86822" y="152495"/>
                      <a:pt x="91109" y="148209"/>
                      <a:pt x="91109" y="142970"/>
                    </a:cubicBezTo>
                    <a:lnTo>
                      <a:pt x="91109" y="135065"/>
                    </a:lnTo>
                    <a:cubicBezTo>
                      <a:pt x="99395" y="132398"/>
                      <a:pt x="107111" y="128016"/>
                      <a:pt x="113588" y="122111"/>
                    </a:cubicBezTo>
                    <a:lnTo>
                      <a:pt x="120351" y="126016"/>
                    </a:lnTo>
                    <a:cubicBezTo>
                      <a:pt x="124922" y="128683"/>
                      <a:pt x="130732" y="127064"/>
                      <a:pt x="133400" y="122491"/>
                    </a:cubicBezTo>
                    <a:lnTo>
                      <a:pt x="142925" y="106013"/>
                    </a:lnTo>
                    <a:cubicBezTo>
                      <a:pt x="145591" y="101441"/>
                      <a:pt x="143972" y="95631"/>
                      <a:pt x="139401" y="92964"/>
                    </a:cubicBezTo>
                    <a:lnTo>
                      <a:pt x="132638" y="89059"/>
                    </a:lnTo>
                    <a:cubicBezTo>
                      <a:pt x="134447" y="80581"/>
                      <a:pt x="134447" y="71819"/>
                      <a:pt x="132638" y="63246"/>
                    </a:cubicBezTo>
                    <a:close/>
                  </a:path>
                </a:pathLst>
              </a:custGeom>
              <a:noFill/>
              <a:ln w="12700" cap="rnd">
                <a:solidFill>
                  <a:schemeClr val="bg1"/>
                </a:solidFill>
                <a:prstDash val="solid"/>
                <a:round/>
              </a:ln>
            </p:spPr>
            <p:txBody>
              <a:bodyPr rtlCol="0" anchor="ctr"/>
              <a:lstStyle/>
              <a:p>
                <a:endParaRPr lang="en-GB"/>
              </a:p>
            </p:txBody>
          </p:sp>
          <p:sp>
            <p:nvSpPr>
              <p:cNvPr id="57" name="Freeform: Shape 227">
                <a:extLst>
                  <a:ext uri="{FF2B5EF4-FFF2-40B4-BE49-F238E27FC236}">
                    <a16:creationId xmlns:a16="http://schemas.microsoft.com/office/drawing/2014/main" id="{4119B871-1599-457C-A518-E641F3427A42}"/>
                  </a:ext>
                </a:extLst>
              </p:cNvPr>
              <p:cNvSpPr/>
              <p:nvPr/>
            </p:nvSpPr>
            <p:spPr>
              <a:xfrm>
                <a:off x="5831067" y="2818638"/>
                <a:ext cx="28575" cy="28575"/>
              </a:xfrm>
              <a:custGeom>
                <a:avLst/>
                <a:gdLst>
                  <a:gd name="connsiteX0" fmla="*/ 14288 w 28575"/>
                  <a:gd name="connsiteY0" fmla="*/ 28575 h 28575"/>
                  <a:gd name="connsiteX1" fmla="*/ 28575 w 28575"/>
                  <a:gd name="connsiteY1" fmla="*/ 14288 h 28575"/>
                  <a:gd name="connsiteX2" fmla="*/ 14288 w 28575"/>
                  <a:gd name="connsiteY2" fmla="*/ 0 h 28575"/>
                  <a:gd name="connsiteX3" fmla="*/ 0 w 28575"/>
                  <a:gd name="connsiteY3" fmla="*/ 14288 h 28575"/>
                  <a:gd name="connsiteX4" fmla="*/ 14288 w 28575"/>
                  <a:gd name="connsiteY4" fmla="*/ 2857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288" y="28575"/>
                    </a:moveTo>
                    <a:cubicBezTo>
                      <a:pt x="22193" y="28575"/>
                      <a:pt x="28575" y="22193"/>
                      <a:pt x="28575" y="14288"/>
                    </a:cubicBezTo>
                    <a:cubicBezTo>
                      <a:pt x="28575" y="6382"/>
                      <a:pt x="22193" y="0"/>
                      <a:pt x="14288" y="0"/>
                    </a:cubicBezTo>
                    <a:cubicBezTo>
                      <a:pt x="6382" y="0"/>
                      <a:pt x="0" y="6382"/>
                      <a:pt x="0" y="14288"/>
                    </a:cubicBezTo>
                    <a:cubicBezTo>
                      <a:pt x="0" y="22193"/>
                      <a:pt x="6382" y="28575"/>
                      <a:pt x="14288" y="28575"/>
                    </a:cubicBezTo>
                    <a:close/>
                  </a:path>
                </a:pathLst>
              </a:custGeom>
              <a:noFill/>
              <a:ln w="12700" cap="rnd">
                <a:solidFill>
                  <a:schemeClr val="bg1"/>
                </a:solidFill>
                <a:prstDash val="solid"/>
                <a:round/>
              </a:ln>
            </p:spPr>
            <p:txBody>
              <a:bodyPr rtlCol="0" anchor="ctr"/>
              <a:lstStyle/>
              <a:p>
                <a:endParaRPr lang="en-GB"/>
              </a:p>
            </p:txBody>
          </p:sp>
          <p:sp>
            <p:nvSpPr>
              <p:cNvPr id="58" name="Freeform: Shape 228">
                <a:extLst>
                  <a:ext uri="{FF2B5EF4-FFF2-40B4-BE49-F238E27FC236}">
                    <a16:creationId xmlns:a16="http://schemas.microsoft.com/office/drawing/2014/main" id="{CE3F304A-ED34-48B9-B17F-56DEE13D4CD1}"/>
                  </a:ext>
                </a:extLst>
              </p:cNvPr>
              <p:cNvSpPr/>
              <p:nvPr/>
            </p:nvSpPr>
            <p:spPr>
              <a:xfrm>
                <a:off x="5805264" y="2790063"/>
                <a:ext cx="76200" cy="85725"/>
              </a:xfrm>
              <a:custGeom>
                <a:avLst/>
                <a:gdLst>
                  <a:gd name="connsiteX0" fmla="*/ 72380 w 76200"/>
                  <a:gd name="connsiteY0" fmla="*/ 35243 h 85725"/>
                  <a:gd name="connsiteX1" fmla="*/ 77808 w 76200"/>
                  <a:gd name="connsiteY1" fmla="*/ 32099 h 85725"/>
                  <a:gd name="connsiteX2" fmla="*/ 79524 w 76200"/>
                  <a:gd name="connsiteY2" fmla="*/ 25622 h 85725"/>
                  <a:gd name="connsiteX3" fmla="*/ 74761 w 76200"/>
                  <a:gd name="connsiteY3" fmla="*/ 17336 h 85725"/>
                  <a:gd name="connsiteX4" fmla="*/ 71903 w 76200"/>
                  <a:gd name="connsiteY4" fmla="*/ 15145 h 85725"/>
                  <a:gd name="connsiteX5" fmla="*/ 68283 w 76200"/>
                  <a:gd name="connsiteY5" fmla="*/ 15621 h 85725"/>
                  <a:gd name="connsiteX6" fmla="*/ 62855 w 76200"/>
                  <a:gd name="connsiteY6" fmla="*/ 18764 h 85725"/>
                  <a:gd name="connsiteX7" fmla="*/ 49615 w 76200"/>
                  <a:gd name="connsiteY7" fmla="*/ 11049 h 85725"/>
                  <a:gd name="connsiteX8" fmla="*/ 49615 w 76200"/>
                  <a:gd name="connsiteY8" fmla="*/ 4763 h 85725"/>
                  <a:gd name="connsiteX9" fmla="*/ 44852 w 76200"/>
                  <a:gd name="connsiteY9" fmla="*/ 0 h 85725"/>
                  <a:gd name="connsiteX10" fmla="*/ 35327 w 76200"/>
                  <a:gd name="connsiteY10" fmla="*/ 0 h 85725"/>
                  <a:gd name="connsiteX11" fmla="*/ 30565 w 76200"/>
                  <a:gd name="connsiteY11" fmla="*/ 4763 h 85725"/>
                  <a:gd name="connsiteX12" fmla="*/ 30565 w 76200"/>
                  <a:gd name="connsiteY12" fmla="*/ 11049 h 85725"/>
                  <a:gd name="connsiteX13" fmla="*/ 17325 w 76200"/>
                  <a:gd name="connsiteY13" fmla="*/ 18764 h 85725"/>
                  <a:gd name="connsiteX14" fmla="*/ 11896 w 76200"/>
                  <a:gd name="connsiteY14" fmla="*/ 15621 h 85725"/>
                  <a:gd name="connsiteX15" fmla="*/ 8276 w 76200"/>
                  <a:gd name="connsiteY15" fmla="*/ 15145 h 85725"/>
                  <a:gd name="connsiteX16" fmla="*/ 5419 w 76200"/>
                  <a:gd name="connsiteY16" fmla="*/ 17336 h 85725"/>
                  <a:gd name="connsiteX17" fmla="*/ 656 w 76200"/>
                  <a:gd name="connsiteY17" fmla="*/ 25622 h 85725"/>
                  <a:gd name="connsiteX18" fmla="*/ 180 w 76200"/>
                  <a:gd name="connsiteY18" fmla="*/ 29242 h 85725"/>
                  <a:gd name="connsiteX19" fmla="*/ 2371 w 76200"/>
                  <a:gd name="connsiteY19" fmla="*/ 32099 h 85725"/>
                  <a:gd name="connsiteX20" fmla="*/ 7800 w 76200"/>
                  <a:gd name="connsiteY20" fmla="*/ 35243 h 85725"/>
                  <a:gd name="connsiteX21" fmla="*/ 7800 w 76200"/>
                  <a:gd name="connsiteY21" fmla="*/ 50578 h 85725"/>
                  <a:gd name="connsiteX22" fmla="*/ 2371 w 76200"/>
                  <a:gd name="connsiteY22" fmla="*/ 53721 h 85725"/>
                  <a:gd name="connsiteX23" fmla="*/ 656 w 76200"/>
                  <a:gd name="connsiteY23" fmla="*/ 60198 h 85725"/>
                  <a:gd name="connsiteX24" fmla="*/ 5419 w 76200"/>
                  <a:gd name="connsiteY24" fmla="*/ 68485 h 85725"/>
                  <a:gd name="connsiteX25" fmla="*/ 8276 w 76200"/>
                  <a:gd name="connsiteY25" fmla="*/ 70676 h 85725"/>
                  <a:gd name="connsiteX26" fmla="*/ 11896 w 76200"/>
                  <a:gd name="connsiteY26" fmla="*/ 70199 h 85725"/>
                  <a:gd name="connsiteX27" fmla="*/ 17325 w 76200"/>
                  <a:gd name="connsiteY27" fmla="*/ 67056 h 85725"/>
                  <a:gd name="connsiteX28" fmla="*/ 30660 w 76200"/>
                  <a:gd name="connsiteY28" fmla="*/ 74771 h 85725"/>
                  <a:gd name="connsiteX29" fmla="*/ 30660 w 76200"/>
                  <a:gd name="connsiteY29" fmla="*/ 80963 h 85725"/>
                  <a:gd name="connsiteX30" fmla="*/ 35423 w 76200"/>
                  <a:gd name="connsiteY30" fmla="*/ 85725 h 85725"/>
                  <a:gd name="connsiteX31" fmla="*/ 44948 w 76200"/>
                  <a:gd name="connsiteY31" fmla="*/ 85725 h 85725"/>
                  <a:gd name="connsiteX32" fmla="*/ 48281 w 76200"/>
                  <a:gd name="connsiteY32" fmla="*/ 84296 h 85725"/>
                  <a:gd name="connsiteX33" fmla="*/ 49710 w 76200"/>
                  <a:gd name="connsiteY33" fmla="*/ 80963 h 85725"/>
                  <a:gd name="connsiteX34" fmla="*/ 49710 w 76200"/>
                  <a:gd name="connsiteY34" fmla="*/ 74676 h 85725"/>
                  <a:gd name="connsiteX35" fmla="*/ 62950 w 76200"/>
                  <a:gd name="connsiteY35" fmla="*/ 66961 h 85725"/>
                  <a:gd name="connsiteX36" fmla="*/ 68379 w 76200"/>
                  <a:gd name="connsiteY36" fmla="*/ 70104 h 85725"/>
                  <a:gd name="connsiteX37" fmla="*/ 71998 w 76200"/>
                  <a:gd name="connsiteY37" fmla="*/ 70580 h 85725"/>
                  <a:gd name="connsiteX38" fmla="*/ 74856 w 76200"/>
                  <a:gd name="connsiteY38" fmla="*/ 68390 h 85725"/>
                  <a:gd name="connsiteX39" fmla="*/ 79618 w 76200"/>
                  <a:gd name="connsiteY39" fmla="*/ 60103 h 85725"/>
                  <a:gd name="connsiteX40" fmla="*/ 77904 w 76200"/>
                  <a:gd name="connsiteY40" fmla="*/ 53626 h 85725"/>
                  <a:gd name="connsiteX41" fmla="*/ 72570 w 76200"/>
                  <a:gd name="connsiteY41" fmla="*/ 50483 h 85725"/>
                  <a:gd name="connsiteX42" fmla="*/ 72380 w 76200"/>
                  <a:gd name="connsiteY42" fmla="*/ 35243 h 85725"/>
                  <a:gd name="connsiteX43" fmla="*/ 72380 w 76200"/>
                  <a:gd name="connsiteY43" fmla="*/ 3524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 h="85725">
                    <a:moveTo>
                      <a:pt x="72380" y="35243"/>
                    </a:moveTo>
                    <a:lnTo>
                      <a:pt x="77808" y="32099"/>
                    </a:lnTo>
                    <a:cubicBezTo>
                      <a:pt x="80095" y="30766"/>
                      <a:pt x="80857" y="27908"/>
                      <a:pt x="79524" y="25622"/>
                    </a:cubicBezTo>
                    <a:lnTo>
                      <a:pt x="74761" y="17336"/>
                    </a:lnTo>
                    <a:cubicBezTo>
                      <a:pt x="74094" y="16193"/>
                      <a:pt x="73046" y="15431"/>
                      <a:pt x="71903" y="15145"/>
                    </a:cubicBezTo>
                    <a:cubicBezTo>
                      <a:pt x="70665" y="14859"/>
                      <a:pt x="69332" y="14954"/>
                      <a:pt x="68283" y="15621"/>
                    </a:cubicBezTo>
                    <a:lnTo>
                      <a:pt x="62855" y="18764"/>
                    </a:lnTo>
                    <a:cubicBezTo>
                      <a:pt x="59140" y="15145"/>
                      <a:pt x="54567" y="12573"/>
                      <a:pt x="49615" y="11049"/>
                    </a:cubicBezTo>
                    <a:lnTo>
                      <a:pt x="49615" y="4763"/>
                    </a:lnTo>
                    <a:cubicBezTo>
                      <a:pt x="49615" y="2096"/>
                      <a:pt x="47519" y="0"/>
                      <a:pt x="44852" y="0"/>
                    </a:cubicBezTo>
                    <a:lnTo>
                      <a:pt x="35327" y="0"/>
                    </a:lnTo>
                    <a:cubicBezTo>
                      <a:pt x="32660" y="0"/>
                      <a:pt x="30565" y="2096"/>
                      <a:pt x="30565" y="4763"/>
                    </a:cubicBezTo>
                    <a:lnTo>
                      <a:pt x="30565" y="11049"/>
                    </a:lnTo>
                    <a:cubicBezTo>
                      <a:pt x="25612" y="12573"/>
                      <a:pt x="21040" y="15145"/>
                      <a:pt x="17325" y="18764"/>
                    </a:cubicBezTo>
                    <a:lnTo>
                      <a:pt x="11896" y="15621"/>
                    </a:lnTo>
                    <a:cubicBezTo>
                      <a:pt x="10753" y="14954"/>
                      <a:pt x="9514" y="14859"/>
                      <a:pt x="8276" y="15145"/>
                    </a:cubicBezTo>
                    <a:cubicBezTo>
                      <a:pt x="7038" y="15431"/>
                      <a:pt x="5990" y="16288"/>
                      <a:pt x="5419" y="17336"/>
                    </a:cubicBezTo>
                    <a:lnTo>
                      <a:pt x="656" y="25622"/>
                    </a:lnTo>
                    <a:cubicBezTo>
                      <a:pt x="-11" y="26765"/>
                      <a:pt x="-106" y="28004"/>
                      <a:pt x="180" y="29242"/>
                    </a:cubicBezTo>
                    <a:cubicBezTo>
                      <a:pt x="466" y="30480"/>
                      <a:pt x="1323" y="31528"/>
                      <a:pt x="2371" y="32099"/>
                    </a:cubicBezTo>
                    <a:lnTo>
                      <a:pt x="7800" y="35243"/>
                    </a:lnTo>
                    <a:cubicBezTo>
                      <a:pt x="6562" y="40291"/>
                      <a:pt x="6562" y="45530"/>
                      <a:pt x="7800" y="50578"/>
                    </a:cubicBezTo>
                    <a:lnTo>
                      <a:pt x="2371" y="53721"/>
                    </a:lnTo>
                    <a:cubicBezTo>
                      <a:pt x="85" y="55055"/>
                      <a:pt x="-677" y="57912"/>
                      <a:pt x="656" y="60198"/>
                    </a:cubicBezTo>
                    <a:lnTo>
                      <a:pt x="5419" y="68485"/>
                    </a:lnTo>
                    <a:cubicBezTo>
                      <a:pt x="6086" y="69628"/>
                      <a:pt x="7133" y="70390"/>
                      <a:pt x="8276" y="70676"/>
                    </a:cubicBezTo>
                    <a:cubicBezTo>
                      <a:pt x="9514" y="70961"/>
                      <a:pt x="10848" y="70866"/>
                      <a:pt x="11896" y="70199"/>
                    </a:cubicBezTo>
                    <a:lnTo>
                      <a:pt x="17325" y="67056"/>
                    </a:lnTo>
                    <a:cubicBezTo>
                      <a:pt x="21040" y="70676"/>
                      <a:pt x="25612" y="73343"/>
                      <a:pt x="30660" y="74771"/>
                    </a:cubicBezTo>
                    <a:lnTo>
                      <a:pt x="30660" y="80963"/>
                    </a:lnTo>
                    <a:cubicBezTo>
                      <a:pt x="30660" y="83630"/>
                      <a:pt x="32755" y="85725"/>
                      <a:pt x="35423" y="85725"/>
                    </a:cubicBezTo>
                    <a:lnTo>
                      <a:pt x="44948" y="85725"/>
                    </a:lnTo>
                    <a:cubicBezTo>
                      <a:pt x="46186" y="85725"/>
                      <a:pt x="47424" y="85249"/>
                      <a:pt x="48281" y="84296"/>
                    </a:cubicBezTo>
                    <a:cubicBezTo>
                      <a:pt x="49139" y="83439"/>
                      <a:pt x="49710" y="82201"/>
                      <a:pt x="49710" y="80963"/>
                    </a:cubicBezTo>
                    <a:lnTo>
                      <a:pt x="49710" y="74676"/>
                    </a:lnTo>
                    <a:cubicBezTo>
                      <a:pt x="54663" y="73152"/>
                      <a:pt x="59235" y="70580"/>
                      <a:pt x="62950" y="66961"/>
                    </a:cubicBezTo>
                    <a:lnTo>
                      <a:pt x="68379" y="70104"/>
                    </a:lnTo>
                    <a:cubicBezTo>
                      <a:pt x="69427" y="70771"/>
                      <a:pt x="70760" y="70866"/>
                      <a:pt x="71998" y="70580"/>
                    </a:cubicBezTo>
                    <a:cubicBezTo>
                      <a:pt x="73237" y="70295"/>
                      <a:pt x="74284" y="69437"/>
                      <a:pt x="74856" y="68390"/>
                    </a:cubicBezTo>
                    <a:lnTo>
                      <a:pt x="79618" y="60103"/>
                    </a:lnTo>
                    <a:cubicBezTo>
                      <a:pt x="80952" y="57817"/>
                      <a:pt x="80190" y="54959"/>
                      <a:pt x="77904" y="53626"/>
                    </a:cubicBezTo>
                    <a:lnTo>
                      <a:pt x="72570" y="50483"/>
                    </a:lnTo>
                    <a:cubicBezTo>
                      <a:pt x="73617" y="45530"/>
                      <a:pt x="73617" y="40291"/>
                      <a:pt x="72380" y="35243"/>
                    </a:cubicBezTo>
                    <a:lnTo>
                      <a:pt x="72380" y="35243"/>
                    </a:lnTo>
                    <a:close/>
                  </a:path>
                </a:pathLst>
              </a:custGeom>
              <a:noFill/>
              <a:ln w="12700" cap="rnd">
                <a:solidFill>
                  <a:schemeClr val="bg1"/>
                </a:solidFill>
                <a:prstDash val="solid"/>
                <a:round/>
              </a:ln>
            </p:spPr>
            <p:txBody>
              <a:bodyPr rtlCol="0" anchor="ctr"/>
              <a:lstStyle/>
              <a:p>
                <a:endParaRPr lang="en-GB"/>
              </a:p>
            </p:txBody>
          </p:sp>
        </p:grpSp>
        <p:sp>
          <p:nvSpPr>
            <p:cNvPr id="59" name="Pentagon 155">
              <a:extLst>
                <a:ext uri="{FF2B5EF4-FFF2-40B4-BE49-F238E27FC236}">
                  <a16:creationId xmlns:a16="http://schemas.microsoft.com/office/drawing/2014/main" id="{DE7D837A-A923-49B8-AD1E-FA0A2497F9EF}"/>
                </a:ext>
              </a:extLst>
            </p:cNvPr>
            <p:cNvSpPr/>
            <p:nvPr/>
          </p:nvSpPr>
          <p:spPr>
            <a:xfrm>
              <a:off x="999848" y="3968445"/>
              <a:ext cx="2513819" cy="50685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Strategy</a:t>
              </a:r>
            </a:p>
          </p:txBody>
        </p:sp>
        <p:sp>
          <p:nvSpPr>
            <p:cNvPr id="60" name="Chevron 156">
              <a:extLst>
                <a:ext uri="{FF2B5EF4-FFF2-40B4-BE49-F238E27FC236}">
                  <a16:creationId xmlns:a16="http://schemas.microsoft.com/office/drawing/2014/main" id="{D0838B6A-FB25-4933-B06D-A9EB9DA9B474}"/>
                </a:ext>
              </a:extLst>
            </p:cNvPr>
            <p:cNvSpPr/>
            <p:nvPr/>
          </p:nvSpPr>
          <p:spPr>
            <a:xfrm>
              <a:off x="3360031" y="3969916"/>
              <a:ext cx="2597399" cy="5068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Intake</a:t>
              </a:r>
            </a:p>
          </p:txBody>
        </p:sp>
        <p:grpSp>
          <p:nvGrpSpPr>
            <p:cNvPr id="61" name="Group 60">
              <a:extLst>
                <a:ext uri="{FF2B5EF4-FFF2-40B4-BE49-F238E27FC236}">
                  <a16:creationId xmlns:a16="http://schemas.microsoft.com/office/drawing/2014/main" id="{54B066E0-E06B-4DC0-BAB5-2EF58476E287}"/>
                </a:ext>
              </a:extLst>
            </p:cNvPr>
            <p:cNvGrpSpPr/>
            <p:nvPr/>
          </p:nvGrpSpPr>
          <p:grpSpPr>
            <a:xfrm>
              <a:off x="1153918" y="4066207"/>
              <a:ext cx="335089" cy="311121"/>
              <a:chOff x="2370539" y="3219736"/>
              <a:chExt cx="219075" cy="219075"/>
            </a:xfrm>
          </p:grpSpPr>
          <p:sp>
            <p:nvSpPr>
              <p:cNvPr id="62" name="Freeform: Shape 205">
                <a:extLst>
                  <a:ext uri="{FF2B5EF4-FFF2-40B4-BE49-F238E27FC236}">
                    <a16:creationId xmlns:a16="http://schemas.microsoft.com/office/drawing/2014/main" id="{6B9C2393-6B1E-41F9-821A-0E0D318AD84F}"/>
                  </a:ext>
                </a:extLst>
              </p:cNvPr>
              <p:cNvSpPr/>
              <p:nvPr/>
            </p:nvSpPr>
            <p:spPr>
              <a:xfrm>
                <a:off x="2370539" y="3429286"/>
                <a:ext cx="219075" cy="9525"/>
              </a:xfrm>
              <a:custGeom>
                <a:avLst/>
                <a:gdLst>
                  <a:gd name="connsiteX0" fmla="*/ 0 w 219075"/>
                  <a:gd name="connsiteY0" fmla="*/ 0 h 0"/>
                  <a:gd name="connsiteX1" fmla="*/ 219075 w 219075"/>
                  <a:gd name="connsiteY1" fmla="*/ 0 h 0"/>
                </a:gdLst>
                <a:ahLst/>
                <a:cxnLst>
                  <a:cxn ang="0">
                    <a:pos x="connsiteX0" y="connsiteY0"/>
                  </a:cxn>
                  <a:cxn ang="0">
                    <a:pos x="connsiteX1" y="connsiteY1"/>
                  </a:cxn>
                </a:cxnLst>
                <a:rect l="l" t="t" r="r" b="b"/>
                <a:pathLst>
                  <a:path w="219075">
                    <a:moveTo>
                      <a:pt x="0" y="0"/>
                    </a:moveTo>
                    <a:lnTo>
                      <a:pt x="219075" y="0"/>
                    </a:lnTo>
                  </a:path>
                </a:pathLst>
              </a:custGeom>
              <a:noFill/>
              <a:ln w="12700" cap="rnd">
                <a:solidFill>
                  <a:schemeClr val="bg1"/>
                </a:solidFill>
                <a:prstDash val="solid"/>
                <a:round/>
              </a:ln>
            </p:spPr>
            <p:txBody>
              <a:bodyPr rtlCol="0" anchor="ctr"/>
              <a:lstStyle/>
              <a:p>
                <a:endParaRPr lang="en-GB"/>
              </a:p>
            </p:txBody>
          </p:sp>
          <p:sp>
            <p:nvSpPr>
              <p:cNvPr id="63" name="Freeform: Shape 206">
                <a:extLst>
                  <a:ext uri="{FF2B5EF4-FFF2-40B4-BE49-F238E27FC236}">
                    <a16:creationId xmlns:a16="http://schemas.microsoft.com/office/drawing/2014/main" id="{C3D1F5CF-F936-4FC5-B713-2E5D79A670B7}"/>
                  </a:ext>
                </a:extLst>
              </p:cNvPr>
              <p:cNvSpPr/>
              <p:nvPr/>
            </p:nvSpPr>
            <p:spPr>
              <a:xfrm>
                <a:off x="2380064" y="3381661"/>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4763 w 28575"/>
                  <a:gd name="connsiteY3" fmla="*/ 0 h 47625"/>
                  <a:gd name="connsiteX4" fmla="*/ 0 w 28575"/>
                  <a:gd name="connsiteY4" fmla="*/ 4763 h 47625"/>
                  <a:gd name="connsiteX5" fmla="*/ 0 w 28575"/>
                  <a:gd name="connsiteY5"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47625">
                    <a:moveTo>
                      <a:pt x="28575" y="47625"/>
                    </a:moveTo>
                    <a:lnTo>
                      <a:pt x="28575" y="4763"/>
                    </a:lnTo>
                    <a:cubicBezTo>
                      <a:pt x="28575" y="1905"/>
                      <a:pt x="26670" y="0"/>
                      <a:pt x="23813" y="0"/>
                    </a:cubicBezTo>
                    <a:lnTo>
                      <a:pt x="4763" y="0"/>
                    </a:lnTo>
                    <a:cubicBezTo>
                      <a:pt x="1905" y="0"/>
                      <a:pt x="0" y="1905"/>
                      <a:pt x="0" y="4763"/>
                    </a:cubicBezTo>
                    <a:lnTo>
                      <a:pt x="0" y="47625"/>
                    </a:lnTo>
                  </a:path>
                </a:pathLst>
              </a:custGeom>
              <a:noFill/>
              <a:ln w="12700" cap="rnd">
                <a:solidFill>
                  <a:schemeClr val="bg1"/>
                </a:solidFill>
                <a:prstDash val="solid"/>
                <a:round/>
              </a:ln>
            </p:spPr>
            <p:txBody>
              <a:bodyPr rtlCol="0" anchor="ctr"/>
              <a:lstStyle/>
              <a:p>
                <a:endParaRPr lang="en-GB"/>
              </a:p>
            </p:txBody>
          </p:sp>
          <p:sp>
            <p:nvSpPr>
              <p:cNvPr id="64" name="Freeform: Shape 207">
                <a:extLst>
                  <a:ext uri="{FF2B5EF4-FFF2-40B4-BE49-F238E27FC236}">
                    <a16:creationId xmlns:a16="http://schemas.microsoft.com/office/drawing/2014/main" id="{C0B5BA84-E856-4CD8-A806-764B563F04EA}"/>
                  </a:ext>
                </a:extLst>
              </p:cNvPr>
              <p:cNvSpPr/>
              <p:nvPr/>
            </p:nvSpPr>
            <p:spPr>
              <a:xfrm>
                <a:off x="2437214" y="3334036"/>
                <a:ext cx="28575" cy="95250"/>
              </a:xfrm>
              <a:custGeom>
                <a:avLst/>
                <a:gdLst>
                  <a:gd name="connsiteX0" fmla="*/ 28575 w 28575"/>
                  <a:gd name="connsiteY0" fmla="*/ 95250 h 95250"/>
                  <a:gd name="connsiteX1" fmla="*/ 28575 w 28575"/>
                  <a:gd name="connsiteY1" fmla="*/ 4763 h 95250"/>
                  <a:gd name="connsiteX2" fmla="*/ 23813 w 28575"/>
                  <a:gd name="connsiteY2" fmla="*/ 0 h 95250"/>
                  <a:gd name="connsiteX3" fmla="*/ 4763 w 28575"/>
                  <a:gd name="connsiteY3" fmla="*/ 0 h 95250"/>
                  <a:gd name="connsiteX4" fmla="*/ 0 w 28575"/>
                  <a:gd name="connsiteY4" fmla="*/ 4763 h 95250"/>
                  <a:gd name="connsiteX5" fmla="*/ 0 w 28575"/>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28575" y="95250"/>
                    </a:moveTo>
                    <a:lnTo>
                      <a:pt x="28575" y="4763"/>
                    </a:lnTo>
                    <a:cubicBezTo>
                      <a:pt x="28575" y="1905"/>
                      <a:pt x="26670" y="0"/>
                      <a:pt x="23813" y="0"/>
                    </a:cubicBezTo>
                    <a:lnTo>
                      <a:pt x="4763" y="0"/>
                    </a:lnTo>
                    <a:cubicBezTo>
                      <a:pt x="1905" y="0"/>
                      <a:pt x="0" y="1905"/>
                      <a:pt x="0" y="4763"/>
                    </a:cubicBezTo>
                    <a:lnTo>
                      <a:pt x="0" y="95250"/>
                    </a:lnTo>
                  </a:path>
                </a:pathLst>
              </a:custGeom>
              <a:noFill/>
              <a:ln w="12700" cap="rnd">
                <a:solidFill>
                  <a:schemeClr val="bg1"/>
                </a:solidFill>
                <a:prstDash val="solid"/>
                <a:round/>
              </a:ln>
            </p:spPr>
            <p:txBody>
              <a:bodyPr rtlCol="0" anchor="ctr"/>
              <a:lstStyle/>
              <a:p>
                <a:endParaRPr lang="en-GB"/>
              </a:p>
            </p:txBody>
          </p:sp>
          <p:sp>
            <p:nvSpPr>
              <p:cNvPr id="65" name="Freeform: Shape 208">
                <a:extLst>
                  <a:ext uri="{FF2B5EF4-FFF2-40B4-BE49-F238E27FC236}">
                    <a16:creationId xmlns:a16="http://schemas.microsoft.com/office/drawing/2014/main" id="{3E493B8F-1B44-42E2-92F4-550863A95015}"/>
                  </a:ext>
                </a:extLst>
              </p:cNvPr>
              <p:cNvSpPr/>
              <p:nvPr/>
            </p:nvSpPr>
            <p:spPr>
              <a:xfrm>
                <a:off x="2494364" y="3353086"/>
                <a:ext cx="28575" cy="76200"/>
              </a:xfrm>
              <a:custGeom>
                <a:avLst/>
                <a:gdLst>
                  <a:gd name="connsiteX0" fmla="*/ 28575 w 28575"/>
                  <a:gd name="connsiteY0" fmla="*/ 76200 h 76200"/>
                  <a:gd name="connsiteX1" fmla="*/ 28575 w 28575"/>
                  <a:gd name="connsiteY1" fmla="*/ 4763 h 76200"/>
                  <a:gd name="connsiteX2" fmla="*/ 23813 w 28575"/>
                  <a:gd name="connsiteY2" fmla="*/ 0 h 76200"/>
                  <a:gd name="connsiteX3" fmla="*/ 4763 w 28575"/>
                  <a:gd name="connsiteY3" fmla="*/ 0 h 76200"/>
                  <a:gd name="connsiteX4" fmla="*/ 0 w 28575"/>
                  <a:gd name="connsiteY4" fmla="*/ 4763 h 76200"/>
                  <a:gd name="connsiteX5" fmla="*/ 0 w 28575"/>
                  <a:gd name="connsiteY5"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76200">
                    <a:moveTo>
                      <a:pt x="28575" y="76200"/>
                    </a:moveTo>
                    <a:lnTo>
                      <a:pt x="28575" y="4763"/>
                    </a:lnTo>
                    <a:cubicBezTo>
                      <a:pt x="28575" y="1905"/>
                      <a:pt x="26670" y="0"/>
                      <a:pt x="23813" y="0"/>
                    </a:cubicBezTo>
                    <a:lnTo>
                      <a:pt x="4763" y="0"/>
                    </a:lnTo>
                    <a:cubicBezTo>
                      <a:pt x="1905" y="0"/>
                      <a:pt x="0" y="1905"/>
                      <a:pt x="0" y="4763"/>
                    </a:cubicBezTo>
                    <a:lnTo>
                      <a:pt x="0" y="76200"/>
                    </a:lnTo>
                  </a:path>
                </a:pathLst>
              </a:custGeom>
              <a:noFill/>
              <a:ln w="12700" cap="rnd">
                <a:solidFill>
                  <a:schemeClr val="bg1"/>
                </a:solidFill>
                <a:prstDash val="solid"/>
                <a:round/>
              </a:ln>
            </p:spPr>
            <p:txBody>
              <a:bodyPr rtlCol="0" anchor="ctr"/>
              <a:lstStyle/>
              <a:p>
                <a:endParaRPr lang="en-GB"/>
              </a:p>
            </p:txBody>
          </p:sp>
          <p:sp>
            <p:nvSpPr>
              <p:cNvPr id="66" name="Freeform: Shape 209">
                <a:extLst>
                  <a:ext uri="{FF2B5EF4-FFF2-40B4-BE49-F238E27FC236}">
                    <a16:creationId xmlns:a16="http://schemas.microsoft.com/office/drawing/2014/main" id="{248C44ED-B178-4B89-972F-F4E7FB2ED9AE}"/>
                  </a:ext>
                </a:extLst>
              </p:cNvPr>
              <p:cNvSpPr/>
              <p:nvPr/>
            </p:nvSpPr>
            <p:spPr>
              <a:xfrm>
                <a:off x="2551514" y="3286411"/>
                <a:ext cx="28575" cy="142875"/>
              </a:xfrm>
              <a:custGeom>
                <a:avLst/>
                <a:gdLst>
                  <a:gd name="connsiteX0" fmla="*/ 28575 w 28575"/>
                  <a:gd name="connsiteY0" fmla="*/ 142875 h 142875"/>
                  <a:gd name="connsiteX1" fmla="*/ 28575 w 28575"/>
                  <a:gd name="connsiteY1" fmla="*/ 4763 h 142875"/>
                  <a:gd name="connsiteX2" fmla="*/ 23813 w 28575"/>
                  <a:gd name="connsiteY2" fmla="*/ 0 h 142875"/>
                  <a:gd name="connsiteX3" fmla="*/ 4763 w 28575"/>
                  <a:gd name="connsiteY3" fmla="*/ 0 h 142875"/>
                  <a:gd name="connsiteX4" fmla="*/ 0 w 28575"/>
                  <a:gd name="connsiteY4" fmla="*/ 4763 h 142875"/>
                  <a:gd name="connsiteX5" fmla="*/ 0 w 28575"/>
                  <a:gd name="connsiteY5"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42875">
                    <a:moveTo>
                      <a:pt x="28575" y="142875"/>
                    </a:moveTo>
                    <a:lnTo>
                      <a:pt x="28575" y="4763"/>
                    </a:lnTo>
                    <a:cubicBezTo>
                      <a:pt x="28575" y="1905"/>
                      <a:pt x="26670" y="0"/>
                      <a:pt x="23813" y="0"/>
                    </a:cubicBezTo>
                    <a:lnTo>
                      <a:pt x="4763" y="0"/>
                    </a:lnTo>
                    <a:cubicBezTo>
                      <a:pt x="1905" y="0"/>
                      <a:pt x="0" y="1905"/>
                      <a:pt x="0" y="4763"/>
                    </a:cubicBezTo>
                    <a:lnTo>
                      <a:pt x="0" y="142875"/>
                    </a:lnTo>
                  </a:path>
                </a:pathLst>
              </a:custGeom>
              <a:noFill/>
              <a:ln w="12700" cap="rnd">
                <a:solidFill>
                  <a:schemeClr val="bg1"/>
                </a:solidFill>
                <a:prstDash val="solid"/>
                <a:round/>
              </a:ln>
            </p:spPr>
            <p:txBody>
              <a:bodyPr rtlCol="0" anchor="ctr"/>
              <a:lstStyle/>
              <a:p>
                <a:endParaRPr lang="en-GB"/>
              </a:p>
            </p:txBody>
          </p:sp>
          <p:sp>
            <p:nvSpPr>
              <p:cNvPr id="67" name="Freeform: Shape 210">
                <a:extLst>
                  <a:ext uri="{FF2B5EF4-FFF2-40B4-BE49-F238E27FC236}">
                    <a16:creationId xmlns:a16="http://schemas.microsoft.com/office/drawing/2014/main" id="{3E9B4E80-95C9-4541-AA13-7F0494704DAF}"/>
                  </a:ext>
                </a:extLst>
              </p:cNvPr>
              <p:cNvSpPr/>
              <p:nvPr/>
            </p:nvSpPr>
            <p:spPr>
              <a:xfrm>
                <a:off x="2394351" y="3219736"/>
                <a:ext cx="171450" cy="95250"/>
              </a:xfrm>
              <a:custGeom>
                <a:avLst/>
                <a:gdLst>
                  <a:gd name="connsiteX0" fmla="*/ 176213 w 171450"/>
                  <a:gd name="connsiteY0" fmla="*/ 0 h 95250"/>
                  <a:gd name="connsiteX1" fmla="*/ 122872 w 171450"/>
                  <a:gd name="connsiteY1" fmla="*/ 58103 h 95250"/>
                  <a:gd name="connsiteX2" fmla="*/ 102870 w 171450"/>
                  <a:gd name="connsiteY2" fmla="*/ 62865 h 95250"/>
                  <a:gd name="connsiteX3" fmla="*/ 67628 w 171450"/>
                  <a:gd name="connsiteY3" fmla="*/ 51435 h 95250"/>
                  <a:gd name="connsiteX4" fmla="*/ 49530 w 171450"/>
                  <a:gd name="connsiteY4" fmla="*/ 55245 h 95250"/>
                  <a:gd name="connsiteX5" fmla="*/ 0 w 171450"/>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95250">
                    <a:moveTo>
                      <a:pt x="176213" y="0"/>
                    </a:moveTo>
                    <a:lnTo>
                      <a:pt x="122872" y="58103"/>
                    </a:lnTo>
                    <a:cubicBezTo>
                      <a:pt x="118110" y="63818"/>
                      <a:pt x="109538" y="65723"/>
                      <a:pt x="102870" y="62865"/>
                    </a:cubicBezTo>
                    <a:lnTo>
                      <a:pt x="67628" y="51435"/>
                    </a:lnTo>
                    <a:cubicBezTo>
                      <a:pt x="60960" y="49530"/>
                      <a:pt x="54292" y="50483"/>
                      <a:pt x="49530" y="55245"/>
                    </a:cubicBezTo>
                    <a:lnTo>
                      <a:pt x="0" y="95250"/>
                    </a:lnTo>
                  </a:path>
                </a:pathLst>
              </a:custGeom>
              <a:noFill/>
              <a:ln w="12700" cap="rnd">
                <a:solidFill>
                  <a:schemeClr val="bg1"/>
                </a:solidFill>
                <a:prstDash val="solid"/>
                <a:round/>
              </a:ln>
            </p:spPr>
            <p:txBody>
              <a:bodyPr rtlCol="0" anchor="ctr"/>
              <a:lstStyle/>
              <a:p>
                <a:endParaRPr lang="en-GB"/>
              </a:p>
            </p:txBody>
          </p:sp>
          <p:sp>
            <p:nvSpPr>
              <p:cNvPr id="68" name="Freeform: Shape 211">
                <a:extLst>
                  <a:ext uri="{FF2B5EF4-FFF2-40B4-BE49-F238E27FC236}">
                    <a16:creationId xmlns:a16="http://schemas.microsoft.com/office/drawing/2014/main" id="{B7F8E6B1-18D9-493B-97A7-3376CD38783D}"/>
                  </a:ext>
                </a:extLst>
              </p:cNvPr>
              <p:cNvSpPr/>
              <p:nvPr/>
            </p:nvSpPr>
            <p:spPr>
              <a:xfrm>
                <a:off x="2532464" y="3219736"/>
                <a:ext cx="38100" cy="38100"/>
              </a:xfrm>
              <a:custGeom>
                <a:avLst/>
                <a:gdLst>
                  <a:gd name="connsiteX0" fmla="*/ 0 w 38100"/>
                  <a:gd name="connsiteY0" fmla="*/ 0 h 38100"/>
                  <a:gd name="connsiteX1" fmla="*/ 38100 w 38100"/>
                  <a:gd name="connsiteY1" fmla="*/ 0 h 38100"/>
                  <a:gd name="connsiteX2" fmla="*/ 38100 w 38100"/>
                  <a:gd name="connsiteY2" fmla="*/ 38100 h 38100"/>
                </a:gdLst>
                <a:ahLst/>
                <a:cxnLst>
                  <a:cxn ang="0">
                    <a:pos x="connsiteX0" y="connsiteY0"/>
                  </a:cxn>
                  <a:cxn ang="0">
                    <a:pos x="connsiteX1" y="connsiteY1"/>
                  </a:cxn>
                  <a:cxn ang="0">
                    <a:pos x="connsiteX2" y="connsiteY2"/>
                  </a:cxn>
                </a:cxnLst>
                <a:rect l="l" t="t" r="r" b="b"/>
                <a:pathLst>
                  <a:path w="38100" h="38100">
                    <a:moveTo>
                      <a:pt x="0" y="0"/>
                    </a:moveTo>
                    <a:lnTo>
                      <a:pt x="38100" y="0"/>
                    </a:lnTo>
                    <a:lnTo>
                      <a:pt x="38100" y="38100"/>
                    </a:lnTo>
                  </a:path>
                </a:pathLst>
              </a:custGeom>
              <a:noFill/>
              <a:ln w="12700" cap="rnd">
                <a:solidFill>
                  <a:schemeClr val="bg1"/>
                </a:solidFill>
                <a:prstDash val="solid"/>
                <a:round/>
              </a:ln>
            </p:spPr>
            <p:txBody>
              <a:bodyPr rtlCol="0" anchor="ctr"/>
              <a:lstStyle/>
              <a:p>
                <a:endParaRPr lang="en-GB"/>
              </a:p>
            </p:txBody>
          </p:sp>
        </p:grpSp>
        <p:grpSp>
          <p:nvGrpSpPr>
            <p:cNvPr id="69" name="Group 68">
              <a:extLst>
                <a:ext uri="{FF2B5EF4-FFF2-40B4-BE49-F238E27FC236}">
                  <a16:creationId xmlns:a16="http://schemas.microsoft.com/office/drawing/2014/main" id="{2090ED79-A072-4040-BC79-11C7B18FF4B5}"/>
                </a:ext>
              </a:extLst>
            </p:cNvPr>
            <p:cNvGrpSpPr/>
            <p:nvPr/>
          </p:nvGrpSpPr>
          <p:grpSpPr>
            <a:xfrm>
              <a:off x="3736644" y="4064595"/>
              <a:ext cx="361511" cy="312332"/>
              <a:chOff x="2919856" y="3371555"/>
              <a:chExt cx="218318" cy="219075"/>
            </a:xfrm>
          </p:grpSpPr>
          <p:sp>
            <p:nvSpPr>
              <p:cNvPr id="70" name="Freeform: Shape 299">
                <a:extLst>
                  <a:ext uri="{FF2B5EF4-FFF2-40B4-BE49-F238E27FC236}">
                    <a16:creationId xmlns:a16="http://schemas.microsoft.com/office/drawing/2014/main" id="{4D6C2B83-0B0E-4E34-9A5F-215C08ABCEBB}"/>
                  </a:ext>
                </a:extLst>
              </p:cNvPr>
              <p:cNvSpPr/>
              <p:nvPr/>
            </p:nvSpPr>
            <p:spPr>
              <a:xfrm>
                <a:off x="2928623" y="3371555"/>
                <a:ext cx="209551" cy="219075"/>
              </a:xfrm>
              <a:custGeom>
                <a:avLst/>
                <a:gdLst>
                  <a:gd name="connsiteX0" fmla="*/ 0 w 209550"/>
                  <a:gd name="connsiteY0" fmla="*/ 152421 h 219075"/>
                  <a:gd name="connsiteX1" fmla="*/ 122682 w 209550"/>
                  <a:gd name="connsiteY1" fmla="*/ 216905 h 219075"/>
                  <a:gd name="connsiteX2" fmla="*/ 210312 w 209550"/>
                  <a:gd name="connsiteY2" fmla="*/ 109558 h 219075"/>
                  <a:gd name="connsiteX3" fmla="*/ 122682 w 209550"/>
                  <a:gd name="connsiteY3" fmla="*/ 2211 h 219075"/>
                  <a:gd name="connsiteX4" fmla="*/ 0 w 209550"/>
                  <a:gd name="connsiteY4" fmla="*/ 66696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0" y="152421"/>
                    </a:moveTo>
                    <a:cubicBezTo>
                      <a:pt x="20383" y="200331"/>
                      <a:pt x="71628" y="227287"/>
                      <a:pt x="122682" y="216905"/>
                    </a:cubicBezTo>
                    <a:cubicBezTo>
                      <a:pt x="173736" y="206523"/>
                      <a:pt x="210312" y="161660"/>
                      <a:pt x="210312" y="109558"/>
                    </a:cubicBezTo>
                    <a:cubicBezTo>
                      <a:pt x="210312" y="57456"/>
                      <a:pt x="173641" y="12594"/>
                      <a:pt x="122682" y="2211"/>
                    </a:cubicBezTo>
                    <a:cubicBezTo>
                      <a:pt x="71628" y="-8171"/>
                      <a:pt x="20383" y="18785"/>
                      <a:pt x="0" y="66696"/>
                    </a:cubicBezTo>
                  </a:path>
                </a:pathLst>
              </a:custGeom>
              <a:noFill/>
              <a:ln w="12700" cap="rnd">
                <a:solidFill>
                  <a:schemeClr val="bg1"/>
                </a:solidFill>
                <a:prstDash val="solid"/>
                <a:round/>
              </a:ln>
            </p:spPr>
            <p:txBody>
              <a:bodyPr rtlCol="0" anchor="ctr"/>
              <a:lstStyle/>
              <a:p>
                <a:endParaRPr lang="en-GB"/>
              </a:p>
            </p:txBody>
          </p:sp>
          <p:sp>
            <p:nvSpPr>
              <p:cNvPr id="71" name="Freeform: Shape 300">
                <a:extLst>
                  <a:ext uri="{FF2B5EF4-FFF2-40B4-BE49-F238E27FC236}">
                    <a16:creationId xmlns:a16="http://schemas.microsoft.com/office/drawing/2014/main" id="{CCEC5E02-1BF5-482F-B39E-FF2ACF4D1437}"/>
                  </a:ext>
                </a:extLst>
              </p:cNvPr>
              <p:cNvSpPr/>
              <p:nvPr/>
            </p:nvSpPr>
            <p:spPr>
              <a:xfrm>
                <a:off x="3034156" y="3443008"/>
                <a:ext cx="38100" cy="76200"/>
              </a:xfrm>
              <a:custGeom>
                <a:avLst/>
                <a:gdLst>
                  <a:gd name="connsiteX0" fmla="*/ 0 w 38100"/>
                  <a:gd name="connsiteY0" fmla="*/ 76200 h 76200"/>
                  <a:gd name="connsiteX1" fmla="*/ 38100 w 38100"/>
                  <a:gd name="connsiteY1" fmla="*/ 38100 h 76200"/>
                  <a:gd name="connsiteX2" fmla="*/ 0 w 38100"/>
                  <a:gd name="connsiteY2" fmla="*/ 0 h 76200"/>
                </a:gdLst>
                <a:ahLst/>
                <a:cxnLst>
                  <a:cxn ang="0">
                    <a:pos x="connsiteX0" y="connsiteY0"/>
                  </a:cxn>
                  <a:cxn ang="0">
                    <a:pos x="connsiteX1" y="connsiteY1"/>
                  </a:cxn>
                  <a:cxn ang="0">
                    <a:pos x="connsiteX2" y="connsiteY2"/>
                  </a:cxn>
                </a:cxnLst>
                <a:rect l="l" t="t" r="r" b="b"/>
                <a:pathLst>
                  <a:path w="38100" h="76200">
                    <a:moveTo>
                      <a:pt x="0" y="76200"/>
                    </a:moveTo>
                    <a:lnTo>
                      <a:pt x="38100" y="38100"/>
                    </a:lnTo>
                    <a:lnTo>
                      <a:pt x="0" y="0"/>
                    </a:lnTo>
                  </a:path>
                </a:pathLst>
              </a:custGeom>
              <a:noFill/>
              <a:ln w="12700" cap="rnd">
                <a:solidFill>
                  <a:schemeClr val="bg1"/>
                </a:solidFill>
                <a:prstDash val="solid"/>
                <a:round/>
              </a:ln>
            </p:spPr>
            <p:txBody>
              <a:bodyPr rtlCol="0" anchor="ctr"/>
              <a:lstStyle/>
              <a:p>
                <a:endParaRPr lang="en-GB"/>
              </a:p>
            </p:txBody>
          </p:sp>
          <p:sp>
            <p:nvSpPr>
              <p:cNvPr id="72" name="Freeform: Shape 301">
                <a:extLst>
                  <a:ext uri="{FF2B5EF4-FFF2-40B4-BE49-F238E27FC236}">
                    <a16:creationId xmlns:a16="http://schemas.microsoft.com/office/drawing/2014/main" id="{E3E199C0-BF79-4D90-B01A-1DC8E834525C}"/>
                  </a:ext>
                </a:extLst>
              </p:cNvPr>
              <p:cNvSpPr/>
              <p:nvPr/>
            </p:nvSpPr>
            <p:spPr>
              <a:xfrm>
                <a:off x="2919856" y="3481108"/>
                <a:ext cx="142875" cy="9525"/>
              </a:xfrm>
              <a:custGeom>
                <a:avLst/>
                <a:gdLst>
                  <a:gd name="connsiteX0" fmla="*/ 152400 w 142875"/>
                  <a:gd name="connsiteY0" fmla="*/ 0 h 0"/>
                  <a:gd name="connsiteX1" fmla="*/ 0 w 142875"/>
                  <a:gd name="connsiteY1" fmla="*/ 0 h 0"/>
                </a:gdLst>
                <a:ahLst/>
                <a:cxnLst>
                  <a:cxn ang="0">
                    <a:pos x="connsiteX0" y="connsiteY0"/>
                  </a:cxn>
                  <a:cxn ang="0">
                    <a:pos x="connsiteX1" y="connsiteY1"/>
                  </a:cxn>
                </a:cxnLst>
                <a:rect l="l" t="t" r="r" b="b"/>
                <a:pathLst>
                  <a:path w="142875">
                    <a:moveTo>
                      <a:pt x="152400" y="0"/>
                    </a:moveTo>
                    <a:lnTo>
                      <a:pt x="0" y="0"/>
                    </a:lnTo>
                  </a:path>
                </a:pathLst>
              </a:custGeom>
              <a:noFill/>
              <a:ln w="12700" cap="rnd">
                <a:solidFill>
                  <a:schemeClr val="bg1"/>
                </a:solidFill>
                <a:prstDash val="solid"/>
                <a:round/>
              </a:ln>
            </p:spPr>
            <p:txBody>
              <a:bodyPr rtlCol="0" anchor="ctr"/>
              <a:lstStyle/>
              <a:p>
                <a:endParaRPr lang="en-GB"/>
              </a:p>
            </p:txBody>
          </p:sp>
        </p:grpSp>
        <p:cxnSp>
          <p:nvCxnSpPr>
            <p:cNvPr id="73" name="Straight Connector 72">
              <a:extLst>
                <a:ext uri="{FF2B5EF4-FFF2-40B4-BE49-F238E27FC236}">
                  <a16:creationId xmlns:a16="http://schemas.microsoft.com/office/drawing/2014/main" id="{910FE238-4C07-4879-98AA-270C31B93667}"/>
                </a:ext>
              </a:extLst>
            </p:cNvPr>
            <p:cNvCxnSpPr/>
            <p:nvPr/>
          </p:nvCxnSpPr>
          <p:spPr>
            <a:xfrm>
              <a:off x="998708" y="3659571"/>
              <a:ext cx="978408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1F4412-0F84-4BB1-8167-4142BFD4A4E3}"/>
                </a:ext>
              </a:extLst>
            </p:cNvPr>
            <p:cNvCxnSpPr/>
            <p:nvPr/>
          </p:nvCxnSpPr>
          <p:spPr>
            <a:xfrm>
              <a:off x="1000156" y="4790762"/>
              <a:ext cx="99561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00763D0-F38C-420F-8451-5B15F2238C0E}"/>
                </a:ext>
              </a:extLst>
            </p:cNvPr>
            <p:cNvSpPr/>
            <p:nvPr/>
          </p:nvSpPr>
          <p:spPr>
            <a:xfrm>
              <a:off x="1734078" y="3563547"/>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76" name="Graphic 62">
              <a:extLst>
                <a:ext uri="{FF2B5EF4-FFF2-40B4-BE49-F238E27FC236}">
                  <a16:creationId xmlns:a16="http://schemas.microsoft.com/office/drawing/2014/main" id="{6742AF7B-BA3D-41D6-8CF5-DD40B01F3716}"/>
                </a:ext>
              </a:extLst>
            </p:cNvPr>
            <p:cNvSpPr/>
            <p:nvPr/>
          </p:nvSpPr>
          <p:spPr>
            <a:xfrm rot="5400000">
              <a:off x="1913777" y="3518503"/>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77" name="Rectangle 76">
              <a:extLst>
                <a:ext uri="{FF2B5EF4-FFF2-40B4-BE49-F238E27FC236}">
                  <a16:creationId xmlns:a16="http://schemas.microsoft.com/office/drawing/2014/main" id="{342EF97C-23F2-46FB-91C9-D2DEB59F08E8}"/>
                </a:ext>
              </a:extLst>
            </p:cNvPr>
            <p:cNvSpPr/>
            <p:nvPr/>
          </p:nvSpPr>
          <p:spPr>
            <a:xfrm>
              <a:off x="4375018" y="3536739"/>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78" name="Graphic 62">
              <a:extLst>
                <a:ext uri="{FF2B5EF4-FFF2-40B4-BE49-F238E27FC236}">
                  <a16:creationId xmlns:a16="http://schemas.microsoft.com/office/drawing/2014/main" id="{C4A75FD8-ACF6-4C79-9799-2FFB08D3452B}"/>
                </a:ext>
              </a:extLst>
            </p:cNvPr>
            <p:cNvSpPr/>
            <p:nvPr/>
          </p:nvSpPr>
          <p:spPr>
            <a:xfrm rot="5400000">
              <a:off x="4554717" y="3491695"/>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79" name="Rectangle 78">
              <a:extLst>
                <a:ext uri="{FF2B5EF4-FFF2-40B4-BE49-F238E27FC236}">
                  <a16:creationId xmlns:a16="http://schemas.microsoft.com/office/drawing/2014/main" id="{0D404929-8A48-47FC-9917-F9D1E3E4D94C}"/>
                </a:ext>
              </a:extLst>
            </p:cNvPr>
            <p:cNvSpPr/>
            <p:nvPr/>
          </p:nvSpPr>
          <p:spPr>
            <a:xfrm>
              <a:off x="6875619" y="3553697"/>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0" name="Graphic 62">
              <a:extLst>
                <a:ext uri="{FF2B5EF4-FFF2-40B4-BE49-F238E27FC236}">
                  <a16:creationId xmlns:a16="http://schemas.microsoft.com/office/drawing/2014/main" id="{538FC4B0-22E3-47F9-AE46-42115DC3316B}"/>
                </a:ext>
              </a:extLst>
            </p:cNvPr>
            <p:cNvSpPr/>
            <p:nvPr/>
          </p:nvSpPr>
          <p:spPr>
            <a:xfrm rot="5400000">
              <a:off x="7055318" y="3508653"/>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81" name="Rectangle 80">
              <a:extLst>
                <a:ext uri="{FF2B5EF4-FFF2-40B4-BE49-F238E27FC236}">
                  <a16:creationId xmlns:a16="http://schemas.microsoft.com/office/drawing/2014/main" id="{202775B2-7BE6-4F4A-BAF3-927B02A87CCF}"/>
                </a:ext>
              </a:extLst>
            </p:cNvPr>
            <p:cNvSpPr/>
            <p:nvPr/>
          </p:nvSpPr>
          <p:spPr>
            <a:xfrm>
              <a:off x="9264359" y="3535846"/>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2" name="Graphic 62">
              <a:extLst>
                <a:ext uri="{FF2B5EF4-FFF2-40B4-BE49-F238E27FC236}">
                  <a16:creationId xmlns:a16="http://schemas.microsoft.com/office/drawing/2014/main" id="{58692EE7-7DEE-4358-AB36-ED5342CEA56C}"/>
                </a:ext>
              </a:extLst>
            </p:cNvPr>
            <p:cNvSpPr/>
            <p:nvPr/>
          </p:nvSpPr>
          <p:spPr>
            <a:xfrm rot="5400000">
              <a:off x="9444058" y="3490802"/>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83" name="Rectangle 82">
              <a:extLst>
                <a:ext uri="{FF2B5EF4-FFF2-40B4-BE49-F238E27FC236}">
                  <a16:creationId xmlns:a16="http://schemas.microsoft.com/office/drawing/2014/main" id="{E9714161-9444-4256-91B1-302C0D9EC0B0}"/>
                </a:ext>
              </a:extLst>
            </p:cNvPr>
            <p:cNvSpPr/>
            <p:nvPr/>
          </p:nvSpPr>
          <p:spPr>
            <a:xfrm flipV="1">
              <a:off x="5480420" y="4669610"/>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4" name="Graphic 62">
              <a:extLst>
                <a:ext uri="{FF2B5EF4-FFF2-40B4-BE49-F238E27FC236}">
                  <a16:creationId xmlns:a16="http://schemas.microsoft.com/office/drawing/2014/main" id="{6FB00AF6-542E-4639-BBEA-043B60BBC061}"/>
                </a:ext>
              </a:extLst>
            </p:cNvPr>
            <p:cNvSpPr/>
            <p:nvPr/>
          </p:nvSpPr>
          <p:spPr>
            <a:xfrm rot="16200000" flipV="1">
              <a:off x="5660119" y="4624566"/>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cxnSp>
          <p:nvCxnSpPr>
            <p:cNvPr id="85" name="Straight Connector 84">
              <a:extLst>
                <a:ext uri="{FF2B5EF4-FFF2-40B4-BE49-F238E27FC236}">
                  <a16:creationId xmlns:a16="http://schemas.microsoft.com/office/drawing/2014/main" id="{D45AB3C4-C55F-4634-9E09-0BF7E16E74DD}"/>
                </a:ext>
              </a:extLst>
            </p:cNvPr>
            <p:cNvCxnSpPr/>
            <p:nvPr/>
          </p:nvCxnSpPr>
          <p:spPr>
            <a:xfrm flipV="1">
              <a:off x="4984236" y="5215084"/>
              <a:ext cx="0" cy="914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779B6AB-3199-41F0-9F77-0C3332B906F5}"/>
                </a:ext>
              </a:extLst>
            </p:cNvPr>
            <p:cNvSpPr txBox="1"/>
            <p:nvPr/>
          </p:nvSpPr>
          <p:spPr>
            <a:xfrm>
              <a:off x="3604071" y="5551018"/>
              <a:ext cx="1544789" cy="296224"/>
            </a:xfrm>
            <a:prstGeom prst="rect">
              <a:avLst/>
            </a:prstGeom>
            <a:noFill/>
          </p:spPr>
          <p:txBody>
            <a:bodyPr wrap="square" lIns="0" tIns="0" rIns="0" bIns="0" rtlCol="0">
              <a:noAutofit/>
            </a:bodyPr>
            <a:lstStyle/>
            <a:p>
              <a:pPr>
                <a:spcAft>
                  <a:spcPts val="600"/>
                </a:spcAft>
              </a:pPr>
              <a:r>
                <a:rPr lang="en-US" sz="1600">
                  <a:solidFill>
                    <a:schemeClr val="bg1"/>
                  </a:solidFill>
                </a:rPr>
                <a:t>Resource Capacity</a:t>
              </a:r>
            </a:p>
          </p:txBody>
        </p:sp>
        <p:grpSp>
          <p:nvGrpSpPr>
            <p:cNvPr id="87" name="Group 4">
              <a:extLst>
                <a:ext uri="{FF2B5EF4-FFF2-40B4-BE49-F238E27FC236}">
                  <a16:creationId xmlns:a16="http://schemas.microsoft.com/office/drawing/2014/main" id="{5DA77E54-1380-4C2D-9C30-D6AD20314C5A}"/>
                </a:ext>
              </a:extLst>
            </p:cNvPr>
            <p:cNvGrpSpPr>
              <a:grpSpLocks noChangeAspect="1"/>
            </p:cNvGrpSpPr>
            <p:nvPr/>
          </p:nvGrpSpPr>
          <p:grpSpPr bwMode="auto">
            <a:xfrm>
              <a:off x="1183912" y="5614464"/>
              <a:ext cx="347999" cy="365760"/>
              <a:chOff x="3494" y="1850"/>
              <a:chExt cx="691" cy="618"/>
            </a:xfrm>
            <a:solidFill>
              <a:schemeClr val="bg1"/>
            </a:solidFill>
          </p:grpSpPr>
          <p:sp>
            <p:nvSpPr>
              <p:cNvPr id="88" name="Freeform 5">
                <a:extLst>
                  <a:ext uri="{FF2B5EF4-FFF2-40B4-BE49-F238E27FC236}">
                    <a16:creationId xmlns:a16="http://schemas.microsoft.com/office/drawing/2014/main" id="{1CC3436B-958A-4DCB-9A43-1EC23D3CE636}"/>
                  </a:ext>
                </a:extLst>
              </p:cNvPr>
              <p:cNvSpPr>
                <a:spLocks noEditPoints="1"/>
              </p:cNvSpPr>
              <p:nvPr/>
            </p:nvSpPr>
            <p:spPr bwMode="auto">
              <a:xfrm>
                <a:off x="3496" y="1850"/>
                <a:ext cx="688" cy="516"/>
              </a:xfrm>
              <a:custGeom>
                <a:avLst/>
                <a:gdLst>
                  <a:gd name="T0" fmla="*/ 1081 w 1415"/>
                  <a:gd name="T1" fmla="*/ 534 h 1059"/>
                  <a:gd name="T2" fmla="*/ 1080 w 1415"/>
                  <a:gd name="T3" fmla="*/ 530 h 1059"/>
                  <a:gd name="T4" fmla="*/ 1079 w 1415"/>
                  <a:gd name="T5" fmla="*/ 525 h 1059"/>
                  <a:gd name="T6" fmla="*/ 1077 w 1415"/>
                  <a:gd name="T7" fmla="*/ 522 h 1059"/>
                  <a:gd name="T8" fmla="*/ 1075 w 1415"/>
                  <a:gd name="T9" fmla="*/ 519 h 1059"/>
                  <a:gd name="T10" fmla="*/ 1072 w 1415"/>
                  <a:gd name="T11" fmla="*/ 516 h 1059"/>
                  <a:gd name="T12" fmla="*/ 1069 w 1415"/>
                  <a:gd name="T13" fmla="*/ 513 h 1059"/>
                  <a:gd name="T14" fmla="*/ 1065 w 1415"/>
                  <a:gd name="T15" fmla="*/ 510 h 1059"/>
                  <a:gd name="T16" fmla="*/ 865 w 1415"/>
                  <a:gd name="T17" fmla="*/ 71 h 1059"/>
                  <a:gd name="T18" fmla="*/ 1128 w 1415"/>
                  <a:gd name="T19" fmla="*/ 451 h 1059"/>
                  <a:gd name="T20" fmla="*/ 1163 w 1415"/>
                  <a:gd name="T21" fmla="*/ 505 h 1059"/>
                  <a:gd name="T22" fmla="*/ 1414 w 1415"/>
                  <a:gd name="T23" fmla="*/ 328 h 1059"/>
                  <a:gd name="T24" fmla="*/ 880 w 1415"/>
                  <a:gd name="T25" fmla="*/ 6 h 1059"/>
                  <a:gd name="T26" fmla="*/ 515 w 1415"/>
                  <a:gd name="T27" fmla="*/ 216 h 1059"/>
                  <a:gd name="T28" fmla="*/ 348 w 1415"/>
                  <a:gd name="T29" fmla="*/ 321 h 1059"/>
                  <a:gd name="T30" fmla="*/ 15 w 1415"/>
                  <a:gd name="T31" fmla="*/ 531 h 1059"/>
                  <a:gd name="T32" fmla="*/ 16 w 1415"/>
                  <a:gd name="T33" fmla="*/ 586 h 1059"/>
                  <a:gd name="T34" fmla="*/ 550 w 1415"/>
                  <a:gd name="T35" fmla="*/ 885 h 1059"/>
                  <a:gd name="T36" fmla="*/ 804 w 1415"/>
                  <a:gd name="T37" fmla="*/ 731 h 1059"/>
                  <a:gd name="T38" fmla="*/ 770 w 1415"/>
                  <a:gd name="T39" fmla="*/ 676 h 1059"/>
                  <a:gd name="T40" fmla="*/ 94 w 1415"/>
                  <a:gd name="T41" fmla="*/ 557 h 1059"/>
                  <a:gd name="T42" fmla="*/ 851 w 1415"/>
                  <a:gd name="T43" fmla="*/ 662 h 1059"/>
                  <a:gd name="T44" fmla="*/ 868 w 1415"/>
                  <a:gd name="T45" fmla="*/ 1055 h 1059"/>
                  <a:gd name="T46" fmla="*/ 900 w 1415"/>
                  <a:gd name="T47" fmla="*/ 1054 h 1059"/>
                  <a:gd name="T48" fmla="*/ 1082 w 1415"/>
                  <a:gd name="T49" fmla="*/ 922 h 1059"/>
                  <a:gd name="T50" fmla="*/ 1081 w 1415"/>
                  <a:gd name="T51" fmla="*/ 538 h 1059"/>
                  <a:gd name="T52" fmla="*/ 915 w 1415"/>
                  <a:gd name="T53" fmla="*/ 969 h 1059"/>
                  <a:gd name="T54" fmla="*/ 899 w 1415"/>
                  <a:gd name="T55" fmla="*/ 615 h 1059"/>
                  <a:gd name="T56" fmla="*/ 532 w 1415"/>
                  <a:gd name="T57" fmla="*/ 281 h 1059"/>
                  <a:gd name="T58" fmla="*/ 947 w 1415"/>
                  <a:gd name="T59" fmla="*/ 565 h 1059"/>
                  <a:gd name="T60" fmla="*/ 964 w 1415"/>
                  <a:gd name="T61" fmla="*/ 624 h 1059"/>
                  <a:gd name="T62" fmla="*/ 1018 w 1415"/>
                  <a:gd name="T63" fmla="*/ 596 h 1059"/>
                  <a:gd name="T64" fmla="*/ 915 w 1415"/>
                  <a:gd name="T65" fmla="*/ 969 h 1059"/>
                  <a:gd name="T66" fmla="*/ 915 w 1415"/>
                  <a:gd name="T67" fmla="*/ 96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5" h="1059">
                    <a:moveTo>
                      <a:pt x="1081" y="534"/>
                    </a:moveTo>
                    <a:cubicBezTo>
                      <a:pt x="1081" y="534"/>
                      <a:pt x="1081" y="534"/>
                      <a:pt x="1081" y="534"/>
                    </a:cubicBezTo>
                    <a:cubicBezTo>
                      <a:pt x="1081" y="532"/>
                      <a:pt x="1081" y="531"/>
                      <a:pt x="1080" y="530"/>
                    </a:cubicBezTo>
                    <a:cubicBezTo>
                      <a:pt x="1080" y="530"/>
                      <a:pt x="1080" y="530"/>
                      <a:pt x="1080" y="530"/>
                    </a:cubicBezTo>
                    <a:cubicBezTo>
                      <a:pt x="1080" y="529"/>
                      <a:pt x="1080" y="527"/>
                      <a:pt x="1079" y="526"/>
                    </a:cubicBezTo>
                    <a:cubicBezTo>
                      <a:pt x="1079" y="526"/>
                      <a:pt x="1079" y="526"/>
                      <a:pt x="1079" y="525"/>
                    </a:cubicBezTo>
                    <a:cubicBezTo>
                      <a:pt x="1078" y="524"/>
                      <a:pt x="1078" y="524"/>
                      <a:pt x="1078" y="523"/>
                    </a:cubicBezTo>
                    <a:cubicBezTo>
                      <a:pt x="1077" y="522"/>
                      <a:pt x="1077" y="522"/>
                      <a:pt x="1077" y="522"/>
                    </a:cubicBezTo>
                    <a:cubicBezTo>
                      <a:pt x="1077" y="522"/>
                      <a:pt x="1077" y="521"/>
                      <a:pt x="1077" y="521"/>
                    </a:cubicBezTo>
                    <a:cubicBezTo>
                      <a:pt x="1076" y="520"/>
                      <a:pt x="1076" y="520"/>
                      <a:pt x="1075" y="519"/>
                    </a:cubicBezTo>
                    <a:cubicBezTo>
                      <a:pt x="1075" y="519"/>
                      <a:pt x="1075" y="519"/>
                      <a:pt x="1075" y="519"/>
                    </a:cubicBezTo>
                    <a:cubicBezTo>
                      <a:pt x="1074" y="518"/>
                      <a:pt x="1073" y="517"/>
                      <a:pt x="1072" y="516"/>
                    </a:cubicBezTo>
                    <a:cubicBezTo>
                      <a:pt x="1072" y="515"/>
                      <a:pt x="1072" y="515"/>
                      <a:pt x="1072" y="515"/>
                    </a:cubicBezTo>
                    <a:cubicBezTo>
                      <a:pt x="1071" y="514"/>
                      <a:pt x="1070" y="514"/>
                      <a:pt x="1069" y="513"/>
                    </a:cubicBezTo>
                    <a:cubicBezTo>
                      <a:pt x="1069" y="513"/>
                      <a:pt x="1069" y="513"/>
                      <a:pt x="1069" y="513"/>
                    </a:cubicBezTo>
                    <a:cubicBezTo>
                      <a:pt x="1067" y="512"/>
                      <a:pt x="1066" y="511"/>
                      <a:pt x="1065" y="510"/>
                    </a:cubicBezTo>
                    <a:cubicBezTo>
                      <a:pt x="594" y="242"/>
                      <a:pt x="594" y="242"/>
                      <a:pt x="594" y="242"/>
                    </a:cubicBezTo>
                    <a:cubicBezTo>
                      <a:pt x="865" y="71"/>
                      <a:pt x="865" y="71"/>
                      <a:pt x="865" y="71"/>
                    </a:cubicBezTo>
                    <a:cubicBezTo>
                      <a:pt x="1320" y="330"/>
                      <a:pt x="1320" y="330"/>
                      <a:pt x="1320" y="330"/>
                    </a:cubicBezTo>
                    <a:cubicBezTo>
                      <a:pt x="1128" y="451"/>
                      <a:pt x="1128" y="451"/>
                      <a:pt x="1128" y="451"/>
                    </a:cubicBezTo>
                    <a:cubicBezTo>
                      <a:pt x="1114" y="460"/>
                      <a:pt x="1109" y="480"/>
                      <a:pt x="1118" y="495"/>
                    </a:cubicBezTo>
                    <a:cubicBezTo>
                      <a:pt x="1128" y="510"/>
                      <a:pt x="1148" y="514"/>
                      <a:pt x="1163" y="505"/>
                    </a:cubicBezTo>
                    <a:cubicBezTo>
                      <a:pt x="1399" y="356"/>
                      <a:pt x="1399" y="356"/>
                      <a:pt x="1399" y="356"/>
                    </a:cubicBezTo>
                    <a:cubicBezTo>
                      <a:pt x="1409" y="350"/>
                      <a:pt x="1415" y="339"/>
                      <a:pt x="1414" y="328"/>
                    </a:cubicBezTo>
                    <a:cubicBezTo>
                      <a:pt x="1414" y="317"/>
                      <a:pt x="1408" y="306"/>
                      <a:pt x="1398" y="301"/>
                    </a:cubicBezTo>
                    <a:cubicBezTo>
                      <a:pt x="880" y="6"/>
                      <a:pt x="880" y="6"/>
                      <a:pt x="880" y="6"/>
                    </a:cubicBezTo>
                    <a:cubicBezTo>
                      <a:pt x="870" y="0"/>
                      <a:pt x="857" y="1"/>
                      <a:pt x="847" y="7"/>
                    </a:cubicBezTo>
                    <a:cubicBezTo>
                      <a:pt x="515" y="216"/>
                      <a:pt x="515" y="216"/>
                      <a:pt x="515" y="216"/>
                    </a:cubicBezTo>
                    <a:cubicBezTo>
                      <a:pt x="514" y="216"/>
                      <a:pt x="514" y="216"/>
                      <a:pt x="514" y="217"/>
                    </a:cubicBezTo>
                    <a:cubicBezTo>
                      <a:pt x="348" y="321"/>
                      <a:pt x="348" y="321"/>
                      <a:pt x="348" y="321"/>
                    </a:cubicBezTo>
                    <a:cubicBezTo>
                      <a:pt x="348" y="321"/>
                      <a:pt x="348" y="321"/>
                      <a:pt x="348" y="321"/>
                    </a:cubicBezTo>
                    <a:cubicBezTo>
                      <a:pt x="15" y="531"/>
                      <a:pt x="15" y="531"/>
                      <a:pt x="15" y="531"/>
                    </a:cubicBezTo>
                    <a:cubicBezTo>
                      <a:pt x="5" y="537"/>
                      <a:pt x="0" y="548"/>
                      <a:pt x="0" y="559"/>
                    </a:cubicBezTo>
                    <a:cubicBezTo>
                      <a:pt x="0" y="570"/>
                      <a:pt x="6" y="580"/>
                      <a:pt x="16" y="586"/>
                    </a:cubicBezTo>
                    <a:cubicBezTo>
                      <a:pt x="534" y="880"/>
                      <a:pt x="534" y="880"/>
                      <a:pt x="534" y="880"/>
                    </a:cubicBezTo>
                    <a:cubicBezTo>
                      <a:pt x="539" y="883"/>
                      <a:pt x="545" y="885"/>
                      <a:pt x="550" y="885"/>
                    </a:cubicBezTo>
                    <a:cubicBezTo>
                      <a:pt x="556" y="885"/>
                      <a:pt x="562" y="883"/>
                      <a:pt x="567" y="880"/>
                    </a:cubicBezTo>
                    <a:cubicBezTo>
                      <a:pt x="804" y="731"/>
                      <a:pt x="804" y="731"/>
                      <a:pt x="804" y="731"/>
                    </a:cubicBezTo>
                    <a:cubicBezTo>
                      <a:pt x="819" y="721"/>
                      <a:pt x="824" y="701"/>
                      <a:pt x="814" y="686"/>
                    </a:cubicBezTo>
                    <a:cubicBezTo>
                      <a:pt x="805" y="671"/>
                      <a:pt x="785" y="667"/>
                      <a:pt x="770" y="676"/>
                    </a:cubicBezTo>
                    <a:cubicBezTo>
                      <a:pt x="549" y="815"/>
                      <a:pt x="549" y="815"/>
                      <a:pt x="549" y="815"/>
                    </a:cubicBezTo>
                    <a:cubicBezTo>
                      <a:pt x="94" y="557"/>
                      <a:pt x="94" y="557"/>
                      <a:pt x="94" y="557"/>
                    </a:cubicBezTo>
                    <a:cubicBezTo>
                      <a:pt x="366" y="386"/>
                      <a:pt x="366" y="386"/>
                      <a:pt x="366" y="386"/>
                    </a:cubicBezTo>
                    <a:cubicBezTo>
                      <a:pt x="851" y="662"/>
                      <a:pt x="851" y="662"/>
                      <a:pt x="851" y="662"/>
                    </a:cubicBezTo>
                    <a:cubicBezTo>
                      <a:pt x="851" y="1027"/>
                      <a:pt x="851" y="1027"/>
                      <a:pt x="851" y="1027"/>
                    </a:cubicBezTo>
                    <a:cubicBezTo>
                      <a:pt x="851" y="1039"/>
                      <a:pt x="857" y="1049"/>
                      <a:pt x="868" y="1055"/>
                    </a:cubicBezTo>
                    <a:cubicBezTo>
                      <a:pt x="872" y="1058"/>
                      <a:pt x="878" y="1059"/>
                      <a:pt x="883" y="1059"/>
                    </a:cubicBezTo>
                    <a:cubicBezTo>
                      <a:pt x="889" y="1059"/>
                      <a:pt x="895" y="1057"/>
                      <a:pt x="900" y="1054"/>
                    </a:cubicBezTo>
                    <a:cubicBezTo>
                      <a:pt x="1067" y="949"/>
                      <a:pt x="1067" y="949"/>
                      <a:pt x="1067" y="949"/>
                    </a:cubicBezTo>
                    <a:cubicBezTo>
                      <a:pt x="1076" y="943"/>
                      <a:pt x="1082" y="933"/>
                      <a:pt x="1082" y="922"/>
                    </a:cubicBezTo>
                    <a:cubicBezTo>
                      <a:pt x="1082" y="538"/>
                      <a:pt x="1082" y="538"/>
                      <a:pt x="1082" y="538"/>
                    </a:cubicBezTo>
                    <a:cubicBezTo>
                      <a:pt x="1082" y="538"/>
                      <a:pt x="1081" y="538"/>
                      <a:pt x="1081" y="538"/>
                    </a:cubicBezTo>
                    <a:cubicBezTo>
                      <a:pt x="1081" y="537"/>
                      <a:pt x="1081" y="535"/>
                      <a:pt x="1081" y="534"/>
                    </a:cubicBezTo>
                    <a:close/>
                    <a:moveTo>
                      <a:pt x="915" y="969"/>
                    </a:moveTo>
                    <a:cubicBezTo>
                      <a:pt x="915" y="643"/>
                      <a:pt x="915" y="643"/>
                      <a:pt x="915" y="643"/>
                    </a:cubicBezTo>
                    <a:cubicBezTo>
                      <a:pt x="915" y="631"/>
                      <a:pt x="909" y="621"/>
                      <a:pt x="899" y="615"/>
                    </a:cubicBezTo>
                    <a:cubicBezTo>
                      <a:pt x="427" y="347"/>
                      <a:pt x="427" y="347"/>
                      <a:pt x="427" y="347"/>
                    </a:cubicBezTo>
                    <a:cubicBezTo>
                      <a:pt x="532" y="281"/>
                      <a:pt x="532" y="281"/>
                      <a:pt x="532" y="281"/>
                    </a:cubicBezTo>
                    <a:cubicBezTo>
                      <a:pt x="987" y="540"/>
                      <a:pt x="987" y="540"/>
                      <a:pt x="987" y="540"/>
                    </a:cubicBezTo>
                    <a:cubicBezTo>
                      <a:pt x="947" y="565"/>
                      <a:pt x="947" y="565"/>
                      <a:pt x="947" y="565"/>
                    </a:cubicBezTo>
                    <a:cubicBezTo>
                      <a:pt x="932" y="574"/>
                      <a:pt x="928" y="594"/>
                      <a:pt x="937" y="609"/>
                    </a:cubicBezTo>
                    <a:cubicBezTo>
                      <a:pt x="943" y="618"/>
                      <a:pt x="954" y="624"/>
                      <a:pt x="964" y="624"/>
                    </a:cubicBezTo>
                    <a:cubicBezTo>
                      <a:pt x="970" y="624"/>
                      <a:pt x="976" y="622"/>
                      <a:pt x="981" y="619"/>
                    </a:cubicBezTo>
                    <a:cubicBezTo>
                      <a:pt x="1018" y="596"/>
                      <a:pt x="1018" y="596"/>
                      <a:pt x="1018" y="596"/>
                    </a:cubicBezTo>
                    <a:cubicBezTo>
                      <a:pt x="1018" y="905"/>
                      <a:pt x="1018" y="905"/>
                      <a:pt x="1018" y="905"/>
                    </a:cubicBezTo>
                    <a:lnTo>
                      <a:pt x="915" y="969"/>
                    </a:lnTo>
                    <a:close/>
                    <a:moveTo>
                      <a:pt x="915" y="969"/>
                    </a:moveTo>
                    <a:cubicBezTo>
                      <a:pt x="915" y="969"/>
                      <a:pt x="915" y="969"/>
                      <a:pt x="915" y="96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9" name="Freeform 6">
                <a:extLst>
                  <a:ext uri="{FF2B5EF4-FFF2-40B4-BE49-F238E27FC236}">
                    <a16:creationId xmlns:a16="http://schemas.microsoft.com/office/drawing/2014/main" id="{B8A02A31-7E63-40D6-B2F7-A1F59EAE4DD0}"/>
                  </a:ext>
                </a:extLst>
              </p:cNvPr>
              <p:cNvSpPr>
                <a:spLocks noEditPoints="1"/>
              </p:cNvSpPr>
              <p:nvPr/>
            </p:nvSpPr>
            <p:spPr bwMode="auto">
              <a:xfrm>
                <a:off x="4035" y="2055"/>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0" name="Freeform 7">
                <a:extLst>
                  <a:ext uri="{FF2B5EF4-FFF2-40B4-BE49-F238E27FC236}">
                    <a16:creationId xmlns:a16="http://schemas.microsoft.com/office/drawing/2014/main" id="{EAB09551-CD4F-4D63-B814-C6F630E3FE5B}"/>
                  </a:ext>
                </a:extLst>
              </p:cNvPr>
              <p:cNvSpPr>
                <a:spLocks noEditPoints="1"/>
              </p:cNvSpPr>
              <p:nvPr/>
            </p:nvSpPr>
            <p:spPr bwMode="auto">
              <a:xfrm>
                <a:off x="3494" y="2167"/>
                <a:ext cx="402" cy="176"/>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8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8"/>
                      <a:pt x="809" y="208"/>
                      <a:pt x="809" y="208"/>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1" name="Freeform 8">
                <a:extLst>
                  <a:ext uri="{FF2B5EF4-FFF2-40B4-BE49-F238E27FC236}">
                    <a16:creationId xmlns:a16="http://schemas.microsoft.com/office/drawing/2014/main" id="{87183AAB-6A9B-4FBE-9F39-78BAE0526F79}"/>
                  </a:ext>
                </a:extLst>
              </p:cNvPr>
              <p:cNvSpPr>
                <a:spLocks noEditPoints="1"/>
              </p:cNvSpPr>
              <p:nvPr/>
            </p:nvSpPr>
            <p:spPr bwMode="auto">
              <a:xfrm>
                <a:off x="4035" y="2117"/>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2" name="Freeform 9">
                <a:extLst>
                  <a:ext uri="{FF2B5EF4-FFF2-40B4-BE49-F238E27FC236}">
                    <a16:creationId xmlns:a16="http://schemas.microsoft.com/office/drawing/2014/main" id="{970DBA9E-FB85-4CE3-8A0B-F05CC07F7A06}"/>
                  </a:ext>
                </a:extLst>
              </p:cNvPr>
              <p:cNvSpPr>
                <a:spLocks noEditPoints="1"/>
              </p:cNvSpPr>
              <p:nvPr/>
            </p:nvSpPr>
            <p:spPr bwMode="auto">
              <a:xfrm>
                <a:off x="3494" y="2228"/>
                <a:ext cx="402" cy="178"/>
              </a:xfrm>
              <a:custGeom>
                <a:avLst/>
                <a:gdLst>
                  <a:gd name="T0" fmla="*/ 775 w 829"/>
                  <a:gd name="T1" fmla="*/ 155 h 364"/>
                  <a:gd name="T2" fmla="*/ 554 w 829"/>
                  <a:gd name="T3" fmla="*/ 294 h 364"/>
                  <a:gd name="T4" fmla="*/ 53 w 829"/>
                  <a:gd name="T5" fmla="*/ 9 h 364"/>
                  <a:gd name="T6" fmla="*/ 9 w 829"/>
                  <a:gd name="T7" fmla="*/ 21 h 364"/>
                  <a:gd name="T8" fmla="*/ 21 w 829"/>
                  <a:gd name="T9" fmla="*/ 65 h 364"/>
                  <a:gd name="T10" fmla="*/ 539 w 829"/>
                  <a:gd name="T11" fmla="*/ 359 h 364"/>
                  <a:gd name="T12" fmla="*/ 555 w 829"/>
                  <a:gd name="T13" fmla="*/ 364 h 364"/>
                  <a:gd name="T14" fmla="*/ 572 w 829"/>
                  <a:gd name="T15" fmla="*/ 359 h 364"/>
                  <a:gd name="T16" fmla="*/ 809 w 829"/>
                  <a:gd name="T17" fmla="*/ 210 h 364"/>
                  <a:gd name="T18" fmla="*/ 819 w 829"/>
                  <a:gd name="T19" fmla="*/ 165 h 364"/>
                  <a:gd name="T20" fmla="*/ 775 w 829"/>
                  <a:gd name="T21" fmla="*/ 155 h 364"/>
                  <a:gd name="T22" fmla="*/ 775 w 829"/>
                  <a:gd name="T23" fmla="*/ 155 h 364"/>
                  <a:gd name="T24" fmla="*/ 775 w 829"/>
                  <a:gd name="T25" fmla="*/ 1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4">
                    <a:moveTo>
                      <a:pt x="775" y="155"/>
                    </a:moveTo>
                    <a:cubicBezTo>
                      <a:pt x="554" y="294"/>
                      <a:pt x="554" y="294"/>
                      <a:pt x="554" y="294"/>
                    </a:cubicBezTo>
                    <a:cubicBezTo>
                      <a:pt x="53" y="9"/>
                      <a:pt x="53" y="9"/>
                      <a:pt x="53" y="9"/>
                    </a:cubicBezTo>
                    <a:cubicBezTo>
                      <a:pt x="37" y="0"/>
                      <a:pt x="18" y="6"/>
                      <a:pt x="9" y="21"/>
                    </a:cubicBezTo>
                    <a:cubicBezTo>
                      <a:pt x="0" y="37"/>
                      <a:pt x="6" y="56"/>
                      <a:pt x="21" y="65"/>
                    </a:cubicBezTo>
                    <a:cubicBezTo>
                      <a:pt x="539" y="359"/>
                      <a:pt x="539" y="359"/>
                      <a:pt x="539" y="359"/>
                    </a:cubicBezTo>
                    <a:cubicBezTo>
                      <a:pt x="544" y="362"/>
                      <a:pt x="550" y="364"/>
                      <a:pt x="555" y="364"/>
                    </a:cubicBezTo>
                    <a:cubicBezTo>
                      <a:pt x="561" y="364"/>
                      <a:pt x="567" y="362"/>
                      <a:pt x="572" y="359"/>
                    </a:cubicBezTo>
                    <a:cubicBezTo>
                      <a:pt x="809" y="210"/>
                      <a:pt x="809" y="210"/>
                      <a:pt x="809" y="210"/>
                    </a:cubicBezTo>
                    <a:cubicBezTo>
                      <a:pt x="824" y="200"/>
                      <a:pt x="829" y="180"/>
                      <a:pt x="819" y="165"/>
                    </a:cubicBezTo>
                    <a:cubicBezTo>
                      <a:pt x="810" y="150"/>
                      <a:pt x="790" y="146"/>
                      <a:pt x="775" y="155"/>
                    </a:cubicBezTo>
                    <a:close/>
                    <a:moveTo>
                      <a:pt x="775" y="155"/>
                    </a:moveTo>
                    <a:cubicBezTo>
                      <a:pt x="775" y="155"/>
                      <a:pt x="775" y="155"/>
                      <a:pt x="775" y="155"/>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3" name="Freeform 10">
                <a:extLst>
                  <a:ext uri="{FF2B5EF4-FFF2-40B4-BE49-F238E27FC236}">
                    <a16:creationId xmlns:a16="http://schemas.microsoft.com/office/drawing/2014/main" id="{BB07FDAC-FAD9-4E7F-8E78-AE9191D6E6FD}"/>
                  </a:ext>
                </a:extLst>
              </p:cNvPr>
              <p:cNvSpPr>
                <a:spLocks noEditPoints="1"/>
              </p:cNvSpPr>
              <p:nvPr/>
            </p:nvSpPr>
            <p:spPr bwMode="auto">
              <a:xfrm>
                <a:off x="4035" y="2179"/>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4" name="Freeform 11">
                <a:extLst>
                  <a:ext uri="{FF2B5EF4-FFF2-40B4-BE49-F238E27FC236}">
                    <a16:creationId xmlns:a16="http://schemas.microsoft.com/office/drawing/2014/main" id="{270AD5D0-C8B5-49A0-829A-A442326C9C74}"/>
                  </a:ext>
                </a:extLst>
              </p:cNvPr>
              <p:cNvSpPr>
                <a:spLocks noEditPoints="1"/>
              </p:cNvSpPr>
              <p:nvPr/>
            </p:nvSpPr>
            <p:spPr bwMode="auto">
              <a:xfrm>
                <a:off x="3494" y="2291"/>
                <a:ext cx="402" cy="177"/>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9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9"/>
                      <a:pt x="809" y="209"/>
                      <a:pt x="809" y="209"/>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5" name="TextBox 94">
              <a:extLst>
                <a:ext uri="{FF2B5EF4-FFF2-40B4-BE49-F238E27FC236}">
                  <a16:creationId xmlns:a16="http://schemas.microsoft.com/office/drawing/2014/main" id="{37C901E6-8760-47F6-9597-2A36074101F3}"/>
                </a:ext>
              </a:extLst>
            </p:cNvPr>
            <p:cNvSpPr txBox="1"/>
            <p:nvPr/>
          </p:nvSpPr>
          <p:spPr>
            <a:xfrm>
              <a:off x="1686077" y="5542792"/>
              <a:ext cx="1463705" cy="360412"/>
            </a:xfrm>
            <a:prstGeom prst="rect">
              <a:avLst/>
            </a:prstGeom>
            <a:noFill/>
          </p:spPr>
          <p:txBody>
            <a:bodyPr wrap="square" lIns="0" tIns="0" rIns="0" bIns="0" rtlCol="0">
              <a:noAutofit/>
            </a:bodyPr>
            <a:lstStyle/>
            <a:p>
              <a:pPr>
                <a:spcAft>
                  <a:spcPts val="600"/>
                </a:spcAft>
              </a:pPr>
              <a:r>
                <a:rPr lang="en-US" sz="1600">
                  <a:solidFill>
                    <a:schemeClr val="bg1"/>
                  </a:solidFill>
                </a:rPr>
                <a:t>Funding &amp; Investment</a:t>
              </a:r>
            </a:p>
          </p:txBody>
        </p:sp>
        <p:sp>
          <p:nvSpPr>
            <p:cNvPr id="96" name="TextBox 95">
              <a:extLst>
                <a:ext uri="{FF2B5EF4-FFF2-40B4-BE49-F238E27FC236}">
                  <a16:creationId xmlns:a16="http://schemas.microsoft.com/office/drawing/2014/main" id="{DDF6D3D9-2524-490D-9971-165CC2C1EB06}"/>
                </a:ext>
              </a:extLst>
            </p:cNvPr>
            <p:cNvSpPr txBox="1"/>
            <p:nvPr/>
          </p:nvSpPr>
          <p:spPr>
            <a:xfrm>
              <a:off x="5961982" y="5531127"/>
              <a:ext cx="1305505" cy="242374"/>
            </a:xfrm>
            <a:prstGeom prst="rect">
              <a:avLst/>
            </a:prstGeom>
            <a:noFill/>
          </p:spPr>
          <p:txBody>
            <a:bodyPr wrap="square" lIns="0" tIns="0" rIns="0" bIns="0" rtlCol="0">
              <a:noAutofit/>
            </a:bodyPr>
            <a:lstStyle/>
            <a:p>
              <a:pPr>
                <a:spcAft>
                  <a:spcPts val="600"/>
                </a:spcAft>
              </a:pPr>
              <a:r>
                <a:rPr lang="en-US" sz="1600">
                  <a:solidFill>
                    <a:schemeClr val="bg1"/>
                  </a:solidFill>
                </a:rPr>
                <a:t>Business Value</a:t>
              </a:r>
            </a:p>
          </p:txBody>
        </p:sp>
        <p:sp>
          <p:nvSpPr>
            <p:cNvPr id="140" name="TextBox 139">
              <a:extLst>
                <a:ext uri="{FF2B5EF4-FFF2-40B4-BE49-F238E27FC236}">
                  <a16:creationId xmlns:a16="http://schemas.microsoft.com/office/drawing/2014/main" id="{ECB0E587-CF89-4540-B032-0E23787DCC74}"/>
                </a:ext>
              </a:extLst>
            </p:cNvPr>
            <p:cNvSpPr txBox="1"/>
            <p:nvPr/>
          </p:nvSpPr>
          <p:spPr>
            <a:xfrm>
              <a:off x="9503760" y="5535215"/>
              <a:ext cx="1220088" cy="405968"/>
            </a:xfrm>
            <a:prstGeom prst="rect">
              <a:avLst/>
            </a:prstGeom>
            <a:noFill/>
          </p:spPr>
          <p:txBody>
            <a:bodyPr wrap="square" lIns="0" tIns="0" rIns="0" bIns="0" rtlCol="0">
              <a:noAutofit/>
            </a:bodyPr>
            <a:lstStyle/>
            <a:p>
              <a:pPr>
                <a:spcAft>
                  <a:spcPts val="600"/>
                </a:spcAft>
              </a:pPr>
              <a:r>
                <a:rPr lang="en-US" sz="1600">
                  <a:solidFill>
                    <a:schemeClr val="bg1"/>
                  </a:solidFill>
                </a:rPr>
                <a:t>Time Criticality</a:t>
              </a:r>
            </a:p>
          </p:txBody>
        </p:sp>
        <p:sp>
          <p:nvSpPr>
            <p:cNvPr id="141" name="TextBox 140">
              <a:extLst>
                <a:ext uri="{FF2B5EF4-FFF2-40B4-BE49-F238E27FC236}">
                  <a16:creationId xmlns:a16="http://schemas.microsoft.com/office/drawing/2014/main" id="{6AFB4E88-3AFC-4EDF-AA93-4208F5F9480F}"/>
                </a:ext>
              </a:extLst>
            </p:cNvPr>
            <p:cNvSpPr txBox="1"/>
            <p:nvPr/>
          </p:nvSpPr>
          <p:spPr>
            <a:xfrm>
              <a:off x="7747302" y="5541355"/>
              <a:ext cx="1276237" cy="403400"/>
            </a:xfrm>
            <a:prstGeom prst="rect">
              <a:avLst/>
            </a:prstGeom>
            <a:noFill/>
          </p:spPr>
          <p:txBody>
            <a:bodyPr wrap="square" lIns="0" tIns="0" rIns="0" bIns="0" rtlCol="0">
              <a:noAutofit/>
            </a:bodyPr>
            <a:lstStyle/>
            <a:p>
              <a:pPr>
                <a:spcAft>
                  <a:spcPts val="600"/>
                </a:spcAft>
              </a:pPr>
              <a:r>
                <a:rPr lang="en-US" sz="1600">
                  <a:solidFill>
                    <a:schemeClr val="bg1"/>
                  </a:solidFill>
                </a:rPr>
                <a:t>Risk Reduction</a:t>
              </a:r>
            </a:p>
          </p:txBody>
        </p:sp>
        <p:grpSp>
          <p:nvGrpSpPr>
            <p:cNvPr id="142" name="Group 141">
              <a:extLst>
                <a:ext uri="{FF2B5EF4-FFF2-40B4-BE49-F238E27FC236}">
                  <a16:creationId xmlns:a16="http://schemas.microsoft.com/office/drawing/2014/main" id="{B56BBD37-DB41-44E0-BA07-E180EE0456F5}"/>
                </a:ext>
              </a:extLst>
            </p:cNvPr>
            <p:cNvGrpSpPr/>
            <p:nvPr/>
          </p:nvGrpSpPr>
          <p:grpSpPr>
            <a:xfrm>
              <a:off x="2999346" y="5597538"/>
              <a:ext cx="376176" cy="358783"/>
              <a:chOff x="7265946" y="1613407"/>
              <a:chExt cx="219075" cy="214312"/>
            </a:xfrm>
          </p:grpSpPr>
          <p:sp>
            <p:nvSpPr>
              <p:cNvPr id="143" name="Freeform: Shape 260">
                <a:extLst>
                  <a:ext uri="{FF2B5EF4-FFF2-40B4-BE49-F238E27FC236}">
                    <a16:creationId xmlns:a16="http://schemas.microsoft.com/office/drawing/2014/main" id="{1D3B9302-F5FA-4439-9BF3-3A7979CD4431}"/>
                  </a:ext>
                </a:extLst>
              </p:cNvPr>
              <p:cNvSpPr/>
              <p:nvPr/>
            </p:nvSpPr>
            <p:spPr>
              <a:xfrm>
                <a:off x="7353575" y="1613407"/>
                <a:ext cx="38100" cy="38100"/>
              </a:xfrm>
              <a:custGeom>
                <a:avLst/>
                <a:gdLst>
                  <a:gd name="connsiteX0" fmla="*/ 21908 w 38100"/>
                  <a:gd name="connsiteY0" fmla="*/ 42863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286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2863"/>
                    </a:moveTo>
                    <a:cubicBezTo>
                      <a:pt x="33338" y="42863"/>
                      <a:pt x="43815" y="33338"/>
                      <a:pt x="43815" y="21908"/>
                    </a:cubicBezTo>
                    <a:cubicBezTo>
                      <a:pt x="43815" y="10478"/>
                      <a:pt x="34290" y="0"/>
                      <a:pt x="21908" y="0"/>
                    </a:cubicBezTo>
                    <a:cubicBezTo>
                      <a:pt x="10478" y="0"/>
                      <a:pt x="0" y="9525"/>
                      <a:pt x="0" y="21908"/>
                    </a:cubicBezTo>
                    <a:cubicBezTo>
                      <a:pt x="0" y="34290"/>
                      <a:pt x="10478" y="42863"/>
                      <a:pt x="21908" y="42863"/>
                    </a:cubicBezTo>
                    <a:close/>
                  </a:path>
                </a:pathLst>
              </a:custGeom>
              <a:noFill/>
              <a:ln w="12700" cap="rnd">
                <a:solidFill>
                  <a:schemeClr val="bg1"/>
                </a:solidFill>
                <a:prstDash val="solid"/>
                <a:round/>
              </a:ln>
            </p:spPr>
            <p:txBody>
              <a:bodyPr rtlCol="0" anchor="ctr"/>
              <a:lstStyle/>
              <a:p>
                <a:endParaRPr lang="en-GB"/>
              </a:p>
            </p:txBody>
          </p:sp>
          <p:sp>
            <p:nvSpPr>
              <p:cNvPr id="144" name="Freeform: Shape 261">
                <a:extLst>
                  <a:ext uri="{FF2B5EF4-FFF2-40B4-BE49-F238E27FC236}">
                    <a16:creationId xmlns:a16="http://schemas.microsoft.com/office/drawing/2014/main" id="{71942647-0B0D-4C71-9C17-94DE83619EED}"/>
                  </a:ext>
                </a:extLst>
              </p:cNvPr>
              <p:cNvSpPr/>
              <p:nvPr/>
            </p:nvSpPr>
            <p:spPr>
              <a:xfrm>
                <a:off x="7332621" y="166579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4288"/>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5" name="Freeform: Shape 262">
                <a:extLst>
                  <a:ext uri="{FF2B5EF4-FFF2-40B4-BE49-F238E27FC236}">
                    <a16:creationId xmlns:a16="http://schemas.microsoft.com/office/drawing/2014/main" id="{D136CCED-1A33-46A0-BB72-38043373F8B9}"/>
                  </a:ext>
                </a:extLst>
              </p:cNvPr>
              <p:cNvSpPr/>
              <p:nvPr/>
            </p:nvSpPr>
            <p:spPr>
              <a:xfrm>
                <a:off x="728690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bg1"/>
                </a:solidFill>
                <a:prstDash val="solid"/>
                <a:round/>
              </a:ln>
            </p:spPr>
            <p:txBody>
              <a:bodyPr rtlCol="0" anchor="ctr"/>
              <a:lstStyle/>
              <a:p>
                <a:endParaRPr lang="en-GB"/>
              </a:p>
            </p:txBody>
          </p:sp>
          <p:sp>
            <p:nvSpPr>
              <p:cNvPr id="146" name="Freeform: Shape 263">
                <a:extLst>
                  <a:ext uri="{FF2B5EF4-FFF2-40B4-BE49-F238E27FC236}">
                    <a16:creationId xmlns:a16="http://schemas.microsoft.com/office/drawing/2014/main" id="{9877F033-A0A6-4B0D-B0CB-6530A0D435C5}"/>
                  </a:ext>
                </a:extLst>
              </p:cNvPr>
              <p:cNvSpPr/>
              <p:nvPr/>
            </p:nvSpPr>
            <p:spPr>
              <a:xfrm>
                <a:off x="726594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7" name="Freeform: Shape 264">
                <a:extLst>
                  <a:ext uri="{FF2B5EF4-FFF2-40B4-BE49-F238E27FC236}">
                    <a16:creationId xmlns:a16="http://schemas.microsoft.com/office/drawing/2014/main" id="{2A15C16F-827A-45EC-A93A-8E7ECB7B10A2}"/>
                  </a:ext>
                </a:extLst>
              </p:cNvPr>
              <p:cNvSpPr/>
              <p:nvPr/>
            </p:nvSpPr>
            <p:spPr>
              <a:xfrm>
                <a:off x="742025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bg1"/>
                </a:solidFill>
                <a:prstDash val="solid"/>
                <a:round/>
              </a:ln>
            </p:spPr>
            <p:txBody>
              <a:bodyPr rtlCol="0" anchor="ctr"/>
              <a:lstStyle/>
              <a:p>
                <a:endParaRPr lang="en-GB"/>
              </a:p>
            </p:txBody>
          </p:sp>
          <p:sp>
            <p:nvSpPr>
              <p:cNvPr id="148" name="Freeform: Shape 265">
                <a:extLst>
                  <a:ext uri="{FF2B5EF4-FFF2-40B4-BE49-F238E27FC236}">
                    <a16:creationId xmlns:a16="http://schemas.microsoft.com/office/drawing/2014/main" id="{F6FECC91-F1C6-4F74-8E5E-CBBFC59B5638}"/>
                  </a:ext>
                </a:extLst>
              </p:cNvPr>
              <p:cNvSpPr/>
              <p:nvPr/>
            </p:nvSpPr>
            <p:spPr>
              <a:xfrm>
                <a:off x="739929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9" name="Freeform: Shape 266">
                <a:extLst>
                  <a:ext uri="{FF2B5EF4-FFF2-40B4-BE49-F238E27FC236}">
                    <a16:creationId xmlns:a16="http://schemas.microsoft.com/office/drawing/2014/main" id="{C2FDE03B-D917-4C5F-B557-A15BE02FC871}"/>
                  </a:ext>
                </a:extLst>
              </p:cNvPr>
              <p:cNvSpPr/>
              <p:nvPr/>
            </p:nvSpPr>
            <p:spPr>
              <a:xfrm>
                <a:off x="7346908" y="1788666"/>
                <a:ext cx="57150" cy="9525"/>
              </a:xfrm>
              <a:custGeom>
                <a:avLst/>
                <a:gdLst>
                  <a:gd name="connsiteX0" fmla="*/ 57150 w 57150"/>
                  <a:gd name="connsiteY0" fmla="*/ 0 h 0"/>
                  <a:gd name="connsiteX1" fmla="*/ 0 w 57150"/>
                  <a:gd name="connsiteY1" fmla="*/ 0 h 0"/>
                </a:gdLst>
                <a:ahLst/>
                <a:cxnLst>
                  <a:cxn ang="0">
                    <a:pos x="connsiteX0" y="connsiteY0"/>
                  </a:cxn>
                  <a:cxn ang="0">
                    <a:pos x="connsiteX1" y="connsiteY1"/>
                  </a:cxn>
                </a:cxnLst>
                <a:rect l="l" t="t" r="r" b="b"/>
                <a:pathLst>
                  <a:path w="57150">
                    <a:moveTo>
                      <a:pt x="57150" y="0"/>
                    </a:moveTo>
                    <a:cubicBezTo>
                      <a:pt x="39053" y="7620"/>
                      <a:pt x="18097" y="7620"/>
                      <a:pt x="0" y="0"/>
                    </a:cubicBezTo>
                  </a:path>
                </a:pathLst>
              </a:custGeom>
              <a:noFill/>
              <a:ln w="12700" cap="rnd">
                <a:solidFill>
                  <a:schemeClr val="bg1"/>
                </a:solidFill>
                <a:prstDash val="solid"/>
                <a:round/>
              </a:ln>
            </p:spPr>
            <p:txBody>
              <a:bodyPr rtlCol="0" anchor="ctr"/>
              <a:lstStyle/>
              <a:p>
                <a:endParaRPr lang="en-GB"/>
              </a:p>
            </p:txBody>
          </p:sp>
          <p:sp>
            <p:nvSpPr>
              <p:cNvPr id="150" name="Freeform: Shape 267">
                <a:extLst>
                  <a:ext uri="{FF2B5EF4-FFF2-40B4-BE49-F238E27FC236}">
                    <a16:creationId xmlns:a16="http://schemas.microsoft.com/office/drawing/2014/main" id="{0ED29F86-F862-47B0-A41B-369BBAC1D74A}"/>
                  </a:ext>
                </a:extLst>
              </p:cNvPr>
              <p:cNvSpPr/>
              <p:nvPr/>
            </p:nvSpPr>
            <p:spPr>
              <a:xfrm>
                <a:off x="7418346" y="1655317"/>
                <a:ext cx="28575" cy="66675"/>
              </a:xfrm>
              <a:custGeom>
                <a:avLst/>
                <a:gdLst>
                  <a:gd name="connsiteX0" fmla="*/ 0 w 28575"/>
                  <a:gd name="connsiteY0" fmla="*/ 0 h 66675"/>
                  <a:gd name="connsiteX1" fmla="*/ 32385 w 28575"/>
                  <a:gd name="connsiteY1" fmla="*/ 72390 h 66675"/>
                </a:gdLst>
                <a:ahLst/>
                <a:cxnLst>
                  <a:cxn ang="0">
                    <a:pos x="connsiteX0" y="connsiteY0"/>
                  </a:cxn>
                  <a:cxn ang="0">
                    <a:pos x="connsiteX1" y="connsiteY1"/>
                  </a:cxn>
                </a:cxnLst>
                <a:rect l="l" t="t" r="r" b="b"/>
                <a:pathLst>
                  <a:path w="28575" h="66675">
                    <a:moveTo>
                      <a:pt x="0" y="0"/>
                    </a:moveTo>
                    <a:cubicBezTo>
                      <a:pt x="23813" y="16192"/>
                      <a:pt x="36195" y="43815"/>
                      <a:pt x="32385" y="72390"/>
                    </a:cubicBezTo>
                  </a:path>
                </a:pathLst>
              </a:custGeom>
              <a:noFill/>
              <a:ln w="12700" cap="rnd">
                <a:solidFill>
                  <a:schemeClr val="bg1"/>
                </a:solidFill>
                <a:prstDash val="solid"/>
                <a:round/>
              </a:ln>
            </p:spPr>
            <p:txBody>
              <a:bodyPr rtlCol="0" anchor="ctr"/>
              <a:lstStyle/>
              <a:p>
                <a:endParaRPr lang="en-GB"/>
              </a:p>
            </p:txBody>
          </p:sp>
          <p:sp>
            <p:nvSpPr>
              <p:cNvPr id="151" name="Freeform: Shape 268">
                <a:extLst>
                  <a:ext uri="{FF2B5EF4-FFF2-40B4-BE49-F238E27FC236}">
                    <a16:creationId xmlns:a16="http://schemas.microsoft.com/office/drawing/2014/main" id="{90E0DD3A-AA4D-493E-BF24-A6B9350323A5}"/>
                  </a:ext>
                </a:extLst>
              </p:cNvPr>
              <p:cNvSpPr/>
              <p:nvPr/>
            </p:nvSpPr>
            <p:spPr>
              <a:xfrm>
                <a:off x="7299555" y="1655317"/>
                <a:ext cx="28575" cy="66675"/>
              </a:xfrm>
              <a:custGeom>
                <a:avLst/>
                <a:gdLst>
                  <a:gd name="connsiteX0" fmla="*/ 33065 w 28575"/>
                  <a:gd name="connsiteY0" fmla="*/ 0 h 66675"/>
                  <a:gd name="connsiteX1" fmla="*/ 680 w 28575"/>
                  <a:gd name="connsiteY1" fmla="*/ 72390 h 66675"/>
                </a:gdLst>
                <a:ahLst/>
                <a:cxnLst>
                  <a:cxn ang="0">
                    <a:pos x="connsiteX0" y="connsiteY0"/>
                  </a:cxn>
                  <a:cxn ang="0">
                    <a:pos x="connsiteX1" y="connsiteY1"/>
                  </a:cxn>
                </a:cxnLst>
                <a:rect l="l" t="t" r="r" b="b"/>
                <a:pathLst>
                  <a:path w="28575" h="66675">
                    <a:moveTo>
                      <a:pt x="33065" y="0"/>
                    </a:moveTo>
                    <a:cubicBezTo>
                      <a:pt x="9253" y="16192"/>
                      <a:pt x="-3130" y="43815"/>
                      <a:pt x="680" y="72390"/>
                    </a:cubicBezTo>
                  </a:path>
                </a:pathLst>
              </a:custGeom>
              <a:noFill/>
              <a:ln w="12700" cap="rnd">
                <a:solidFill>
                  <a:schemeClr val="bg1"/>
                </a:solidFill>
                <a:prstDash val="solid"/>
                <a:round/>
              </a:ln>
            </p:spPr>
            <p:txBody>
              <a:bodyPr rtlCol="0" anchor="ctr"/>
              <a:lstStyle/>
              <a:p>
                <a:endParaRPr lang="en-GB"/>
              </a:p>
            </p:txBody>
          </p:sp>
        </p:grpSp>
        <p:grpSp>
          <p:nvGrpSpPr>
            <p:cNvPr id="152" name="Group 151">
              <a:extLst>
                <a:ext uri="{FF2B5EF4-FFF2-40B4-BE49-F238E27FC236}">
                  <a16:creationId xmlns:a16="http://schemas.microsoft.com/office/drawing/2014/main" id="{C763661E-7F19-4158-80B2-25324084D42D}"/>
                </a:ext>
              </a:extLst>
            </p:cNvPr>
            <p:cNvGrpSpPr/>
            <p:nvPr/>
          </p:nvGrpSpPr>
          <p:grpSpPr>
            <a:xfrm>
              <a:off x="7134927" y="5581025"/>
              <a:ext cx="365760" cy="365760"/>
              <a:chOff x="3999410" y="3609762"/>
              <a:chExt cx="190500" cy="219075"/>
            </a:xfrm>
          </p:grpSpPr>
          <p:sp>
            <p:nvSpPr>
              <p:cNvPr id="153" name="Freeform: Shape 392">
                <a:extLst>
                  <a:ext uri="{FF2B5EF4-FFF2-40B4-BE49-F238E27FC236}">
                    <a16:creationId xmlns:a16="http://schemas.microsoft.com/office/drawing/2014/main" id="{E4456D3E-2943-49DF-9A9E-9FAE8F480AE6}"/>
                  </a:ext>
                </a:extLst>
              </p:cNvPr>
              <p:cNvSpPr/>
              <p:nvPr/>
            </p:nvSpPr>
            <p:spPr>
              <a:xfrm>
                <a:off x="3999410" y="3609762"/>
                <a:ext cx="190500" cy="219075"/>
              </a:xfrm>
              <a:custGeom>
                <a:avLst/>
                <a:gdLst>
                  <a:gd name="connsiteX0" fmla="*/ 0 w 190500"/>
                  <a:gd name="connsiteY0" fmla="*/ 31433 h 219075"/>
                  <a:gd name="connsiteX1" fmla="*/ 0 w 190500"/>
                  <a:gd name="connsiteY1" fmla="*/ 103823 h 219075"/>
                  <a:gd name="connsiteX2" fmla="*/ 78105 w 190500"/>
                  <a:gd name="connsiteY2" fmla="*/ 213360 h 219075"/>
                  <a:gd name="connsiteX3" fmla="*/ 88582 w 190500"/>
                  <a:gd name="connsiteY3" fmla="*/ 217170 h 219075"/>
                  <a:gd name="connsiteX4" fmla="*/ 110490 w 190500"/>
                  <a:gd name="connsiteY4" fmla="*/ 217170 h 219075"/>
                  <a:gd name="connsiteX5" fmla="*/ 120968 w 190500"/>
                  <a:gd name="connsiteY5" fmla="*/ 213360 h 219075"/>
                  <a:gd name="connsiteX6" fmla="*/ 199072 w 190500"/>
                  <a:gd name="connsiteY6" fmla="*/ 103823 h 219075"/>
                  <a:gd name="connsiteX7" fmla="*/ 199072 w 190500"/>
                  <a:gd name="connsiteY7" fmla="*/ 31433 h 219075"/>
                  <a:gd name="connsiteX8" fmla="*/ 190500 w 190500"/>
                  <a:gd name="connsiteY8" fmla="*/ 18098 h 219075"/>
                  <a:gd name="connsiteX9" fmla="*/ 99060 w 190500"/>
                  <a:gd name="connsiteY9" fmla="*/ 0 h 219075"/>
                  <a:gd name="connsiteX10" fmla="*/ 7620 w 190500"/>
                  <a:gd name="connsiteY10" fmla="*/ 18098 h 219075"/>
                  <a:gd name="connsiteX11" fmla="*/ 0 w 190500"/>
                  <a:gd name="connsiteY11" fmla="*/ 314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19075">
                    <a:moveTo>
                      <a:pt x="0" y="31433"/>
                    </a:moveTo>
                    <a:lnTo>
                      <a:pt x="0" y="103823"/>
                    </a:lnTo>
                    <a:cubicBezTo>
                      <a:pt x="953" y="153353"/>
                      <a:pt x="31432" y="197168"/>
                      <a:pt x="78105" y="213360"/>
                    </a:cubicBezTo>
                    <a:lnTo>
                      <a:pt x="88582" y="217170"/>
                    </a:lnTo>
                    <a:cubicBezTo>
                      <a:pt x="95250" y="220028"/>
                      <a:pt x="103822" y="220028"/>
                      <a:pt x="110490" y="217170"/>
                    </a:cubicBezTo>
                    <a:lnTo>
                      <a:pt x="120968" y="213360"/>
                    </a:lnTo>
                    <a:cubicBezTo>
                      <a:pt x="167640" y="197168"/>
                      <a:pt x="199072" y="153353"/>
                      <a:pt x="199072" y="103823"/>
                    </a:cubicBezTo>
                    <a:lnTo>
                      <a:pt x="199072" y="31433"/>
                    </a:lnTo>
                    <a:cubicBezTo>
                      <a:pt x="199072" y="25718"/>
                      <a:pt x="195263" y="20003"/>
                      <a:pt x="190500" y="18098"/>
                    </a:cubicBezTo>
                    <a:cubicBezTo>
                      <a:pt x="161925" y="5715"/>
                      <a:pt x="130493" y="0"/>
                      <a:pt x="99060" y="0"/>
                    </a:cubicBezTo>
                    <a:cubicBezTo>
                      <a:pt x="67628" y="0"/>
                      <a:pt x="37147" y="5715"/>
                      <a:pt x="7620" y="18098"/>
                    </a:cubicBezTo>
                    <a:cubicBezTo>
                      <a:pt x="3810" y="20003"/>
                      <a:pt x="0" y="25718"/>
                      <a:pt x="0" y="31433"/>
                    </a:cubicBezTo>
                    <a:close/>
                  </a:path>
                </a:pathLst>
              </a:custGeom>
              <a:noFill/>
              <a:ln w="12700" cap="rnd">
                <a:solidFill>
                  <a:schemeClr val="bg1"/>
                </a:solidFill>
                <a:prstDash val="solid"/>
                <a:round/>
              </a:ln>
            </p:spPr>
            <p:txBody>
              <a:bodyPr rtlCol="0" anchor="ctr"/>
              <a:lstStyle/>
              <a:p>
                <a:endParaRPr lang="en-GB"/>
              </a:p>
            </p:txBody>
          </p:sp>
          <p:sp>
            <p:nvSpPr>
              <p:cNvPr id="154" name="Freeform: Shape 393">
                <a:extLst>
                  <a:ext uri="{FF2B5EF4-FFF2-40B4-BE49-F238E27FC236}">
                    <a16:creationId xmlns:a16="http://schemas.microsoft.com/office/drawing/2014/main" id="{D84C100B-3138-4EAA-8710-58088B700DD3}"/>
                  </a:ext>
                </a:extLst>
              </p:cNvPr>
              <p:cNvSpPr/>
              <p:nvPr/>
            </p:nvSpPr>
            <p:spPr>
              <a:xfrm>
                <a:off x="4056560" y="3692629"/>
                <a:ext cx="85725" cy="76200"/>
              </a:xfrm>
              <a:custGeom>
                <a:avLst/>
                <a:gdLst>
                  <a:gd name="connsiteX0" fmla="*/ 0 w 85725"/>
                  <a:gd name="connsiteY0" fmla="*/ 9525 h 76200"/>
                  <a:gd name="connsiteX1" fmla="*/ 9525 w 85725"/>
                  <a:gd name="connsiteY1" fmla="*/ 0 h 76200"/>
                  <a:gd name="connsiteX2" fmla="*/ 76200 w 85725"/>
                  <a:gd name="connsiteY2" fmla="*/ 0 h 76200"/>
                  <a:gd name="connsiteX3" fmla="*/ 85725 w 85725"/>
                  <a:gd name="connsiteY3" fmla="*/ 9525 h 76200"/>
                  <a:gd name="connsiteX4" fmla="*/ 85725 w 85725"/>
                  <a:gd name="connsiteY4" fmla="*/ 66675 h 76200"/>
                  <a:gd name="connsiteX5" fmla="*/ 76200 w 85725"/>
                  <a:gd name="connsiteY5" fmla="*/ 76200 h 76200"/>
                  <a:gd name="connsiteX6" fmla="*/ 9525 w 85725"/>
                  <a:gd name="connsiteY6" fmla="*/ 76200 h 76200"/>
                  <a:gd name="connsiteX7" fmla="*/ 0 w 85725"/>
                  <a:gd name="connsiteY7" fmla="*/ 66675 h 76200"/>
                  <a:gd name="connsiteX8" fmla="*/ 0 w 85725"/>
                  <a:gd name="connsiteY8"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0" y="9525"/>
                    </a:moveTo>
                    <a:cubicBezTo>
                      <a:pt x="0" y="3810"/>
                      <a:pt x="3810" y="0"/>
                      <a:pt x="9525" y="0"/>
                    </a:cubicBezTo>
                    <a:lnTo>
                      <a:pt x="76200" y="0"/>
                    </a:lnTo>
                    <a:cubicBezTo>
                      <a:pt x="81915" y="0"/>
                      <a:pt x="85725" y="3810"/>
                      <a:pt x="85725" y="9525"/>
                    </a:cubicBezTo>
                    <a:lnTo>
                      <a:pt x="85725" y="66675"/>
                    </a:lnTo>
                    <a:cubicBezTo>
                      <a:pt x="85725" y="72390"/>
                      <a:pt x="81915" y="76200"/>
                      <a:pt x="76200" y="76200"/>
                    </a:cubicBezTo>
                    <a:lnTo>
                      <a:pt x="9525" y="76200"/>
                    </a:lnTo>
                    <a:cubicBezTo>
                      <a:pt x="3810" y="76200"/>
                      <a:pt x="0" y="72390"/>
                      <a:pt x="0" y="66675"/>
                    </a:cubicBezTo>
                    <a:lnTo>
                      <a:pt x="0" y="9525"/>
                    </a:lnTo>
                    <a:close/>
                  </a:path>
                </a:pathLst>
              </a:custGeom>
              <a:noFill/>
              <a:ln w="12700" cap="rnd">
                <a:solidFill>
                  <a:schemeClr val="bg1"/>
                </a:solidFill>
                <a:prstDash val="solid"/>
                <a:round/>
              </a:ln>
            </p:spPr>
            <p:txBody>
              <a:bodyPr rtlCol="0" anchor="ctr"/>
              <a:lstStyle/>
              <a:p>
                <a:endParaRPr lang="en-GB"/>
              </a:p>
            </p:txBody>
          </p:sp>
          <p:sp>
            <p:nvSpPr>
              <p:cNvPr id="155" name="Freeform: Shape 394">
                <a:extLst>
                  <a:ext uri="{FF2B5EF4-FFF2-40B4-BE49-F238E27FC236}">
                    <a16:creationId xmlns:a16="http://schemas.microsoft.com/office/drawing/2014/main" id="{0A97839D-5956-49E6-93B9-B08C6A24F05C}"/>
                  </a:ext>
                </a:extLst>
              </p:cNvPr>
              <p:cNvSpPr/>
              <p:nvPr/>
            </p:nvSpPr>
            <p:spPr>
              <a:xfrm>
                <a:off x="4087040" y="3719299"/>
                <a:ext cx="19050" cy="19050"/>
              </a:xfrm>
              <a:custGeom>
                <a:avLst/>
                <a:gdLst>
                  <a:gd name="connsiteX0" fmla="*/ 12382 w 19050"/>
                  <a:gd name="connsiteY0" fmla="*/ 24765 h 19050"/>
                  <a:gd name="connsiteX1" fmla="*/ 24765 w 19050"/>
                  <a:gd name="connsiteY1" fmla="*/ 12383 h 19050"/>
                  <a:gd name="connsiteX2" fmla="*/ 12382 w 19050"/>
                  <a:gd name="connsiteY2" fmla="*/ 0 h 19050"/>
                  <a:gd name="connsiteX3" fmla="*/ 0 w 19050"/>
                  <a:gd name="connsiteY3" fmla="*/ 12383 h 19050"/>
                  <a:gd name="connsiteX4" fmla="*/ 12382 w 19050"/>
                  <a:gd name="connsiteY4" fmla="*/ 2476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382" y="24765"/>
                    </a:moveTo>
                    <a:cubicBezTo>
                      <a:pt x="19050" y="24765"/>
                      <a:pt x="24765" y="19050"/>
                      <a:pt x="24765" y="12383"/>
                    </a:cubicBezTo>
                    <a:cubicBezTo>
                      <a:pt x="24765" y="5715"/>
                      <a:pt x="19050" y="0"/>
                      <a:pt x="12382" y="0"/>
                    </a:cubicBezTo>
                    <a:cubicBezTo>
                      <a:pt x="5715" y="0"/>
                      <a:pt x="0" y="5715"/>
                      <a:pt x="0" y="12383"/>
                    </a:cubicBezTo>
                    <a:cubicBezTo>
                      <a:pt x="952" y="19050"/>
                      <a:pt x="5715" y="24765"/>
                      <a:pt x="12382" y="24765"/>
                    </a:cubicBezTo>
                    <a:close/>
                  </a:path>
                </a:pathLst>
              </a:custGeom>
              <a:noFill/>
              <a:ln w="12700" cap="rnd">
                <a:solidFill>
                  <a:schemeClr val="bg1"/>
                </a:solidFill>
                <a:prstDash val="solid"/>
                <a:round/>
              </a:ln>
            </p:spPr>
            <p:txBody>
              <a:bodyPr rtlCol="0" anchor="ctr"/>
              <a:lstStyle/>
              <a:p>
                <a:endParaRPr lang="en-GB"/>
              </a:p>
            </p:txBody>
          </p:sp>
          <p:sp>
            <p:nvSpPr>
              <p:cNvPr id="156" name="Freeform: Shape 395">
                <a:extLst>
                  <a:ext uri="{FF2B5EF4-FFF2-40B4-BE49-F238E27FC236}">
                    <a16:creationId xmlns:a16="http://schemas.microsoft.com/office/drawing/2014/main" id="{345C5E02-E9BA-49C5-82A0-6AAE5025F253}"/>
                  </a:ext>
                </a:extLst>
              </p:cNvPr>
              <p:cNvSpPr/>
              <p:nvPr/>
            </p:nvSpPr>
            <p:spPr>
              <a:xfrm>
                <a:off x="4075610" y="3654529"/>
                <a:ext cx="47625" cy="38100"/>
              </a:xfrm>
              <a:custGeom>
                <a:avLst/>
                <a:gdLst>
                  <a:gd name="connsiteX0" fmla="*/ 47625 w 47625"/>
                  <a:gd name="connsiteY0" fmla="*/ 23813 h 38100"/>
                  <a:gd name="connsiteX1" fmla="*/ 23813 w 47625"/>
                  <a:gd name="connsiteY1" fmla="*/ 0 h 38100"/>
                  <a:gd name="connsiteX2" fmla="*/ 0 w 47625"/>
                  <a:gd name="connsiteY2" fmla="*/ 23813 h 38100"/>
                  <a:gd name="connsiteX3" fmla="*/ 0 w 47625"/>
                  <a:gd name="connsiteY3" fmla="*/ 38100 h 38100"/>
                  <a:gd name="connsiteX4" fmla="*/ 47625 w 47625"/>
                  <a:gd name="connsiteY4" fmla="*/ 38100 h 38100"/>
                  <a:gd name="connsiteX5" fmla="*/ 47625 w 47625"/>
                  <a:gd name="connsiteY5" fmla="*/ 2381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47625" y="23813"/>
                    </a:moveTo>
                    <a:cubicBezTo>
                      <a:pt x="47625" y="10478"/>
                      <a:pt x="37147" y="0"/>
                      <a:pt x="23813" y="0"/>
                    </a:cubicBezTo>
                    <a:cubicBezTo>
                      <a:pt x="10478" y="0"/>
                      <a:pt x="0" y="10478"/>
                      <a:pt x="0" y="23813"/>
                    </a:cubicBezTo>
                    <a:lnTo>
                      <a:pt x="0" y="38100"/>
                    </a:lnTo>
                    <a:lnTo>
                      <a:pt x="47625" y="38100"/>
                    </a:lnTo>
                    <a:lnTo>
                      <a:pt x="47625" y="23813"/>
                    </a:lnTo>
                    <a:close/>
                  </a:path>
                </a:pathLst>
              </a:custGeom>
              <a:noFill/>
              <a:ln w="12700" cap="rnd">
                <a:solidFill>
                  <a:schemeClr val="bg1"/>
                </a:solidFill>
                <a:prstDash val="solid"/>
                <a:round/>
              </a:ln>
            </p:spPr>
            <p:txBody>
              <a:bodyPr rtlCol="0" anchor="ctr"/>
              <a:lstStyle/>
              <a:p>
                <a:endParaRPr lang="en-GB"/>
              </a:p>
            </p:txBody>
          </p:sp>
        </p:grpSp>
        <p:grpSp>
          <p:nvGrpSpPr>
            <p:cNvPr id="157" name="Group 156">
              <a:extLst>
                <a:ext uri="{FF2B5EF4-FFF2-40B4-BE49-F238E27FC236}">
                  <a16:creationId xmlns:a16="http://schemas.microsoft.com/office/drawing/2014/main" id="{7FA42924-21A8-4569-85DC-321AD3877589}"/>
                </a:ext>
              </a:extLst>
            </p:cNvPr>
            <p:cNvGrpSpPr/>
            <p:nvPr/>
          </p:nvGrpSpPr>
          <p:grpSpPr>
            <a:xfrm>
              <a:off x="5347510" y="5586702"/>
              <a:ext cx="373598" cy="373598"/>
              <a:chOff x="832347" y="1874838"/>
              <a:chExt cx="219075" cy="219075"/>
            </a:xfrm>
          </p:grpSpPr>
          <p:sp>
            <p:nvSpPr>
              <p:cNvPr id="158" name="Freeform: Shape 62">
                <a:extLst>
                  <a:ext uri="{FF2B5EF4-FFF2-40B4-BE49-F238E27FC236}">
                    <a16:creationId xmlns:a16="http://schemas.microsoft.com/office/drawing/2014/main" id="{DCBEF40A-7900-46AF-ACC9-A99D81E066D0}"/>
                  </a:ext>
                </a:extLst>
              </p:cNvPr>
              <p:cNvSpPr/>
              <p:nvPr/>
            </p:nvSpPr>
            <p:spPr>
              <a:xfrm>
                <a:off x="975222" y="1874838"/>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12700" cap="rnd">
                <a:solidFill>
                  <a:schemeClr val="bg1"/>
                </a:solidFill>
                <a:prstDash val="solid"/>
                <a:round/>
              </a:ln>
            </p:spPr>
            <p:txBody>
              <a:bodyPr rtlCol="0" anchor="ctr"/>
              <a:lstStyle/>
              <a:p>
                <a:endParaRPr lang="en-GB"/>
              </a:p>
            </p:txBody>
          </p:sp>
          <p:sp>
            <p:nvSpPr>
              <p:cNvPr id="159" name="Freeform: Shape 63">
                <a:extLst>
                  <a:ext uri="{FF2B5EF4-FFF2-40B4-BE49-F238E27FC236}">
                    <a16:creationId xmlns:a16="http://schemas.microsoft.com/office/drawing/2014/main" id="{0D15F204-4021-49FC-AB35-F17CB2662A63}"/>
                  </a:ext>
                </a:extLst>
              </p:cNvPr>
              <p:cNvSpPr/>
              <p:nvPr/>
            </p:nvSpPr>
            <p:spPr>
              <a:xfrm>
                <a:off x="832347" y="2017713"/>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12700" cap="rnd">
                <a:solidFill>
                  <a:schemeClr val="bg1"/>
                </a:solidFill>
                <a:prstDash val="solid"/>
                <a:round/>
              </a:ln>
            </p:spPr>
            <p:txBody>
              <a:bodyPr rtlCol="0" anchor="ctr"/>
              <a:lstStyle/>
              <a:p>
                <a:endParaRPr lang="en-GB"/>
              </a:p>
            </p:txBody>
          </p:sp>
          <p:sp>
            <p:nvSpPr>
              <p:cNvPr id="160" name="Freeform: Shape 64">
                <a:extLst>
                  <a:ext uri="{FF2B5EF4-FFF2-40B4-BE49-F238E27FC236}">
                    <a16:creationId xmlns:a16="http://schemas.microsoft.com/office/drawing/2014/main" id="{7F269050-E8EF-4D2E-BD42-87A1DA709B62}"/>
                  </a:ext>
                </a:extLst>
              </p:cNvPr>
              <p:cNvSpPr/>
              <p:nvPr/>
            </p:nvSpPr>
            <p:spPr>
              <a:xfrm>
                <a:off x="975222" y="1903413"/>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12700" cap="rnd">
                <a:solidFill>
                  <a:schemeClr val="bg1"/>
                </a:solidFill>
                <a:prstDash val="solid"/>
                <a:round/>
              </a:ln>
            </p:spPr>
            <p:txBody>
              <a:bodyPr rtlCol="0" anchor="ctr"/>
              <a:lstStyle/>
              <a:p>
                <a:endParaRPr lang="en-GB"/>
              </a:p>
            </p:txBody>
          </p:sp>
          <p:sp>
            <p:nvSpPr>
              <p:cNvPr id="161" name="Freeform: Shape 65">
                <a:extLst>
                  <a:ext uri="{FF2B5EF4-FFF2-40B4-BE49-F238E27FC236}">
                    <a16:creationId xmlns:a16="http://schemas.microsoft.com/office/drawing/2014/main" id="{A61EC5A0-130A-4A9A-9AF3-895C01A95F98}"/>
                  </a:ext>
                </a:extLst>
              </p:cNvPr>
              <p:cNvSpPr/>
              <p:nvPr/>
            </p:nvSpPr>
            <p:spPr>
              <a:xfrm>
                <a:off x="860922" y="2017713"/>
                <a:ext cx="47625" cy="47625"/>
              </a:xfrm>
              <a:custGeom>
                <a:avLst/>
                <a:gdLst>
                  <a:gd name="connsiteX0" fmla="*/ 47625 w 47625"/>
                  <a:gd name="connsiteY0" fmla="*/ 47625 h 47625"/>
                  <a:gd name="connsiteX1" fmla="*/ 47625 w 47625"/>
                  <a:gd name="connsiteY1" fmla="*/ 0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47625" y="0"/>
                    </a:lnTo>
                    <a:lnTo>
                      <a:pt x="0" y="0"/>
                    </a:lnTo>
                  </a:path>
                </a:pathLst>
              </a:custGeom>
              <a:noFill/>
              <a:ln w="12700" cap="rnd">
                <a:solidFill>
                  <a:schemeClr val="bg1"/>
                </a:solidFill>
                <a:prstDash val="solid"/>
                <a:round/>
              </a:ln>
            </p:spPr>
            <p:txBody>
              <a:bodyPr rtlCol="0" anchor="ctr"/>
              <a:lstStyle/>
              <a:p>
                <a:endParaRPr lang="en-GB"/>
              </a:p>
            </p:txBody>
          </p:sp>
          <p:sp>
            <p:nvSpPr>
              <p:cNvPr id="162" name="Freeform: Shape 66">
                <a:extLst>
                  <a:ext uri="{FF2B5EF4-FFF2-40B4-BE49-F238E27FC236}">
                    <a16:creationId xmlns:a16="http://schemas.microsoft.com/office/drawing/2014/main" id="{4B85F61E-A21C-4F70-AFA2-792F85341BE4}"/>
                  </a:ext>
                </a:extLst>
              </p:cNvPr>
              <p:cNvSpPr/>
              <p:nvPr/>
            </p:nvSpPr>
            <p:spPr>
              <a:xfrm>
                <a:off x="975222" y="2017713"/>
                <a:ext cx="76200" cy="76200"/>
              </a:xfrm>
              <a:custGeom>
                <a:avLst/>
                <a:gdLst>
                  <a:gd name="connsiteX0" fmla="*/ 0 w 76200"/>
                  <a:gd name="connsiteY0" fmla="*/ 0 h 76200"/>
                  <a:gd name="connsiteX1" fmla="*/ 76200 w 76200"/>
                  <a:gd name="connsiteY1" fmla="*/ 76200 h 76200"/>
                </a:gdLst>
                <a:ahLst/>
                <a:cxnLst>
                  <a:cxn ang="0">
                    <a:pos x="connsiteX0" y="connsiteY0"/>
                  </a:cxn>
                  <a:cxn ang="0">
                    <a:pos x="connsiteX1" y="connsiteY1"/>
                  </a:cxn>
                </a:cxnLst>
                <a:rect l="l" t="t" r="r" b="b"/>
                <a:pathLst>
                  <a:path w="76200" h="76200">
                    <a:moveTo>
                      <a:pt x="0" y="0"/>
                    </a:moveTo>
                    <a:lnTo>
                      <a:pt x="76200" y="76200"/>
                    </a:lnTo>
                  </a:path>
                </a:pathLst>
              </a:custGeom>
              <a:noFill/>
              <a:ln w="12700" cap="rnd">
                <a:solidFill>
                  <a:schemeClr val="bg1"/>
                </a:solidFill>
                <a:prstDash val="solid"/>
                <a:round/>
              </a:ln>
            </p:spPr>
            <p:txBody>
              <a:bodyPr rtlCol="0" anchor="ctr"/>
              <a:lstStyle/>
              <a:p>
                <a:endParaRPr lang="en-GB"/>
              </a:p>
            </p:txBody>
          </p:sp>
          <p:sp>
            <p:nvSpPr>
              <p:cNvPr id="163" name="Freeform: Shape 67">
                <a:extLst>
                  <a:ext uri="{FF2B5EF4-FFF2-40B4-BE49-F238E27FC236}">
                    <a16:creationId xmlns:a16="http://schemas.microsoft.com/office/drawing/2014/main" id="{C17D5266-2589-4CA7-86D4-E9DFA32E307B}"/>
                  </a:ext>
                </a:extLst>
              </p:cNvPr>
              <p:cNvSpPr/>
              <p:nvPr/>
            </p:nvSpPr>
            <p:spPr>
              <a:xfrm>
                <a:off x="832347" y="1874838"/>
                <a:ext cx="76200" cy="76200"/>
              </a:xfrm>
              <a:custGeom>
                <a:avLst/>
                <a:gdLst>
                  <a:gd name="connsiteX0" fmla="*/ 0 w 76200"/>
                  <a:gd name="connsiteY0" fmla="*/ 0 h 76200"/>
                  <a:gd name="connsiteX1" fmla="*/ 76200 w 76200"/>
                  <a:gd name="connsiteY1" fmla="*/ 76200 h 76200"/>
                </a:gdLst>
                <a:ahLst/>
                <a:cxnLst>
                  <a:cxn ang="0">
                    <a:pos x="connsiteX0" y="connsiteY0"/>
                  </a:cxn>
                  <a:cxn ang="0">
                    <a:pos x="connsiteX1" y="connsiteY1"/>
                  </a:cxn>
                </a:cxnLst>
                <a:rect l="l" t="t" r="r" b="b"/>
                <a:pathLst>
                  <a:path w="76200" h="76200">
                    <a:moveTo>
                      <a:pt x="0" y="0"/>
                    </a:moveTo>
                    <a:lnTo>
                      <a:pt x="76200" y="76200"/>
                    </a:lnTo>
                  </a:path>
                </a:pathLst>
              </a:custGeom>
              <a:noFill/>
              <a:ln w="12700" cap="rnd">
                <a:solidFill>
                  <a:schemeClr val="bg1"/>
                </a:solidFill>
                <a:prstDash val="solid"/>
                <a:round/>
              </a:ln>
            </p:spPr>
            <p:txBody>
              <a:bodyPr rtlCol="0" anchor="ctr"/>
              <a:lstStyle/>
              <a:p>
                <a:endParaRPr lang="en-GB"/>
              </a:p>
            </p:txBody>
          </p:sp>
          <p:sp>
            <p:nvSpPr>
              <p:cNvPr id="164" name="Freeform: Shape 68">
                <a:extLst>
                  <a:ext uri="{FF2B5EF4-FFF2-40B4-BE49-F238E27FC236}">
                    <a16:creationId xmlns:a16="http://schemas.microsoft.com/office/drawing/2014/main" id="{08F09BB4-1E75-47D9-93AB-746B2C47BAC6}"/>
                  </a:ext>
                </a:extLst>
              </p:cNvPr>
              <p:cNvSpPr/>
              <p:nvPr/>
            </p:nvSpPr>
            <p:spPr>
              <a:xfrm>
                <a:off x="975222" y="2017713"/>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12700" cap="rnd">
                <a:solidFill>
                  <a:schemeClr val="bg1"/>
                </a:solidFill>
                <a:prstDash val="solid"/>
                <a:round/>
              </a:ln>
            </p:spPr>
            <p:txBody>
              <a:bodyPr rtlCol="0" anchor="ctr"/>
              <a:lstStyle/>
              <a:p>
                <a:endParaRPr lang="en-GB"/>
              </a:p>
            </p:txBody>
          </p:sp>
          <p:sp>
            <p:nvSpPr>
              <p:cNvPr id="165" name="Freeform: Shape 69">
                <a:extLst>
                  <a:ext uri="{FF2B5EF4-FFF2-40B4-BE49-F238E27FC236}">
                    <a16:creationId xmlns:a16="http://schemas.microsoft.com/office/drawing/2014/main" id="{1DA1BB4D-07E4-4577-A854-085D7E8DFC51}"/>
                  </a:ext>
                </a:extLst>
              </p:cNvPr>
              <p:cNvSpPr/>
              <p:nvPr/>
            </p:nvSpPr>
            <p:spPr>
              <a:xfrm>
                <a:off x="860922" y="1903413"/>
                <a:ext cx="47625" cy="47625"/>
              </a:xfrm>
              <a:custGeom>
                <a:avLst/>
                <a:gdLst>
                  <a:gd name="connsiteX0" fmla="*/ 0 w 47625"/>
                  <a:gd name="connsiteY0" fmla="*/ 47625 h 47625"/>
                  <a:gd name="connsiteX1" fmla="*/ 47625 w 47625"/>
                  <a:gd name="connsiteY1" fmla="*/ 47625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47625" y="47625"/>
                    </a:lnTo>
                    <a:lnTo>
                      <a:pt x="47625" y="0"/>
                    </a:lnTo>
                  </a:path>
                </a:pathLst>
              </a:custGeom>
              <a:noFill/>
              <a:ln w="12700" cap="rnd">
                <a:solidFill>
                  <a:schemeClr val="bg1"/>
                </a:solidFill>
                <a:prstDash val="solid"/>
                <a:round/>
              </a:ln>
            </p:spPr>
            <p:txBody>
              <a:bodyPr rtlCol="0" anchor="ctr"/>
              <a:lstStyle/>
              <a:p>
                <a:endParaRPr lang="en-GB"/>
              </a:p>
            </p:txBody>
          </p:sp>
        </p:grpSp>
        <p:sp>
          <p:nvSpPr>
            <p:cNvPr id="166" name="TextBox 165">
              <a:extLst>
                <a:ext uri="{FF2B5EF4-FFF2-40B4-BE49-F238E27FC236}">
                  <a16:creationId xmlns:a16="http://schemas.microsoft.com/office/drawing/2014/main" id="{6CA30621-41B4-4A1C-9394-EC821E260CE1}"/>
                </a:ext>
              </a:extLst>
            </p:cNvPr>
            <p:cNvSpPr txBox="1"/>
            <p:nvPr/>
          </p:nvSpPr>
          <p:spPr>
            <a:xfrm>
              <a:off x="1893918" y="5143444"/>
              <a:ext cx="2531661" cy="360412"/>
            </a:xfrm>
            <a:prstGeom prst="rect">
              <a:avLst/>
            </a:prstGeom>
            <a:noFill/>
          </p:spPr>
          <p:txBody>
            <a:bodyPr wrap="square" lIns="0" tIns="0" rIns="0" bIns="0" rtlCol="0">
              <a:noAutofit/>
            </a:bodyPr>
            <a:lstStyle/>
            <a:p>
              <a:pPr>
                <a:spcAft>
                  <a:spcPts val="600"/>
                </a:spcAft>
              </a:pPr>
              <a:r>
                <a:rPr lang="en-US" sz="1600" b="1">
                  <a:solidFill>
                    <a:schemeClr val="bg1"/>
                  </a:solidFill>
                </a:rPr>
                <a:t>Planning Constraints</a:t>
              </a:r>
            </a:p>
          </p:txBody>
        </p:sp>
        <p:sp>
          <p:nvSpPr>
            <p:cNvPr id="167" name="TextBox 166">
              <a:extLst>
                <a:ext uri="{FF2B5EF4-FFF2-40B4-BE49-F238E27FC236}">
                  <a16:creationId xmlns:a16="http://schemas.microsoft.com/office/drawing/2014/main" id="{CF7F00D9-6C88-447A-944F-51DE764FE298}"/>
                </a:ext>
              </a:extLst>
            </p:cNvPr>
            <p:cNvSpPr txBox="1"/>
            <p:nvPr/>
          </p:nvSpPr>
          <p:spPr>
            <a:xfrm>
              <a:off x="6890326" y="5124735"/>
              <a:ext cx="2294572" cy="360412"/>
            </a:xfrm>
            <a:prstGeom prst="rect">
              <a:avLst/>
            </a:prstGeom>
            <a:noFill/>
          </p:spPr>
          <p:txBody>
            <a:bodyPr wrap="square" lIns="0" tIns="0" rIns="0" bIns="0" rtlCol="0">
              <a:noAutofit/>
            </a:bodyPr>
            <a:lstStyle/>
            <a:p>
              <a:pPr>
                <a:spcAft>
                  <a:spcPts val="600"/>
                </a:spcAft>
              </a:pPr>
              <a:r>
                <a:rPr lang="en-US" sz="1600" b="1">
                  <a:solidFill>
                    <a:schemeClr val="bg1"/>
                  </a:solidFill>
                </a:rPr>
                <a:t>Prioritization Criteria</a:t>
              </a:r>
            </a:p>
          </p:txBody>
        </p:sp>
        <p:grpSp>
          <p:nvGrpSpPr>
            <p:cNvPr id="168" name="Group 167">
              <a:extLst>
                <a:ext uri="{FF2B5EF4-FFF2-40B4-BE49-F238E27FC236}">
                  <a16:creationId xmlns:a16="http://schemas.microsoft.com/office/drawing/2014/main" id="{FE39DD54-A1C7-4F67-9185-10B5C89416E3}"/>
                </a:ext>
              </a:extLst>
            </p:cNvPr>
            <p:cNvGrpSpPr/>
            <p:nvPr/>
          </p:nvGrpSpPr>
          <p:grpSpPr>
            <a:xfrm>
              <a:off x="8966376" y="5587711"/>
              <a:ext cx="392506" cy="392510"/>
              <a:chOff x="3125752" y="1489547"/>
              <a:chExt cx="219075" cy="219075"/>
            </a:xfrm>
          </p:grpSpPr>
          <p:sp>
            <p:nvSpPr>
              <p:cNvPr id="169" name="Freeform: Shape 208">
                <a:extLst>
                  <a:ext uri="{FF2B5EF4-FFF2-40B4-BE49-F238E27FC236}">
                    <a16:creationId xmlns:a16="http://schemas.microsoft.com/office/drawing/2014/main" id="{237927C1-F6CD-46A7-A2FB-0451B83466E5}"/>
                  </a:ext>
                </a:extLst>
              </p:cNvPr>
              <p:cNvSpPr/>
              <p:nvPr/>
            </p:nvSpPr>
            <p:spPr>
              <a:xfrm>
                <a:off x="3125752" y="1489547"/>
                <a:ext cx="219075" cy="219075"/>
              </a:xfrm>
              <a:custGeom>
                <a:avLst/>
                <a:gdLst>
                  <a:gd name="connsiteX0" fmla="*/ 109538 w 219075"/>
                  <a:gd name="connsiteY0" fmla="*/ 219075 h 219075"/>
                  <a:gd name="connsiteX1" fmla="*/ 219075 w 219075"/>
                  <a:gd name="connsiteY1" fmla="*/ 109538 h 219075"/>
                  <a:gd name="connsiteX2" fmla="*/ 109538 w 219075"/>
                  <a:gd name="connsiteY2" fmla="*/ 0 h 219075"/>
                  <a:gd name="connsiteX3" fmla="*/ 0 w 219075"/>
                  <a:gd name="connsiteY3" fmla="*/ 109538 h 219075"/>
                  <a:gd name="connsiteX4" fmla="*/ 109538 w 219075"/>
                  <a:gd name="connsiteY4" fmla="*/ 219075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109538" y="219075"/>
                    </a:moveTo>
                    <a:cubicBezTo>
                      <a:pt x="170497" y="219075"/>
                      <a:pt x="219075" y="170498"/>
                      <a:pt x="219075" y="109538"/>
                    </a:cubicBezTo>
                    <a:cubicBezTo>
                      <a:pt x="219075" y="48578"/>
                      <a:pt x="170497" y="0"/>
                      <a:pt x="109538" y="0"/>
                    </a:cubicBezTo>
                    <a:cubicBezTo>
                      <a:pt x="48578" y="0"/>
                      <a:pt x="0" y="48578"/>
                      <a:pt x="0" y="109538"/>
                    </a:cubicBezTo>
                    <a:cubicBezTo>
                      <a:pt x="0" y="170498"/>
                      <a:pt x="48578" y="219075"/>
                      <a:pt x="109538" y="219075"/>
                    </a:cubicBezTo>
                    <a:close/>
                  </a:path>
                </a:pathLst>
              </a:custGeom>
              <a:noFill/>
              <a:ln w="19050" cap="rnd">
                <a:solidFill>
                  <a:schemeClr val="bg1"/>
                </a:solidFill>
                <a:prstDash val="solid"/>
                <a:round/>
              </a:ln>
            </p:spPr>
            <p:txBody>
              <a:bodyPr rtlCol="0" anchor="ctr"/>
              <a:lstStyle/>
              <a:p>
                <a:endParaRPr lang="en-GB"/>
              </a:p>
            </p:txBody>
          </p:sp>
          <p:sp>
            <p:nvSpPr>
              <p:cNvPr id="170" name="Freeform: Shape 209">
                <a:extLst>
                  <a:ext uri="{FF2B5EF4-FFF2-40B4-BE49-F238E27FC236}">
                    <a16:creationId xmlns:a16="http://schemas.microsoft.com/office/drawing/2014/main" id="{CC664060-EDE1-4309-BE04-AAA2186D3BC9}"/>
                  </a:ext>
                </a:extLst>
              </p:cNvPr>
              <p:cNvSpPr/>
              <p:nvPr/>
            </p:nvSpPr>
            <p:spPr>
              <a:xfrm>
                <a:off x="3227884" y="1546697"/>
                <a:ext cx="57150" cy="104775"/>
              </a:xfrm>
              <a:custGeom>
                <a:avLst/>
                <a:gdLst>
                  <a:gd name="connsiteX0" fmla="*/ 0 w 57150"/>
                  <a:gd name="connsiteY0" fmla="*/ 0 h 104775"/>
                  <a:gd name="connsiteX1" fmla="*/ 0 w 57150"/>
                  <a:gd name="connsiteY1" fmla="*/ 52388 h 104775"/>
                  <a:gd name="connsiteX2" fmla="*/ 57150 w 57150"/>
                  <a:gd name="connsiteY2" fmla="*/ 104775 h 104775"/>
                </a:gdLst>
                <a:ahLst/>
                <a:cxnLst>
                  <a:cxn ang="0">
                    <a:pos x="connsiteX0" y="connsiteY0"/>
                  </a:cxn>
                  <a:cxn ang="0">
                    <a:pos x="connsiteX1" y="connsiteY1"/>
                  </a:cxn>
                  <a:cxn ang="0">
                    <a:pos x="connsiteX2" y="connsiteY2"/>
                  </a:cxn>
                </a:cxnLst>
                <a:rect l="l" t="t" r="r" b="b"/>
                <a:pathLst>
                  <a:path w="57150" h="104775">
                    <a:moveTo>
                      <a:pt x="0" y="0"/>
                    </a:moveTo>
                    <a:lnTo>
                      <a:pt x="0" y="52388"/>
                    </a:lnTo>
                    <a:lnTo>
                      <a:pt x="57150" y="104775"/>
                    </a:lnTo>
                  </a:path>
                </a:pathLst>
              </a:custGeom>
              <a:noFill/>
              <a:ln w="19050" cap="rnd">
                <a:solidFill>
                  <a:schemeClr val="bg1"/>
                </a:solidFill>
                <a:prstDash val="solid"/>
                <a:round/>
              </a:ln>
            </p:spPr>
            <p:txBody>
              <a:bodyPr rtlCol="0" anchor="ctr"/>
              <a:lstStyle/>
              <a:p>
                <a:endParaRPr lang="en-GB"/>
              </a:p>
            </p:txBody>
          </p:sp>
        </p:grpSp>
        <p:sp>
          <p:nvSpPr>
            <p:cNvPr id="171" name="Rectangle 170">
              <a:extLst>
                <a:ext uri="{FF2B5EF4-FFF2-40B4-BE49-F238E27FC236}">
                  <a16:creationId xmlns:a16="http://schemas.microsoft.com/office/drawing/2014/main" id="{1E9762E3-C348-4048-809B-11B9CE026011}"/>
                </a:ext>
              </a:extLst>
            </p:cNvPr>
            <p:cNvSpPr/>
            <p:nvPr/>
          </p:nvSpPr>
          <p:spPr>
            <a:xfrm>
              <a:off x="998708"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Develop a roadmap for strategy execution over a longer time-frame to inform the planning process</a:t>
              </a:r>
            </a:p>
          </p:txBody>
        </p:sp>
        <p:cxnSp>
          <p:nvCxnSpPr>
            <p:cNvPr id="172" name="Straight Connector 171">
              <a:extLst>
                <a:ext uri="{FF2B5EF4-FFF2-40B4-BE49-F238E27FC236}">
                  <a16:creationId xmlns:a16="http://schemas.microsoft.com/office/drawing/2014/main" id="{8CB1DB82-CB64-4F1D-BAA6-D4B4B324A3A3}"/>
                </a:ext>
              </a:extLst>
            </p:cNvPr>
            <p:cNvCxnSpPr/>
            <p:nvPr/>
          </p:nvCxnSpPr>
          <p:spPr>
            <a:xfrm flipV="1">
              <a:off x="3350178"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B06913A0-D274-4884-8D66-259F23EA1FF0}"/>
                </a:ext>
              </a:extLst>
            </p:cNvPr>
            <p:cNvSpPr/>
            <p:nvPr/>
          </p:nvSpPr>
          <p:spPr>
            <a:xfrm>
              <a:off x="998708"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Roadmap Development</a:t>
              </a:r>
            </a:p>
          </p:txBody>
        </p:sp>
        <p:sp>
          <p:nvSpPr>
            <p:cNvPr id="174" name="Rectangle 173">
              <a:extLst>
                <a:ext uri="{FF2B5EF4-FFF2-40B4-BE49-F238E27FC236}">
                  <a16:creationId xmlns:a16="http://schemas.microsoft.com/office/drawing/2014/main" id="{5E784D6C-C513-4EA5-952B-97B30C81B171}"/>
                </a:ext>
              </a:extLst>
            </p:cNvPr>
            <p:cNvSpPr/>
            <p:nvPr/>
          </p:nvSpPr>
          <p:spPr>
            <a:xfrm>
              <a:off x="3460822"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Frame new initiatives with identifiable outcomes that can be mapped to strategic goals and KPIs.</a:t>
              </a:r>
            </a:p>
          </p:txBody>
        </p:sp>
        <p:cxnSp>
          <p:nvCxnSpPr>
            <p:cNvPr id="175" name="Straight Connector 174">
              <a:extLst>
                <a:ext uri="{FF2B5EF4-FFF2-40B4-BE49-F238E27FC236}">
                  <a16:creationId xmlns:a16="http://schemas.microsoft.com/office/drawing/2014/main" id="{082ABED6-C1B1-44EA-8DCD-67EFEE07F474}"/>
                </a:ext>
              </a:extLst>
            </p:cNvPr>
            <p:cNvCxnSpPr/>
            <p:nvPr/>
          </p:nvCxnSpPr>
          <p:spPr>
            <a:xfrm flipV="1">
              <a:off x="5812292"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1A9F88C9-650A-4B8A-8620-9E2D425093C8}"/>
                </a:ext>
              </a:extLst>
            </p:cNvPr>
            <p:cNvSpPr/>
            <p:nvPr/>
          </p:nvSpPr>
          <p:spPr>
            <a:xfrm>
              <a:off x="3460822"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Strategic Alignment</a:t>
              </a:r>
            </a:p>
          </p:txBody>
        </p:sp>
        <p:sp>
          <p:nvSpPr>
            <p:cNvPr id="177" name="Rectangle 176">
              <a:extLst>
                <a:ext uri="{FF2B5EF4-FFF2-40B4-BE49-F238E27FC236}">
                  <a16:creationId xmlns:a16="http://schemas.microsoft.com/office/drawing/2014/main" id="{BA8E55EE-0170-43BF-B2E4-229B5848F762}"/>
                </a:ext>
              </a:extLst>
            </p:cNvPr>
            <p:cNvSpPr/>
            <p:nvPr/>
          </p:nvSpPr>
          <p:spPr>
            <a:xfrm>
              <a:off x="5956290"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Visualization of constraints and options to better support sequencing of work.</a:t>
              </a:r>
            </a:p>
          </p:txBody>
        </p:sp>
        <p:cxnSp>
          <p:nvCxnSpPr>
            <p:cNvPr id="178" name="Straight Connector 177">
              <a:extLst>
                <a:ext uri="{FF2B5EF4-FFF2-40B4-BE49-F238E27FC236}">
                  <a16:creationId xmlns:a16="http://schemas.microsoft.com/office/drawing/2014/main" id="{8C7174CD-FC06-4987-BE79-0114526969A1}"/>
                </a:ext>
              </a:extLst>
            </p:cNvPr>
            <p:cNvCxnSpPr/>
            <p:nvPr/>
          </p:nvCxnSpPr>
          <p:spPr>
            <a:xfrm flipV="1">
              <a:off x="8307760"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FBCC1CCC-7641-496A-B9FF-13748AA95F93}"/>
                </a:ext>
              </a:extLst>
            </p:cNvPr>
            <p:cNvSpPr/>
            <p:nvPr/>
          </p:nvSpPr>
          <p:spPr>
            <a:xfrm>
              <a:off x="5956290"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Scenario Modeling</a:t>
              </a:r>
            </a:p>
          </p:txBody>
        </p:sp>
        <p:sp>
          <p:nvSpPr>
            <p:cNvPr id="180" name="Rectangle 179">
              <a:extLst>
                <a:ext uri="{FF2B5EF4-FFF2-40B4-BE49-F238E27FC236}">
                  <a16:creationId xmlns:a16="http://schemas.microsoft.com/office/drawing/2014/main" id="{9A0DEF4F-8F08-4B42-ACD3-527300B0B17D}"/>
                </a:ext>
              </a:extLst>
            </p:cNvPr>
            <p:cNvSpPr/>
            <p:nvPr/>
          </p:nvSpPr>
          <p:spPr>
            <a:xfrm>
              <a:off x="8451758" y="2945566"/>
              <a:ext cx="2250939" cy="523220"/>
            </a:xfrm>
            <a:prstGeom prst="rect">
              <a:avLst/>
            </a:prstGeom>
            <a:ln>
              <a:noFill/>
            </a:ln>
          </p:spPr>
          <p:txBody>
            <a:bodyPr wrap="square" lIns="0" tIns="0" rIns="0" bIns="0">
              <a:spAutoFit/>
            </a:bodyPr>
            <a:lstStyle/>
            <a:p>
              <a:pPr>
                <a:spcAft>
                  <a:spcPts val="600"/>
                </a:spcAft>
                <a:defRPr/>
              </a:pPr>
              <a:r>
                <a:rPr lang="en-US" sz="1100">
                  <a:solidFill>
                    <a:srgbClr val="483698"/>
                  </a:solidFill>
                </a:rPr>
                <a:t>Disciplined reporting of KPIs / OKRs and f</a:t>
              </a:r>
              <a:r>
                <a:rPr lang="en-US" sz="1100">
                  <a:solidFill>
                    <a:srgbClr val="00338D"/>
                  </a:solidFill>
                  <a:ea typeface="Open Sans" panose="020B0606030504020204" pitchFamily="34" charset="0"/>
                  <a:cs typeface="Open Sans" panose="020B0606030504020204" pitchFamily="34" charset="0"/>
                </a:rPr>
                <a:t>eedback loops </a:t>
              </a:r>
              <a:r>
                <a:rPr lang="en-US" sz="1100">
                  <a:solidFill>
                    <a:srgbClr val="483698"/>
                  </a:solidFill>
                </a:rPr>
                <a:t>allows deeper understanding of outcomes</a:t>
              </a:r>
              <a:r>
                <a:rPr lang="en-US" sz="1200">
                  <a:solidFill>
                    <a:srgbClr val="483698"/>
                  </a:solidFill>
                </a:rPr>
                <a:t>.</a:t>
              </a:r>
              <a:r>
                <a:rPr lang="en-US" sz="1100">
                  <a:solidFill>
                    <a:srgbClr val="00338D"/>
                  </a:solidFill>
                  <a:ea typeface="Open Sans" panose="020B0606030504020204" pitchFamily="34" charset="0"/>
                  <a:cs typeface="Open Sans" panose="020B0606030504020204" pitchFamily="34" charset="0"/>
                </a:rPr>
                <a:t> </a:t>
              </a:r>
            </a:p>
          </p:txBody>
        </p:sp>
        <p:sp>
          <p:nvSpPr>
            <p:cNvPr id="181" name="Rectangle 180">
              <a:extLst>
                <a:ext uri="{FF2B5EF4-FFF2-40B4-BE49-F238E27FC236}">
                  <a16:creationId xmlns:a16="http://schemas.microsoft.com/office/drawing/2014/main" id="{AD809EB2-E4B2-4BCA-9CEB-1B5838BE5441}"/>
                </a:ext>
              </a:extLst>
            </p:cNvPr>
            <p:cNvSpPr/>
            <p:nvPr/>
          </p:nvSpPr>
          <p:spPr>
            <a:xfrm>
              <a:off x="8451758"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Transparency &amp; Retrospectives</a:t>
              </a:r>
            </a:p>
          </p:txBody>
        </p:sp>
        <p:grpSp>
          <p:nvGrpSpPr>
            <p:cNvPr id="182" name="Group 181">
              <a:extLst>
                <a:ext uri="{FF2B5EF4-FFF2-40B4-BE49-F238E27FC236}">
                  <a16:creationId xmlns:a16="http://schemas.microsoft.com/office/drawing/2014/main" id="{40801095-6AF3-44F6-B104-637F1028D36F}"/>
                </a:ext>
              </a:extLst>
            </p:cNvPr>
            <p:cNvGrpSpPr/>
            <p:nvPr/>
          </p:nvGrpSpPr>
          <p:grpSpPr>
            <a:xfrm>
              <a:off x="2712654" y="2322972"/>
              <a:ext cx="457196" cy="457200"/>
              <a:chOff x="4504235" y="2312479"/>
              <a:chExt cx="218693" cy="219075"/>
            </a:xfrm>
          </p:grpSpPr>
          <p:sp>
            <p:nvSpPr>
              <p:cNvPr id="183" name="Freeform: Shape 96">
                <a:extLst>
                  <a:ext uri="{FF2B5EF4-FFF2-40B4-BE49-F238E27FC236}">
                    <a16:creationId xmlns:a16="http://schemas.microsoft.com/office/drawing/2014/main" id="{63F89386-9DC1-40EA-B508-FB905E17F2DD}"/>
                  </a:ext>
                </a:extLst>
              </p:cNvPr>
              <p:cNvSpPr/>
              <p:nvPr/>
            </p:nvSpPr>
            <p:spPr>
              <a:xfrm>
                <a:off x="4504235" y="2312479"/>
                <a:ext cx="152400" cy="190500"/>
              </a:xfrm>
              <a:custGeom>
                <a:avLst/>
                <a:gdLst>
                  <a:gd name="connsiteX0" fmla="*/ 114300 w 152400"/>
                  <a:gd name="connsiteY0" fmla="*/ 190500 h 190500"/>
                  <a:gd name="connsiteX1" fmla="*/ 9525 w 152400"/>
                  <a:gd name="connsiteY1" fmla="*/ 190500 h 190500"/>
                  <a:gd name="connsiteX2" fmla="*/ 0 w 152400"/>
                  <a:gd name="connsiteY2" fmla="*/ 180975 h 190500"/>
                  <a:gd name="connsiteX3" fmla="*/ 0 w 152400"/>
                  <a:gd name="connsiteY3" fmla="*/ 9525 h 190500"/>
                  <a:gd name="connsiteX4" fmla="*/ 9525 w 152400"/>
                  <a:gd name="connsiteY4" fmla="*/ 0 h 190500"/>
                  <a:gd name="connsiteX5" fmla="*/ 142875 w 152400"/>
                  <a:gd name="connsiteY5" fmla="*/ 0 h 190500"/>
                  <a:gd name="connsiteX6" fmla="*/ 152400 w 152400"/>
                  <a:gd name="connsiteY6" fmla="*/ 9525 h 190500"/>
                  <a:gd name="connsiteX7" fmla="*/ 152400 w 152400"/>
                  <a:gd name="connsiteY7" fmla="*/ 571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90500">
                    <a:moveTo>
                      <a:pt x="114300" y="190500"/>
                    </a:moveTo>
                    <a:lnTo>
                      <a:pt x="9525" y="190500"/>
                    </a:lnTo>
                    <a:cubicBezTo>
                      <a:pt x="4286" y="190500"/>
                      <a:pt x="0" y="186214"/>
                      <a:pt x="0" y="180975"/>
                    </a:cubicBezTo>
                    <a:lnTo>
                      <a:pt x="0" y="9525"/>
                    </a:lnTo>
                    <a:cubicBezTo>
                      <a:pt x="0" y="4286"/>
                      <a:pt x="4286" y="0"/>
                      <a:pt x="9525" y="0"/>
                    </a:cubicBezTo>
                    <a:lnTo>
                      <a:pt x="142875" y="0"/>
                    </a:lnTo>
                    <a:cubicBezTo>
                      <a:pt x="148114" y="0"/>
                      <a:pt x="152400" y="4286"/>
                      <a:pt x="152400" y="9525"/>
                    </a:cubicBezTo>
                    <a:lnTo>
                      <a:pt x="152400" y="571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4" name="Freeform: Shape 97">
                <a:extLst>
                  <a:ext uri="{FF2B5EF4-FFF2-40B4-BE49-F238E27FC236}">
                    <a16:creationId xmlns:a16="http://schemas.microsoft.com/office/drawing/2014/main" id="{02A2A660-C835-4F75-A51F-957987B75611}"/>
                  </a:ext>
                </a:extLst>
              </p:cNvPr>
              <p:cNvSpPr/>
              <p:nvPr/>
            </p:nvSpPr>
            <p:spPr>
              <a:xfrm>
                <a:off x="4561385" y="2341054"/>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5" name="Freeform: Shape 99">
                <a:extLst>
                  <a:ext uri="{FF2B5EF4-FFF2-40B4-BE49-F238E27FC236}">
                    <a16:creationId xmlns:a16="http://schemas.microsoft.com/office/drawing/2014/main" id="{1DF223EA-92BD-4595-A8EC-D7A8B658DF61}"/>
                  </a:ext>
                </a:extLst>
              </p:cNvPr>
              <p:cNvSpPr/>
              <p:nvPr/>
            </p:nvSpPr>
            <p:spPr>
              <a:xfrm>
                <a:off x="4561385" y="2369629"/>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6" name="Freeform: Shape 100">
                <a:extLst>
                  <a:ext uri="{FF2B5EF4-FFF2-40B4-BE49-F238E27FC236}">
                    <a16:creationId xmlns:a16="http://schemas.microsoft.com/office/drawing/2014/main" id="{3F77333D-E7DF-47EE-BE6F-5369D76A67C2}"/>
                  </a:ext>
                </a:extLst>
              </p:cNvPr>
              <p:cNvSpPr/>
              <p:nvPr/>
            </p:nvSpPr>
            <p:spPr>
              <a:xfrm>
                <a:off x="4561385" y="2398204"/>
                <a:ext cx="9525" cy="9525"/>
              </a:xfrm>
              <a:custGeom>
                <a:avLst/>
                <a:gdLst>
                  <a:gd name="connsiteX0" fmla="*/ 0 w 9525"/>
                  <a:gd name="connsiteY0" fmla="*/ 0 h 0"/>
                  <a:gd name="connsiteX1" fmla="*/ 9525 w 9525"/>
                  <a:gd name="connsiteY1" fmla="*/ 0 h 0"/>
                </a:gdLst>
                <a:ahLst/>
                <a:cxnLst>
                  <a:cxn ang="0">
                    <a:pos x="connsiteX0" y="connsiteY0"/>
                  </a:cxn>
                  <a:cxn ang="0">
                    <a:pos x="connsiteX1" y="connsiteY1"/>
                  </a:cxn>
                </a:cxnLst>
                <a:rect l="l" t="t" r="r" b="b"/>
                <a:pathLst>
                  <a:path w="9525">
                    <a:moveTo>
                      <a:pt x="0" y="0"/>
                    </a:moveTo>
                    <a:lnTo>
                      <a:pt x="9525"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7" name="Freeform: Shape 101">
                <a:extLst>
                  <a:ext uri="{FF2B5EF4-FFF2-40B4-BE49-F238E27FC236}">
                    <a16:creationId xmlns:a16="http://schemas.microsoft.com/office/drawing/2014/main" id="{45C604CA-B107-4A46-BD8A-80AF322BE92E}"/>
                  </a:ext>
                </a:extLst>
              </p:cNvPr>
              <p:cNvSpPr/>
              <p:nvPr/>
            </p:nvSpPr>
            <p:spPr>
              <a:xfrm>
                <a:off x="4530428" y="2338673"/>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8" name="Freeform: Shape 102">
                <a:extLst>
                  <a:ext uri="{FF2B5EF4-FFF2-40B4-BE49-F238E27FC236}">
                    <a16:creationId xmlns:a16="http://schemas.microsoft.com/office/drawing/2014/main" id="{E50B7B91-1DBF-4164-8A4A-7AA4DF249709}"/>
                  </a:ext>
                </a:extLst>
              </p:cNvPr>
              <p:cNvSpPr/>
              <p:nvPr/>
            </p:nvSpPr>
            <p:spPr>
              <a:xfrm>
                <a:off x="4530428" y="2367248"/>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9" name="Freeform: Shape 103">
                <a:extLst>
                  <a:ext uri="{FF2B5EF4-FFF2-40B4-BE49-F238E27FC236}">
                    <a16:creationId xmlns:a16="http://schemas.microsoft.com/office/drawing/2014/main" id="{C911F6D1-C86A-4214-A2DB-C25B104A1A09}"/>
                  </a:ext>
                </a:extLst>
              </p:cNvPr>
              <p:cNvSpPr/>
              <p:nvPr/>
            </p:nvSpPr>
            <p:spPr>
              <a:xfrm>
                <a:off x="4530428" y="2395823"/>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0" name="Freeform: Shape 104">
                <a:extLst>
                  <a:ext uri="{FF2B5EF4-FFF2-40B4-BE49-F238E27FC236}">
                    <a16:creationId xmlns:a16="http://schemas.microsoft.com/office/drawing/2014/main" id="{AB11A053-448E-427C-962F-05B610FD221B}"/>
                  </a:ext>
                </a:extLst>
              </p:cNvPr>
              <p:cNvSpPr/>
              <p:nvPr/>
            </p:nvSpPr>
            <p:spPr>
              <a:xfrm>
                <a:off x="4576529" y="2396448"/>
                <a:ext cx="57150" cy="47625"/>
              </a:xfrm>
              <a:custGeom>
                <a:avLst/>
                <a:gdLst>
                  <a:gd name="connsiteX0" fmla="*/ 62103 w 57150"/>
                  <a:gd name="connsiteY0" fmla="*/ 9948 h 47625"/>
                  <a:gd name="connsiteX1" fmla="*/ 57531 w 57150"/>
                  <a:gd name="connsiteY1" fmla="*/ 7186 h 47625"/>
                  <a:gd name="connsiteX2" fmla="*/ 47054 w 57150"/>
                  <a:gd name="connsiteY2" fmla="*/ 1947 h 47625"/>
                  <a:gd name="connsiteX3" fmla="*/ 28194 w 57150"/>
                  <a:gd name="connsiteY3" fmla="*/ 3376 h 47625"/>
                  <a:gd name="connsiteX4" fmla="*/ 11906 w 57150"/>
                  <a:gd name="connsiteY4" fmla="*/ 15091 h 47625"/>
                  <a:gd name="connsiteX5" fmla="*/ 2477 w 57150"/>
                  <a:gd name="connsiteY5" fmla="*/ 30617 h 47625"/>
                  <a:gd name="connsiteX6" fmla="*/ 0 w 57150"/>
                  <a:gd name="connsiteY6" fmla="*/ 4795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47625">
                    <a:moveTo>
                      <a:pt x="62103" y="9948"/>
                    </a:moveTo>
                    <a:cubicBezTo>
                      <a:pt x="60674" y="8900"/>
                      <a:pt x="59150" y="8043"/>
                      <a:pt x="57531" y="7186"/>
                    </a:cubicBezTo>
                    <a:lnTo>
                      <a:pt x="47054" y="1947"/>
                    </a:lnTo>
                    <a:cubicBezTo>
                      <a:pt x="40958" y="-1101"/>
                      <a:pt x="33719" y="-530"/>
                      <a:pt x="28194" y="3376"/>
                    </a:cubicBezTo>
                    <a:lnTo>
                      <a:pt x="11906" y="15091"/>
                    </a:lnTo>
                    <a:cubicBezTo>
                      <a:pt x="6763" y="18711"/>
                      <a:pt x="3334" y="24331"/>
                      <a:pt x="2477" y="30617"/>
                    </a:cubicBezTo>
                    <a:lnTo>
                      <a:pt x="0" y="47953"/>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1" name="Freeform: Shape 105">
                <a:extLst>
                  <a:ext uri="{FF2B5EF4-FFF2-40B4-BE49-F238E27FC236}">
                    <a16:creationId xmlns:a16="http://schemas.microsoft.com/office/drawing/2014/main" id="{9ABAB24C-10B3-4795-89A8-90787DB17525}"/>
                  </a:ext>
                </a:extLst>
              </p:cNvPr>
              <p:cNvSpPr/>
              <p:nvPr/>
            </p:nvSpPr>
            <p:spPr>
              <a:xfrm>
                <a:off x="4632822" y="2474404"/>
                <a:ext cx="28575" cy="57150"/>
              </a:xfrm>
              <a:custGeom>
                <a:avLst/>
                <a:gdLst>
                  <a:gd name="connsiteX0" fmla="*/ 0 w 28575"/>
                  <a:gd name="connsiteY0" fmla="*/ 0 h 57150"/>
                  <a:gd name="connsiteX1" fmla="*/ 28575 w 28575"/>
                  <a:gd name="connsiteY1" fmla="*/ 57150 h 57150"/>
                </a:gdLst>
                <a:ahLst/>
                <a:cxnLst>
                  <a:cxn ang="0">
                    <a:pos x="connsiteX0" y="connsiteY0"/>
                  </a:cxn>
                  <a:cxn ang="0">
                    <a:pos x="connsiteX1" y="connsiteY1"/>
                  </a:cxn>
                </a:cxnLst>
                <a:rect l="l" t="t" r="r" b="b"/>
                <a:pathLst>
                  <a:path w="28575" h="57150">
                    <a:moveTo>
                      <a:pt x="0" y="0"/>
                    </a:moveTo>
                    <a:lnTo>
                      <a:pt x="28575" y="571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2" name="Freeform: Shape 106">
                <a:extLst>
                  <a:ext uri="{FF2B5EF4-FFF2-40B4-BE49-F238E27FC236}">
                    <a16:creationId xmlns:a16="http://schemas.microsoft.com/office/drawing/2014/main" id="{C8019B7E-FEB9-4BFE-AFC8-E468B5BE70A7}"/>
                  </a:ext>
                </a:extLst>
              </p:cNvPr>
              <p:cNvSpPr/>
              <p:nvPr/>
            </p:nvSpPr>
            <p:spPr>
              <a:xfrm>
                <a:off x="4547097" y="2452116"/>
                <a:ext cx="28575" cy="19050"/>
              </a:xfrm>
              <a:custGeom>
                <a:avLst/>
                <a:gdLst>
                  <a:gd name="connsiteX0" fmla="*/ 16859 w 28575"/>
                  <a:gd name="connsiteY0" fmla="*/ 0 h 19050"/>
                  <a:gd name="connsiteX1" fmla="*/ 0 w 28575"/>
                  <a:gd name="connsiteY1" fmla="*/ 27146 h 19050"/>
                  <a:gd name="connsiteX2" fmla="*/ 31813 w 28575"/>
                  <a:gd name="connsiteY2" fmla="*/ 24384 h 19050"/>
                </a:gdLst>
                <a:ahLst/>
                <a:cxnLst>
                  <a:cxn ang="0">
                    <a:pos x="connsiteX0" y="connsiteY0"/>
                  </a:cxn>
                  <a:cxn ang="0">
                    <a:pos x="connsiteX1" y="connsiteY1"/>
                  </a:cxn>
                  <a:cxn ang="0">
                    <a:pos x="connsiteX2" y="connsiteY2"/>
                  </a:cxn>
                </a:cxnLst>
                <a:rect l="l" t="t" r="r" b="b"/>
                <a:pathLst>
                  <a:path w="28575" h="19050">
                    <a:moveTo>
                      <a:pt x="16859" y="0"/>
                    </a:moveTo>
                    <a:lnTo>
                      <a:pt x="0" y="27146"/>
                    </a:lnTo>
                    <a:lnTo>
                      <a:pt x="31813" y="24384"/>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3" name="Freeform: Shape 108">
                <a:extLst>
                  <a:ext uri="{FF2B5EF4-FFF2-40B4-BE49-F238E27FC236}">
                    <a16:creationId xmlns:a16="http://schemas.microsoft.com/office/drawing/2014/main" id="{6095A0F6-D90C-41F9-A2AD-F09EFF146E39}"/>
                  </a:ext>
                </a:extLst>
              </p:cNvPr>
              <p:cNvSpPr/>
              <p:nvPr/>
            </p:nvSpPr>
            <p:spPr>
              <a:xfrm>
                <a:off x="4563956" y="2395278"/>
                <a:ext cx="104775" cy="76200"/>
              </a:xfrm>
              <a:custGeom>
                <a:avLst/>
                <a:gdLst>
                  <a:gd name="connsiteX0" fmla="*/ 49340 w 104775"/>
                  <a:gd name="connsiteY0" fmla="*/ 60076 h 76200"/>
                  <a:gd name="connsiteX1" fmla="*/ 104299 w 104775"/>
                  <a:gd name="connsiteY1" fmla="*/ 26357 h 76200"/>
                  <a:gd name="connsiteX2" fmla="*/ 108871 w 104775"/>
                  <a:gd name="connsiteY2" fmla="*/ 6831 h 76200"/>
                  <a:gd name="connsiteX3" fmla="*/ 89345 w 104775"/>
                  <a:gd name="connsiteY3" fmla="*/ 2069 h 76200"/>
                  <a:gd name="connsiteX4" fmla="*/ 0 w 104775"/>
                  <a:gd name="connsiteY4" fmla="*/ 56838 h 76200"/>
                  <a:gd name="connsiteX5" fmla="*/ 14954 w 104775"/>
                  <a:gd name="connsiteY5" fmla="*/ 81221 h 76200"/>
                  <a:gd name="connsiteX6" fmla="*/ 30861 w 104775"/>
                  <a:gd name="connsiteY6" fmla="*/ 7141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76200">
                    <a:moveTo>
                      <a:pt x="49340" y="60076"/>
                    </a:moveTo>
                    <a:lnTo>
                      <a:pt x="104299" y="26357"/>
                    </a:lnTo>
                    <a:cubicBezTo>
                      <a:pt x="110966" y="22167"/>
                      <a:pt x="112967" y="13499"/>
                      <a:pt x="108871" y="6831"/>
                    </a:cubicBezTo>
                    <a:cubicBezTo>
                      <a:pt x="104775" y="164"/>
                      <a:pt x="96107" y="-2027"/>
                      <a:pt x="89345" y="2069"/>
                    </a:cubicBezTo>
                    <a:lnTo>
                      <a:pt x="0" y="56838"/>
                    </a:lnTo>
                    <a:lnTo>
                      <a:pt x="14954" y="81221"/>
                    </a:lnTo>
                    <a:lnTo>
                      <a:pt x="30861" y="71411"/>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4" name="Freeform: Shape 109">
                <a:extLst>
                  <a:ext uri="{FF2B5EF4-FFF2-40B4-BE49-F238E27FC236}">
                    <a16:creationId xmlns:a16="http://schemas.microsoft.com/office/drawing/2014/main" id="{321D3E77-5743-4B87-ABD8-CC0298C52D2D}"/>
                  </a:ext>
                </a:extLst>
              </p:cNvPr>
              <p:cNvSpPr/>
              <p:nvPr/>
            </p:nvSpPr>
            <p:spPr>
              <a:xfrm>
                <a:off x="4594722" y="2455354"/>
                <a:ext cx="47625" cy="19050"/>
              </a:xfrm>
              <a:custGeom>
                <a:avLst/>
                <a:gdLst>
                  <a:gd name="connsiteX0" fmla="*/ 42863 w 47625"/>
                  <a:gd name="connsiteY0" fmla="*/ 0 h 19050"/>
                  <a:gd name="connsiteX1" fmla="*/ 9525 w 47625"/>
                  <a:gd name="connsiteY1" fmla="*/ 0 h 19050"/>
                  <a:gd name="connsiteX2" fmla="*/ 0 w 47625"/>
                  <a:gd name="connsiteY2" fmla="*/ 9525 h 19050"/>
                  <a:gd name="connsiteX3" fmla="*/ 9525 w 47625"/>
                  <a:gd name="connsiteY3" fmla="*/ 19050 h 19050"/>
                  <a:gd name="connsiteX4" fmla="*/ 52388 w 47625"/>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19050">
                    <a:moveTo>
                      <a:pt x="42863" y="0"/>
                    </a:moveTo>
                    <a:lnTo>
                      <a:pt x="9525" y="0"/>
                    </a:lnTo>
                    <a:cubicBezTo>
                      <a:pt x="4286" y="0"/>
                      <a:pt x="0" y="4286"/>
                      <a:pt x="0" y="9525"/>
                    </a:cubicBezTo>
                    <a:cubicBezTo>
                      <a:pt x="0" y="14764"/>
                      <a:pt x="4286" y="19050"/>
                      <a:pt x="9525" y="19050"/>
                    </a:cubicBezTo>
                    <a:lnTo>
                      <a:pt x="52388" y="190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5" name="Freeform: Shape 110">
                <a:extLst>
                  <a:ext uri="{FF2B5EF4-FFF2-40B4-BE49-F238E27FC236}">
                    <a16:creationId xmlns:a16="http://schemas.microsoft.com/office/drawing/2014/main" id="{C501F8A5-CC3C-46CF-8BB0-1315B55EAF36}"/>
                  </a:ext>
                </a:extLst>
              </p:cNvPr>
              <p:cNvSpPr/>
              <p:nvPr/>
            </p:nvSpPr>
            <p:spPr>
              <a:xfrm>
                <a:off x="4656253" y="2429065"/>
                <a:ext cx="66675" cy="95250"/>
              </a:xfrm>
              <a:custGeom>
                <a:avLst/>
                <a:gdLst>
                  <a:gd name="connsiteX0" fmla="*/ 67056 w 66675"/>
                  <a:gd name="connsiteY0" fmla="*/ 102489 h 95250"/>
                  <a:gd name="connsiteX1" fmla="*/ 0 w 66675"/>
                  <a:gd name="connsiteY1" fmla="*/ 0 h 95250"/>
                </a:gdLst>
                <a:ahLst/>
                <a:cxnLst>
                  <a:cxn ang="0">
                    <a:pos x="connsiteX0" y="connsiteY0"/>
                  </a:cxn>
                  <a:cxn ang="0">
                    <a:pos x="connsiteX1" y="connsiteY1"/>
                  </a:cxn>
                </a:cxnLst>
                <a:rect l="l" t="t" r="r" b="b"/>
                <a:pathLst>
                  <a:path w="66675" h="95250">
                    <a:moveTo>
                      <a:pt x="67056" y="102489"/>
                    </a:moveTo>
                    <a:lnTo>
                      <a:pt x="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grpSp>
        <p:grpSp>
          <p:nvGrpSpPr>
            <p:cNvPr id="196" name="Group 195">
              <a:extLst>
                <a:ext uri="{FF2B5EF4-FFF2-40B4-BE49-F238E27FC236}">
                  <a16:creationId xmlns:a16="http://schemas.microsoft.com/office/drawing/2014/main" id="{511C2FCD-3CD9-4FD7-AED0-6DD192E92894}"/>
                </a:ext>
              </a:extLst>
            </p:cNvPr>
            <p:cNvGrpSpPr/>
            <p:nvPr/>
          </p:nvGrpSpPr>
          <p:grpSpPr>
            <a:xfrm>
              <a:off x="7761351" y="2330070"/>
              <a:ext cx="411480" cy="411481"/>
              <a:chOff x="4055469" y="2766369"/>
              <a:chExt cx="213359" cy="213359"/>
            </a:xfrm>
          </p:grpSpPr>
          <p:sp>
            <p:nvSpPr>
              <p:cNvPr id="197" name="Freeform: Shape 166">
                <a:extLst>
                  <a:ext uri="{FF2B5EF4-FFF2-40B4-BE49-F238E27FC236}">
                    <a16:creationId xmlns:a16="http://schemas.microsoft.com/office/drawing/2014/main" id="{CF80DF41-84C2-48F0-8663-921D74FE7B01}"/>
                  </a:ext>
                </a:extLst>
              </p:cNvPr>
              <p:cNvSpPr/>
              <p:nvPr/>
            </p:nvSpPr>
            <p:spPr>
              <a:xfrm>
                <a:off x="4055469" y="2766369"/>
                <a:ext cx="180975" cy="76200"/>
              </a:xfrm>
              <a:custGeom>
                <a:avLst/>
                <a:gdLst>
                  <a:gd name="connsiteX0" fmla="*/ 90488 w 180975"/>
                  <a:gd name="connsiteY0" fmla="*/ 76200 h 76200"/>
                  <a:gd name="connsiteX1" fmla="*/ 180975 w 180975"/>
                  <a:gd name="connsiteY1" fmla="*/ 38100 h 76200"/>
                  <a:gd name="connsiteX2" fmla="*/ 90488 w 180975"/>
                  <a:gd name="connsiteY2" fmla="*/ 0 h 76200"/>
                  <a:gd name="connsiteX3" fmla="*/ 0 w 180975"/>
                  <a:gd name="connsiteY3" fmla="*/ 38100 h 76200"/>
                  <a:gd name="connsiteX4" fmla="*/ 90488 w 18097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76200">
                    <a:moveTo>
                      <a:pt x="90488" y="76200"/>
                    </a:moveTo>
                    <a:cubicBezTo>
                      <a:pt x="140017" y="76200"/>
                      <a:pt x="180975" y="59055"/>
                      <a:pt x="180975" y="38100"/>
                    </a:cubicBezTo>
                    <a:cubicBezTo>
                      <a:pt x="180975" y="17145"/>
                      <a:pt x="140017" y="0"/>
                      <a:pt x="90488" y="0"/>
                    </a:cubicBezTo>
                    <a:cubicBezTo>
                      <a:pt x="40958" y="0"/>
                      <a:pt x="0" y="17145"/>
                      <a:pt x="0" y="38100"/>
                    </a:cubicBezTo>
                    <a:cubicBezTo>
                      <a:pt x="0" y="59055"/>
                      <a:pt x="40958" y="76200"/>
                      <a:pt x="90488" y="76200"/>
                    </a:cubicBezTo>
                    <a:close/>
                  </a:path>
                </a:pathLst>
              </a:custGeom>
              <a:noFill/>
              <a:ln w="19050" cap="rnd">
                <a:solidFill>
                  <a:srgbClr val="0091DA"/>
                </a:solidFill>
                <a:prstDash val="solid"/>
                <a:round/>
              </a:ln>
            </p:spPr>
            <p:txBody>
              <a:bodyPr rtlCol="0" anchor="ctr"/>
              <a:lstStyle/>
              <a:p>
                <a:endParaRPr lang="en-GB"/>
              </a:p>
            </p:txBody>
          </p:sp>
          <p:sp>
            <p:nvSpPr>
              <p:cNvPr id="198" name="Freeform: Shape 167">
                <a:extLst>
                  <a:ext uri="{FF2B5EF4-FFF2-40B4-BE49-F238E27FC236}">
                    <a16:creationId xmlns:a16="http://schemas.microsoft.com/office/drawing/2014/main" id="{DFDAAA83-3140-42C1-BC88-28AFCD655AB5}"/>
                  </a:ext>
                </a:extLst>
              </p:cNvPr>
              <p:cNvSpPr/>
              <p:nvPr/>
            </p:nvSpPr>
            <p:spPr>
              <a:xfrm>
                <a:off x="4055469" y="2842569"/>
                <a:ext cx="85725" cy="38100"/>
              </a:xfrm>
              <a:custGeom>
                <a:avLst/>
                <a:gdLst>
                  <a:gd name="connsiteX0" fmla="*/ 90488 w 85725"/>
                  <a:gd name="connsiteY0" fmla="*/ 38100 h 38100"/>
                  <a:gd name="connsiteX1" fmla="*/ 0 w 85725"/>
                  <a:gd name="connsiteY1" fmla="*/ 0 h 38100"/>
                </a:gdLst>
                <a:ahLst/>
                <a:cxnLst>
                  <a:cxn ang="0">
                    <a:pos x="connsiteX0" y="connsiteY0"/>
                  </a:cxn>
                  <a:cxn ang="0">
                    <a:pos x="connsiteX1" y="connsiteY1"/>
                  </a:cxn>
                </a:cxnLst>
                <a:rect l="l" t="t" r="r" b="b"/>
                <a:pathLst>
                  <a:path w="85725" h="38100">
                    <a:moveTo>
                      <a:pt x="90488" y="38100"/>
                    </a:moveTo>
                    <a:cubicBezTo>
                      <a:pt x="40958" y="38100"/>
                      <a:pt x="0" y="20955"/>
                      <a:pt x="0" y="0"/>
                    </a:cubicBezTo>
                  </a:path>
                </a:pathLst>
              </a:custGeom>
              <a:noFill/>
              <a:ln w="19050" cap="rnd">
                <a:solidFill>
                  <a:srgbClr val="0091DA"/>
                </a:solidFill>
                <a:prstDash val="solid"/>
                <a:round/>
              </a:ln>
            </p:spPr>
            <p:txBody>
              <a:bodyPr rtlCol="0" anchor="ctr"/>
              <a:lstStyle/>
              <a:p>
                <a:endParaRPr lang="en-GB"/>
              </a:p>
            </p:txBody>
          </p:sp>
          <p:sp>
            <p:nvSpPr>
              <p:cNvPr id="199" name="Freeform: Shape 284">
                <a:extLst>
                  <a:ext uri="{FF2B5EF4-FFF2-40B4-BE49-F238E27FC236}">
                    <a16:creationId xmlns:a16="http://schemas.microsoft.com/office/drawing/2014/main" id="{CB0205CA-BD25-4B26-AA21-15F73052716A}"/>
                  </a:ext>
                </a:extLst>
              </p:cNvPr>
              <p:cNvSpPr/>
              <p:nvPr/>
            </p:nvSpPr>
            <p:spPr>
              <a:xfrm>
                <a:off x="4055469" y="2886384"/>
                <a:ext cx="76200" cy="28575"/>
              </a:xfrm>
              <a:custGeom>
                <a:avLst/>
                <a:gdLst>
                  <a:gd name="connsiteX0" fmla="*/ 76200 w 76200"/>
                  <a:gd name="connsiteY0" fmla="*/ 37147 h 28575"/>
                  <a:gd name="connsiteX1" fmla="*/ 0 w 76200"/>
                  <a:gd name="connsiteY1" fmla="*/ 0 h 28575"/>
                </a:gdLst>
                <a:ahLst/>
                <a:cxnLst>
                  <a:cxn ang="0">
                    <a:pos x="connsiteX0" y="connsiteY0"/>
                  </a:cxn>
                  <a:cxn ang="0">
                    <a:pos x="connsiteX1" y="connsiteY1"/>
                  </a:cxn>
                </a:cxnLst>
                <a:rect l="l" t="t" r="r" b="b"/>
                <a:pathLst>
                  <a:path w="76200" h="28575">
                    <a:moveTo>
                      <a:pt x="76200" y="37147"/>
                    </a:moveTo>
                    <a:cubicBezTo>
                      <a:pt x="33338" y="34290"/>
                      <a:pt x="0" y="18097"/>
                      <a:pt x="0" y="0"/>
                    </a:cubicBezTo>
                  </a:path>
                </a:pathLst>
              </a:custGeom>
              <a:noFill/>
              <a:ln w="19050" cap="rnd">
                <a:solidFill>
                  <a:srgbClr val="0091DA"/>
                </a:solidFill>
                <a:prstDash val="solid"/>
                <a:round/>
              </a:ln>
            </p:spPr>
            <p:txBody>
              <a:bodyPr rtlCol="0" anchor="ctr"/>
              <a:lstStyle/>
              <a:p>
                <a:endParaRPr lang="en-GB"/>
              </a:p>
            </p:txBody>
          </p:sp>
          <p:sp>
            <p:nvSpPr>
              <p:cNvPr id="200" name="Freeform: Shape 288">
                <a:extLst>
                  <a:ext uri="{FF2B5EF4-FFF2-40B4-BE49-F238E27FC236}">
                    <a16:creationId xmlns:a16="http://schemas.microsoft.com/office/drawing/2014/main" id="{DC9CCD3C-FB74-404E-A431-98A5947C4910}"/>
                  </a:ext>
                </a:extLst>
              </p:cNvPr>
              <p:cNvSpPr/>
              <p:nvPr/>
            </p:nvSpPr>
            <p:spPr>
              <a:xfrm>
                <a:off x="4055469" y="2804469"/>
                <a:ext cx="76200" cy="161925"/>
              </a:xfrm>
              <a:custGeom>
                <a:avLst/>
                <a:gdLst>
                  <a:gd name="connsiteX0" fmla="*/ 80963 w 76200"/>
                  <a:gd name="connsiteY0" fmla="*/ 161925 h 161925"/>
                  <a:gd name="connsiteX1" fmla="*/ 0 w 76200"/>
                  <a:gd name="connsiteY1" fmla="*/ 123825 h 161925"/>
                  <a:gd name="connsiteX2" fmla="*/ 0 w 76200"/>
                  <a:gd name="connsiteY2" fmla="*/ 0 h 161925"/>
                </a:gdLst>
                <a:ahLst/>
                <a:cxnLst>
                  <a:cxn ang="0">
                    <a:pos x="connsiteX0" y="connsiteY0"/>
                  </a:cxn>
                  <a:cxn ang="0">
                    <a:pos x="connsiteX1" y="connsiteY1"/>
                  </a:cxn>
                  <a:cxn ang="0">
                    <a:pos x="connsiteX2" y="connsiteY2"/>
                  </a:cxn>
                </a:cxnLst>
                <a:rect l="l" t="t" r="r" b="b"/>
                <a:pathLst>
                  <a:path w="76200" h="161925">
                    <a:moveTo>
                      <a:pt x="80963" y="161925"/>
                    </a:moveTo>
                    <a:cubicBezTo>
                      <a:pt x="35242" y="160020"/>
                      <a:pt x="0" y="143828"/>
                      <a:pt x="0" y="123825"/>
                    </a:cubicBezTo>
                    <a:lnTo>
                      <a:pt x="0" y="0"/>
                    </a:lnTo>
                  </a:path>
                </a:pathLst>
              </a:custGeom>
              <a:noFill/>
              <a:ln w="19050" cap="rnd">
                <a:solidFill>
                  <a:srgbClr val="0091DA"/>
                </a:solidFill>
                <a:prstDash val="solid"/>
                <a:round/>
              </a:ln>
            </p:spPr>
            <p:txBody>
              <a:bodyPr rtlCol="0" anchor="ctr"/>
              <a:lstStyle/>
              <a:p>
                <a:endParaRPr lang="en-GB"/>
              </a:p>
            </p:txBody>
          </p:sp>
          <p:sp>
            <p:nvSpPr>
              <p:cNvPr id="201" name="Freeform: Shape 289">
                <a:extLst>
                  <a:ext uri="{FF2B5EF4-FFF2-40B4-BE49-F238E27FC236}">
                    <a16:creationId xmlns:a16="http://schemas.microsoft.com/office/drawing/2014/main" id="{C8677A7B-372F-4B03-939A-90945438BDF6}"/>
                  </a:ext>
                </a:extLst>
              </p:cNvPr>
              <p:cNvSpPr/>
              <p:nvPr/>
            </p:nvSpPr>
            <p:spPr>
              <a:xfrm>
                <a:off x="4236444" y="2804469"/>
                <a:ext cx="9525" cy="38100"/>
              </a:xfrm>
              <a:custGeom>
                <a:avLst/>
                <a:gdLst>
                  <a:gd name="connsiteX0" fmla="*/ 0 w 0"/>
                  <a:gd name="connsiteY0" fmla="*/ 0 h 38100"/>
                  <a:gd name="connsiteX1" fmla="*/ 0 w 0"/>
                  <a:gd name="connsiteY1" fmla="*/ 42863 h 38100"/>
                </a:gdLst>
                <a:ahLst/>
                <a:cxnLst>
                  <a:cxn ang="0">
                    <a:pos x="connsiteX0" y="connsiteY0"/>
                  </a:cxn>
                  <a:cxn ang="0">
                    <a:pos x="connsiteX1" y="connsiteY1"/>
                  </a:cxn>
                </a:cxnLst>
                <a:rect l="l" t="t" r="r" b="b"/>
                <a:pathLst>
                  <a:path h="38100">
                    <a:moveTo>
                      <a:pt x="0" y="0"/>
                    </a:moveTo>
                    <a:lnTo>
                      <a:pt x="0" y="42863"/>
                    </a:lnTo>
                  </a:path>
                </a:pathLst>
              </a:custGeom>
              <a:noFill/>
              <a:ln w="19050" cap="rnd">
                <a:solidFill>
                  <a:srgbClr val="0091DA"/>
                </a:solidFill>
                <a:prstDash val="solid"/>
                <a:round/>
              </a:ln>
            </p:spPr>
            <p:txBody>
              <a:bodyPr rtlCol="0" anchor="ctr"/>
              <a:lstStyle/>
              <a:p>
                <a:endParaRPr lang="en-GB"/>
              </a:p>
            </p:txBody>
          </p:sp>
          <p:sp>
            <p:nvSpPr>
              <p:cNvPr id="202" name="Freeform: Shape 290">
                <a:extLst>
                  <a:ext uri="{FF2B5EF4-FFF2-40B4-BE49-F238E27FC236}">
                    <a16:creationId xmlns:a16="http://schemas.microsoft.com/office/drawing/2014/main" id="{0C57B9A2-CB79-4F29-9D27-6E5C93C88B7F}"/>
                  </a:ext>
                </a:extLst>
              </p:cNvPr>
              <p:cNvSpPr/>
              <p:nvPr/>
            </p:nvSpPr>
            <p:spPr>
              <a:xfrm>
                <a:off x="4159291" y="2913053"/>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10478"/>
                      <a:pt x="34290" y="0"/>
                      <a:pt x="21908" y="0"/>
                    </a:cubicBezTo>
                    <a:cubicBezTo>
                      <a:pt x="10478" y="0"/>
                      <a:pt x="0" y="9525"/>
                      <a:pt x="0" y="21908"/>
                    </a:cubicBezTo>
                    <a:cubicBezTo>
                      <a:pt x="953"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3" name="Freeform: Shape 291">
                <a:extLst>
                  <a:ext uri="{FF2B5EF4-FFF2-40B4-BE49-F238E27FC236}">
                    <a16:creationId xmlns:a16="http://schemas.microsoft.com/office/drawing/2014/main" id="{538F4974-7028-4FD2-9FFE-37D4B55C8883}"/>
                  </a:ext>
                </a:extLst>
              </p:cNvPr>
              <p:cNvSpPr/>
              <p:nvPr/>
            </p:nvSpPr>
            <p:spPr>
              <a:xfrm>
                <a:off x="4230728" y="2941628"/>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10478"/>
                      <a:pt x="34290" y="0"/>
                      <a:pt x="21908" y="0"/>
                    </a:cubicBezTo>
                    <a:cubicBezTo>
                      <a:pt x="10478" y="0"/>
                      <a:pt x="0" y="9525"/>
                      <a:pt x="0" y="21908"/>
                    </a:cubicBezTo>
                    <a:cubicBezTo>
                      <a:pt x="953"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4" name="Freeform: Shape 292">
                <a:extLst>
                  <a:ext uri="{FF2B5EF4-FFF2-40B4-BE49-F238E27FC236}">
                    <a16:creationId xmlns:a16="http://schemas.microsoft.com/office/drawing/2014/main" id="{E6E13A06-5162-4335-83C3-4AE8F79B2BE0}"/>
                  </a:ext>
                </a:extLst>
              </p:cNvPr>
              <p:cNvSpPr/>
              <p:nvPr/>
            </p:nvSpPr>
            <p:spPr>
              <a:xfrm>
                <a:off x="4230728" y="2870191"/>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5" name="Freeform: Shape 293">
                <a:extLst>
                  <a:ext uri="{FF2B5EF4-FFF2-40B4-BE49-F238E27FC236}">
                    <a16:creationId xmlns:a16="http://schemas.microsoft.com/office/drawing/2014/main" id="{64031F01-A200-4B3C-B9E1-D962C864272F}"/>
                  </a:ext>
                </a:extLst>
              </p:cNvPr>
              <p:cNvSpPr/>
              <p:nvPr/>
            </p:nvSpPr>
            <p:spPr>
              <a:xfrm>
                <a:off x="4200248" y="2903528"/>
                <a:ext cx="28575" cy="19050"/>
              </a:xfrm>
              <a:custGeom>
                <a:avLst/>
                <a:gdLst>
                  <a:gd name="connsiteX0" fmla="*/ 0 w 28575"/>
                  <a:gd name="connsiteY0" fmla="*/ 20955 h 19050"/>
                  <a:gd name="connsiteX1" fmla="*/ 35242 w 28575"/>
                  <a:gd name="connsiteY1" fmla="*/ 0 h 19050"/>
                </a:gdLst>
                <a:ahLst/>
                <a:cxnLst>
                  <a:cxn ang="0">
                    <a:pos x="connsiteX0" y="connsiteY0"/>
                  </a:cxn>
                  <a:cxn ang="0">
                    <a:pos x="connsiteX1" y="connsiteY1"/>
                  </a:cxn>
                </a:cxnLst>
                <a:rect l="l" t="t" r="r" b="b"/>
                <a:pathLst>
                  <a:path w="28575" h="19050">
                    <a:moveTo>
                      <a:pt x="0" y="20955"/>
                    </a:moveTo>
                    <a:lnTo>
                      <a:pt x="35242" y="0"/>
                    </a:lnTo>
                  </a:path>
                </a:pathLst>
              </a:custGeom>
              <a:noFill/>
              <a:ln w="19050" cap="rnd">
                <a:solidFill>
                  <a:srgbClr val="0091DA"/>
                </a:solidFill>
                <a:prstDash val="solid"/>
                <a:round/>
              </a:ln>
            </p:spPr>
            <p:txBody>
              <a:bodyPr rtlCol="0" anchor="ctr"/>
              <a:lstStyle/>
              <a:p>
                <a:endParaRPr lang="en-GB"/>
              </a:p>
            </p:txBody>
          </p:sp>
          <p:sp>
            <p:nvSpPr>
              <p:cNvPr id="206" name="Freeform: Shape 294">
                <a:extLst>
                  <a:ext uri="{FF2B5EF4-FFF2-40B4-BE49-F238E27FC236}">
                    <a16:creationId xmlns:a16="http://schemas.microsoft.com/office/drawing/2014/main" id="{95BCB83F-7D3E-4E38-BCF2-B3A54EB71100}"/>
                  </a:ext>
                </a:extLst>
              </p:cNvPr>
              <p:cNvSpPr/>
              <p:nvPr/>
            </p:nvSpPr>
            <p:spPr>
              <a:xfrm>
                <a:off x="4201201" y="2943534"/>
                <a:ext cx="28575" cy="9525"/>
              </a:xfrm>
              <a:custGeom>
                <a:avLst/>
                <a:gdLst>
                  <a:gd name="connsiteX0" fmla="*/ 0 w 28575"/>
                  <a:gd name="connsiteY0" fmla="*/ 0 h 9525"/>
                  <a:gd name="connsiteX1" fmla="*/ 31433 w 28575"/>
                  <a:gd name="connsiteY1" fmla="*/ 12382 h 9525"/>
                </a:gdLst>
                <a:ahLst/>
                <a:cxnLst>
                  <a:cxn ang="0">
                    <a:pos x="connsiteX0" y="connsiteY0"/>
                  </a:cxn>
                  <a:cxn ang="0">
                    <a:pos x="connsiteX1" y="connsiteY1"/>
                  </a:cxn>
                </a:cxnLst>
                <a:rect l="l" t="t" r="r" b="b"/>
                <a:pathLst>
                  <a:path w="28575" h="9525">
                    <a:moveTo>
                      <a:pt x="0" y="0"/>
                    </a:moveTo>
                    <a:lnTo>
                      <a:pt x="31433" y="12382"/>
                    </a:lnTo>
                  </a:path>
                </a:pathLst>
              </a:custGeom>
              <a:noFill/>
              <a:ln w="19050" cap="rnd">
                <a:solidFill>
                  <a:srgbClr val="0091DA"/>
                </a:solidFill>
                <a:prstDash val="solid"/>
                <a:round/>
              </a:ln>
            </p:spPr>
            <p:txBody>
              <a:bodyPr rtlCol="0" anchor="ctr"/>
              <a:lstStyle/>
              <a:p>
                <a:endParaRPr lang="en-GB"/>
              </a:p>
            </p:txBody>
          </p:sp>
        </p:grpSp>
        <p:grpSp>
          <p:nvGrpSpPr>
            <p:cNvPr id="207" name="Group 206">
              <a:extLst>
                <a:ext uri="{FF2B5EF4-FFF2-40B4-BE49-F238E27FC236}">
                  <a16:creationId xmlns:a16="http://schemas.microsoft.com/office/drawing/2014/main" id="{B839DBBF-4A48-45AF-8E22-97E17059F684}"/>
                </a:ext>
              </a:extLst>
            </p:cNvPr>
            <p:cNvGrpSpPr/>
            <p:nvPr/>
          </p:nvGrpSpPr>
          <p:grpSpPr>
            <a:xfrm>
              <a:off x="10212091" y="2308799"/>
              <a:ext cx="483270" cy="486956"/>
              <a:chOff x="6534024" y="-1120027"/>
              <a:chExt cx="1016126" cy="1023872"/>
            </a:xfrm>
          </p:grpSpPr>
          <p:grpSp>
            <p:nvGrpSpPr>
              <p:cNvPr id="208" name="Group 207">
                <a:extLst>
                  <a:ext uri="{FF2B5EF4-FFF2-40B4-BE49-F238E27FC236}">
                    <a16:creationId xmlns:a16="http://schemas.microsoft.com/office/drawing/2014/main" id="{1E45DDD6-9E95-43CB-825D-1D1158064F08}"/>
                  </a:ext>
                </a:extLst>
              </p:cNvPr>
              <p:cNvGrpSpPr/>
              <p:nvPr/>
            </p:nvGrpSpPr>
            <p:grpSpPr>
              <a:xfrm>
                <a:off x="6534024" y="-1120027"/>
                <a:ext cx="759020" cy="969859"/>
                <a:chOff x="4073844" y="2354263"/>
                <a:chExt cx="171450" cy="219075"/>
              </a:xfrm>
            </p:grpSpPr>
            <p:sp>
              <p:nvSpPr>
                <p:cNvPr id="212" name="Freeform: Shape 211">
                  <a:extLst>
                    <a:ext uri="{FF2B5EF4-FFF2-40B4-BE49-F238E27FC236}">
                      <a16:creationId xmlns:a16="http://schemas.microsoft.com/office/drawing/2014/main" id="{12315149-683D-4720-9BAA-53B2B805DDBA}"/>
                    </a:ext>
                  </a:extLst>
                </p:cNvPr>
                <p:cNvSpPr/>
                <p:nvPr/>
              </p:nvSpPr>
              <p:spPr>
                <a:xfrm>
                  <a:off x="4073844" y="2373313"/>
                  <a:ext cx="85725" cy="200025"/>
                </a:xfrm>
                <a:custGeom>
                  <a:avLst/>
                  <a:gdLst>
                    <a:gd name="connsiteX0" fmla="*/ 90488 w 85725"/>
                    <a:gd name="connsiteY0" fmla="*/ 200025 h 200025"/>
                    <a:gd name="connsiteX1" fmla="*/ 9525 w 85725"/>
                    <a:gd name="connsiteY1" fmla="*/ 200025 h 200025"/>
                    <a:gd name="connsiteX2" fmla="*/ 0 w 85725"/>
                    <a:gd name="connsiteY2" fmla="*/ 190500 h 200025"/>
                    <a:gd name="connsiteX3" fmla="*/ 0 w 85725"/>
                    <a:gd name="connsiteY3" fmla="*/ 9525 h 200025"/>
                    <a:gd name="connsiteX4" fmla="*/ 9525 w 85725"/>
                    <a:gd name="connsiteY4" fmla="*/ 0 h 200025"/>
                    <a:gd name="connsiteX5" fmla="*/ 28575 w 85725"/>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00025">
                      <a:moveTo>
                        <a:pt x="90488" y="200025"/>
                      </a:moveTo>
                      <a:lnTo>
                        <a:pt x="9525" y="200025"/>
                      </a:lnTo>
                      <a:cubicBezTo>
                        <a:pt x="4286" y="200025"/>
                        <a:pt x="0" y="195739"/>
                        <a:pt x="0" y="190500"/>
                      </a:cubicBezTo>
                      <a:lnTo>
                        <a:pt x="0" y="9525"/>
                      </a:lnTo>
                      <a:cubicBezTo>
                        <a:pt x="0" y="4286"/>
                        <a:pt x="4286" y="0"/>
                        <a:pt x="9525" y="0"/>
                      </a:cubicBezTo>
                      <a:lnTo>
                        <a:pt x="28575" y="0"/>
                      </a:lnTo>
                    </a:path>
                  </a:pathLst>
                </a:custGeom>
                <a:noFill/>
                <a:ln w="19050" cap="rnd">
                  <a:solidFill>
                    <a:srgbClr val="0091DA"/>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285D40AC-C1E5-4BBE-B63C-8417EFD354E5}"/>
                    </a:ext>
                  </a:extLst>
                </p:cNvPr>
                <p:cNvSpPr/>
                <p:nvPr/>
              </p:nvSpPr>
              <p:spPr>
                <a:xfrm>
                  <a:off x="4216719" y="2373313"/>
                  <a:ext cx="28575" cy="66675"/>
                </a:xfrm>
                <a:custGeom>
                  <a:avLst/>
                  <a:gdLst>
                    <a:gd name="connsiteX0" fmla="*/ 0 w 28575"/>
                    <a:gd name="connsiteY0" fmla="*/ 0 h 66675"/>
                    <a:gd name="connsiteX1" fmla="*/ 19050 w 28575"/>
                    <a:gd name="connsiteY1" fmla="*/ 0 h 66675"/>
                    <a:gd name="connsiteX2" fmla="*/ 28575 w 28575"/>
                    <a:gd name="connsiteY2" fmla="*/ 9525 h 66675"/>
                    <a:gd name="connsiteX3" fmla="*/ 28575 w 285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28575" h="66675">
                      <a:moveTo>
                        <a:pt x="0" y="0"/>
                      </a:moveTo>
                      <a:lnTo>
                        <a:pt x="19050" y="0"/>
                      </a:lnTo>
                      <a:cubicBezTo>
                        <a:pt x="24289" y="0"/>
                        <a:pt x="28575" y="4286"/>
                        <a:pt x="28575" y="9525"/>
                      </a:cubicBezTo>
                      <a:lnTo>
                        <a:pt x="28575" y="66675"/>
                      </a:lnTo>
                    </a:path>
                  </a:pathLst>
                </a:custGeom>
                <a:noFill/>
                <a:ln w="19050" cap="rnd">
                  <a:solidFill>
                    <a:srgbClr val="0091DA"/>
                  </a:solidFill>
                  <a:prstDash val="solid"/>
                  <a:round/>
                </a:ln>
              </p:spPr>
              <p:txBody>
                <a:bodyPr rtlCol="0" anchor="ctr"/>
                <a:lstStyle/>
                <a:p>
                  <a:endParaRPr lang="en-GB"/>
                </a:p>
              </p:txBody>
            </p:sp>
            <p:sp>
              <p:nvSpPr>
                <p:cNvPr id="214" name="Freeform: Shape 213">
                  <a:extLst>
                    <a:ext uri="{FF2B5EF4-FFF2-40B4-BE49-F238E27FC236}">
                      <a16:creationId xmlns:a16="http://schemas.microsoft.com/office/drawing/2014/main" id="{6DD05539-3D0E-43E0-A8CD-8DF8FD3D5AD7}"/>
                    </a:ext>
                  </a:extLst>
                </p:cNvPr>
                <p:cNvSpPr/>
                <p:nvPr/>
              </p:nvSpPr>
              <p:spPr>
                <a:xfrm>
                  <a:off x="4121469" y="2354263"/>
                  <a:ext cx="76200" cy="47625"/>
                </a:xfrm>
                <a:custGeom>
                  <a:avLst/>
                  <a:gdLst>
                    <a:gd name="connsiteX0" fmla="*/ 57150 w 76200"/>
                    <a:gd name="connsiteY0" fmla="*/ 19050 h 47625"/>
                    <a:gd name="connsiteX1" fmla="*/ 38100 w 76200"/>
                    <a:gd name="connsiteY1" fmla="*/ 0 h 47625"/>
                    <a:gd name="connsiteX2" fmla="*/ 19050 w 76200"/>
                    <a:gd name="connsiteY2" fmla="*/ 19050 h 47625"/>
                    <a:gd name="connsiteX3" fmla="*/ 0 w 76200"/>
                    <a:gd name="connsiteY3" fmla="*/ 19050 h 47625"/>
                    <a:gd name="connsiteX4" fmla="*/ 0 w 76200"/>
                    <a:gd name="connsiteY4" fmla="*/ 47625 h 47625"/>
                    <a:gd name="connsiteX5" fmla="*/ 76200 w 76200"/>
                    <a:gd name="connsiteY5" fmla="*/ 47625 h 47625"/>
                    <a:gd name="connsiteX6" fmla="*/ 76200 w 76200"/>
                    <a:gd name="connsiteY6" fmla="*/ 19050 h 47625"/>
                    <a:gd name="connsiteX7" fmla="*/ 57150 w 76200"/>
                    <a:gd name="connsiteY7" fmla="*/ 190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47625">
                      <a:moveTo>
                        <a:pt x="57150" y="19050"/>
                      </a:moveTo>
                      <a:cubicBezTo>
                        <a:pt x="57150" y="8573"/>
                        <a:pt x="48578" y="0"/>
                        <a:pt x="38100" y="0"/>
                      </a:cubicBezTo>
                      <a:cubicBezTo>
                        <a:pt x="27622" y="0"/>
                        <a:pt x="19050" y="8573"/>
                        <a:pt x="19050" y="19050"/>
                      </a:cubicBezTo>
                      <a:lnTo>
                        <a:pt x="0" y="19050"/>
                      </a:lnTo>
                      <a:lnTo>
                        <a:pt x="0" y="47625"/>
                      </a:lnTo>
                      <a:lnTo>
                        <a:pt x="76200" y="47625"/>
                      </a:lnTo>
                      <a:lnTo>
                        <a:pt x="76200" y="19050"/>
                      </a:lnTo>
                      <a:lnTo>
                        <a:pt x="57150" y="19050"/>
                      </a:lnTo>
                      <a:close/>
                    </a:path>
                  </a:pathLst>
                </a:custGeom>
                <a:noFill/>
                <a:ln w="19050" cap="rnd">
                  <a:solidFill>
                    <a:srgbClr val="0091DA"/>
                  </a:solidFill>
                  <a:prstDash val="solid"/>
                  <a:round/>
                </a:ln>
              </p:spPr>
              <p:txBody>
                <a:bodyPr rtlCol="0" anchor="ctr"/>
                <a:lstStyle/>
                <a:p>
                  <a:endParaRPr lang="en-GB"/>
                </a:p>
              </p:txBody>
            </p:sp>
            <p:sp>
              <p:nvSpPr>
                <p:cNvPr id="215" name="Freeform: Shape 214">
                  <a:extLst>
                    <a:ext uri="{FF2B5EF4-FFF2-40B4-BE49-F238E27FC236}">
                      <a16:creationId xmlns:a16="http://schemas.microsoft.com/office/drawing/2014/main" id="{ECF9FF4F-96F5-40C6-A07C-7394A6BBBD1D}"/>
                    </a:ext>
                  </a:extLst>
                </p:cNvPr>
                <p:cNvSpPr/>
                <p:nvPr/>
              </p:nvSpPr>
              <p:spPr>
                <a:xfrm>
                  <a:off x="4197669" y="2392363"/>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0 w 28575"/>
                    <a:gd name="connsiteY3" fmla="*/ 0 h 47625"/>
                  </a:gdLst>
                  <a:ahLst/>
                  <a:cxnLst>
                    <a:cxn ang="0">
                      <a:pos x="connsiteX0" y="connsiteY0"/>
                    </a:cxn>
                    <a:cxn ang="0">
                      <a:pos x="connsiteX1" y="connsiteY1"/>
                    </a:cxn>
                    <a:cxn ang="0">
                      <a:pos x="connsiteX2" y="connsiteY2"/>
                    </a:cxn>
                    <a:cxn ang="0">
                      <a:pos x="connsiteX3" y="connsiteY3"/>
                    </a:cxn>
                  </a:cxnLst>
                  <a:rect l="l" t="t" r="r" b="b"/>
                  <a:pathLst>
                    <a:path w="28575" h="47625">
                      <a:moveTo>
                        <a:pt x="28575" y="47625"/>
                      </a:moveTo>
                      <a:lnTo>
                        <a:pt x="28575" y="4763"/>
                      </a:lnTo>
                      <a:cubicBezTo>
                        <a:pt x="28575" y="2095"/>
                        <a:pt x="26479" y="0"/>
                        <a:pt x="23813" y="0"/>
                      </a:cubicBezTo>
                      <a:lnTo>
                        <a:pt x="0" y="0"/>
                      </a:lnTo>
                    </a:path>
                  </a:pathLst>
                </a:custGeom>
                <a:noFill/>
                <a:ln w="19050" cap="rnd">
                  <a:solidFill>
                    <a:srgbClr val="0091DA"/>
                  </a:solidFill>
                  <a:prstDash val="solid"/>
                  <a:round/>
                </a:ln>
              </p:spPr>
              <p:txBody>
                <a:bodyPr rtlCol="0" anchor="ctr"/>
                <a:lstStyle/>
                <a:p>
                  <a:endParaRPr lang="en-GB"/>
                </a:p>
              </p:txBody>
            </p:sp>
            <p:sp>
              <p:nvSpPr>
                <p:cNvPr id="216" name="Freeform: Shape 215">
                  <a:extLst>
                    <a:ext uri="{FF2B5EF4-FFF2-40B4-BE49-F238E27FC236}">
                      <a16:creationId xmlns:a16="http://schemas.microsoft.com/office/drawing/2014/main" id="{7709CBF7-B65D-4D01-852B-CA77AA743345}"/>
                    </a:ext>
                  </a:extLst>
                </p:cNvPr>
                <p:cNvSpPr/>
                <p:nvPr/>
              </p:nvSpPr>
              <p:spPr>
                <a:xfrm>
                  <a:off x="4092894" y="2392363"/>
                  <a:ext cx="66675" cy="161925"/>
                </a:xfrm>
                <a:custGeom>
                  <a:avLst/>
                  <a:gdLst>
                    <a:gd name="connsiteX0" fmla="*/ 28575 w 66675"/>
                    <a:gd name="connsiteY0" fmla="*/ 0 h 161925"/>
                    <a:gd name="connsiteX1" fmla="*/ 4763 w 66675"/>
                    <a:gd name="connsiteY1" fmla="*/ 0 h 161925"/>
                    <a:gd name="connsiteX2" fmla="*/ 0 w 66675"/>
                    <a:gd name="connsiteY2" fmla="*/ 4763 h 161925"/>
                    <a:gd name="connsiteX3" fmla="*/ 0 w 66675"/>
                    <a:gd name="connsiteY3" fmla="*/ 157163 h 161925"/>
                    <a:gd name="connsiteX4" fmla="*/ 4763 w 66675"/>
                    <a:gd name="connsiteY4" fmla="*/ 161925 h 161925"/>
                    <a:gd name="connsiteX5" fmla="*/ 71438 w 66675"/>
                    <a:gd name="connsiteY5"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61925">
                      <a:moveTo>
                        <a:pt x="28575" y="0"/>
                      </a:moveTo>
                      <a:lnTo>
                        <a:pt x="4763" y="0"/>
                      </a:lnTo>
                      <a:cubicBezTo>
                        <a:pt x="2096" y="0"/>
                        <a:pt x="0" y="2095"/>
                        <a:pt x="0" y="4763"/>
                      </a:cubicBezTo>
                      <a:lnTo>
                        <a:pt x="0" y="157163"/>
                      </a:lnTo>
                      <a:cubicBezTo>
                        <a:pt x="0" y="159830"/>
                        <a:pt x="2096" y="161925"/>
                        <a:pt x="4763" y="161925"/>
                      </a:cubicBezTo>
                      <a:lnTo>
                        <a:pt x="71438" y="161925"/>
                      </a:lnTo>
                    </a:path>
                  </a:pathLst>
                </a:custGeom>
                <a:noFill/>
                <a:ln w="19050" cap="rnd">
                  <a:solidFill>
                    <a:srgbClr val="0091DA"/>
                  </a:solidFill>
                  <a:prstDash val="solid"/>
                  <a:round/>
                </a:ln>
              </p:spPr>
              <p:txBody>
                <a:bodyPr rtlCol="0" anchor="ctr"/>
                <a:lstStyle/>
                <a:p>
                  <a:endParaRPr lang="en-GB"/>
                </a:p>
              </p:txBody>
            </p:sp>
            <p:sp>
              <p:nvSpPr>
                <p:cNvPr id="217" name="Freeform: Shape 216">
                  <a:extLst>
                    <a:ext uri="{FF2B5EF4-FFF2-40B4-BE49-F238E27FC236}">
                      <a16:creationId xmlns:a16="http://schemas.microsoft.com/office/drawing/2014/main" id="{1311F0DE-40B0-4024-89A7-69FD3DAD46D2}"/>
                    </a:ext>
                  </a:extLst>
                </p:cNvPr>
                <p:cNvSpPr/>
                <p:nvPr/>
              </p:nvSpPr>
              <p:spPr>
                <a:xfrm>
                  <a:off x="4121469" y="2430463"/>
                  <a:ext cx="76200" cy="9525"/>
                </a:xfrm>
                <a:custGeom>
                  <a:avLst/>
                  <a:gdLst>
                    <a:gd name="connsiteX0" fmla="*/ 0 w 76200"/>
                    <a:gd name="connsiteY0" fmla="*/ 0 h 0"/>
                    <a:gd name="connsiteX1" fmla="*/ 76200 w 76200"/>
                    <a:gd name="connsiteY1" fmla="*/ 0 h 0"/>
                  </a:gdLst>
                  <a:ahLst/>
                  <a:cxnLst>
                    <a:cxn ang="0">
                      <a:pos x="connsiteX0" y="connsiteY0"/>
                    </a:cxn>
                    <a:cxn ang="0">
                      <a:pos x="connsiteX1" y="connsiteY1"/>
                    </a:cxn>
                  </a:cxnLst>
                  <a:rect l="l" t="t" r="r" b="b"/>
                  <a:pathLst>
                    <a:path w="76200">
                      <a:moveTo>
                        <a:pt x="0" y="0"/>
                      </a:moveTo>
                      <a:lnTo>
                        <a:pt x="76200" y="0"/>
                      </a:lnTo>
                    </a:path>
                  </a:pathLst>
                </a:custGeom>
                <a:noFill/>
                <a:ln w="19050" cap="rnd">
                  <a:solidFill>
                    <a:srgbClr val="0091DA"/>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33D2BD26-9868-4269-9462-5E54C63386F1}"/>
                    </a:ext>
                  </a:extLst>
                </p:cNvPr>
                <p:cNvSpPr/>
                <p:nvPr/>
              </p:nvSpPr>
              <p:spPr>
                <a:xfrm>
                  <a:off x="4121469" y="2459038"/>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a:p>
              </p:txBody>
            </p:sp>
            <p:sp>
              <p:nvSpPr>
                <p:cNvPr id="219" name="Freeform: Shape 218">
                  <a:extLst>
                    <a:ext uri="{FF2B5EF4-FFF2-40B4-BE49-F238E27FC236}">
                      <a16:creationId xmlns:a16="http://schemas.microsoft.com/office/drawing/2014/main" id="{B53E728D-DD39-4EC0-A1F3-AEE58368B541}"/>
                    </a:ext>
                  </a:extLst>
                </p:cNvPr>
                <p:cNvSpPr/>
                <p:nvPr/>
              </p:nvSpPr>
              <p:spPr>
                <a:xfrm>
                  <a:off x="4121469" y="2487613"/>
                  <a:ext cx="38100" cy="952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19050" cap="rnd">
                  <a:solidFill>
                    <a:srgbClr val="0091DA"/>
                  </a:solidFill>
                  <a:prstDash val="solid"/>
                  <a:round/>
                </a:ln>
              </p:spPr>
              <p:txBody>
                <a:bodyPr rtlCol="0" anchor="ctr"/>
                <a:lstStyle/>
                <a:p>
                  <a:endParaRPr lang="en-GB"/>
                </a:p>
              </p:txBody>
            </p:sp>
          </p:grpSp>
          <p:grpSp>
            <p:nvGrpSpPr>
              <p:cNvPr id="209" name="Group 208">
                <a:extLst>
                  <a:ext uri="{FF2B5EF4-FFF2-40B4-BE49-F238E27FC236}">
                    <a16:creationId xmlns:a16="http://schemas.microsoft.com/office/drawing/2014/main" id="{AD6055D5-DCC0-4694-A05F-65420C3ED3C2}"/>
                  </a:ext>
                </a:extLst>
              </p:cNvPr>
              <p:cNvGrpSpPr/>
              <p:nvPr/>
            </p:nvGrpSpPr>
            <p:grpSpPr>
              <a:xfrm>
                <a:off x="6997873" y="-648432"/>
                <a:ext cx="552277" cy="552277"/>
                <a:chOff x="1552576" y="2944559"/>
                <a:chExt cx="210502" cy="210502"/>
              </a:xfrm>
            </p:grpSpPr>
            <p:sp>
              <p:nvSpPr>
                <p:cNvPr id="210" name="Freeform: Shape 222">
                  <a:extLst>
                    <a:ext uri="{FF2B5EF4-FFF2-40B4-BE49-F238E27FC236}">
                      <a16:creationId xmlns:a16="http://schemas.microsoft.com/office/drawing/2014/main" id="{0C0FC2C0-2D53-4EEF-8EDA-0CBBC827140B}"/>
                    </a:ext>
                  </a:extLst>
                </p:cNvPr>
                <p:cNvSpPr/>
                <p:nvPr/>
              </p:nvSpPr>
              <p:spPr>
                <a:xfrm>
                  <a:off x="1552576" y="2944559"/>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638" y="190500"/>
                        <a:pt x="190500" y="147638"/>
                        <a:pt x="190500" y="95250"/>
                      </a:cubicBezTo>
                      <a:cubicBezTo>
                        <a:pt x="190500" y="42863"/>
                        <a:pt x="147638" y="0"/>
                        <a:pt x="95250" y="0"/>
                      </a:cubicBezTo>
                      <a:cubicBezTo>
                        <a:pt x="42863" y="0"/>
                        <a:pt x="0" y="42863"/>
                        <a:pt x="0" y="95250"/>
                      </a:cubicBezTo>
                      <a:cubicBezTo>
                        <a:pt x="0" y="147638"/>
                        <a:pt x="42863" y="190500"/>
                        <a:pt x="95250" y="190500"/>
                      </a:cubicBezTo>
                      <a:close/>
                    </a:path>
                  </a:pathLst>
                </a:custGeom>
                <a:noFill/>
                <a:ln w="19050" cap="rnd">
                  <a:solidFill>
                    <a:srgbClr val="0091DA"/>
                  </a:solidFill>
                  <a:prstDash val="solid"/>
                  <a:round/>
                </a:ln>
              </p:spPr>
              <p:txBody>
                <a:bodyPr rtlCol="0" anchor="ctr"/>
                <a:lstStyle/>
                <a:p>
                  <a:endParaRPr lang="en-GB"/>
                </a:p>
              </p:txBody>
            </p:sp>
            <p:sp>
              <p:nvSpPr>
                <p:cNvPr id="211" name="Freeform: Shape 223">
                  <a:extLst>
                    <a:ext uri="{FF2B5EF4-FFF2-40B4-BE49-F238E27FC236}">
                      <a16:creationId xmlns:a16="http://schemas.microsoft.com/office/drawing/2014/main" id="{6559A247-429D-42FE-964D-6AE83C9F0E87}"/>
                    </a:ext>
                  </a:extLst>
                </p:cNvPr>
                <p:cNvSpPr/>
                <p:nvPr/>
              </p:nvSpPr>
              <p:spPr>
                <a:xfrm>
                  <a:off x="1715453" y="3107436"/>
                  <a:ext cx="47625" cy="47625"/>
                </a:xfrm>
                <a:custGeom>
                  <a:avLst/>
                  <a:gdLst>
                    <a:gd name="connsiteX0" fmla="*/ 56197 w 47625"/>
                    <a:gd name="connsiteY0" fmla="*/ 56197 h 47625"/>
                    <a:gd name="connsiteX1" fmla="*/ 0 w 47625"/>
                    <a:gd name="connsiteY1" fmla="*/ 0 h 47625"/>
                  </a:gdLst>
                  <a:ahLst/>
                  <a:cxnLst>
                    <a:cxn ang="0">
                      <a:pos x="connsiteX0" y="connsiteY0"/>
                    </a:cxn>
                    <a:cxn ang="0">
                      <a:pos x="connsiteX1" y="connsiteY1"/>
                    </a:cxn>
                  </a:cxnLst>
                  <a:rect l="l" t="t" r="r" b="b"/>
                  <a:pathLst>
                    <a:path w="47625" h="47625">
                      <a:moveTo>
                        <a:pt x="56197" y="56197"/>
                      </a:moveTo>
                      <a:lnTo>
                        <a:pt x="0" y="0"/>
                      </a:lnTo>
                    </a:path>
                  </a:pathLst>
                </a:custGeom>
                <a:noFill/>
                <a:ln w="19050" cap="rnd">
                  <a:solidFill>
                    <a:srgbClr val="0091DA"/>
                  </a:solidFill>
                  <a:prstDash val="solid"/>
                  <a:round/>
                </a:ln>
              </p:spPr>
              <p:txBody>
                <a:bodyPr rtlCol="0" anchor="ctr"/>
                <a:lstStyle/>
                <a:p>
                  <a:endParaRPr lang="en-GB"/>
                </a:p>
              </p:txBody>
            </p:sp>
          </p:grpSp>
        </p:grpSp>
        <p:grpSp>
          <p:nvGrpSpPr>
            <p:cNvPr id="220" name="Group 219">
              <a:extLst>
                <a:ext uri="{FF2B5EF4-FFF2-40B4-BE49-F238E27FC236}">
                  <a16:creationId xmlns:a16="http://schemas.microsoft.com/office/drawing/2014/main" id="{04EDCB64-1367-4A44-A897-C0A709088A55}"/>
                </a:ext>
              </a:extLst>
            </p:cNvPr>
            <p:cNvGrpSpPr/>
            <p:nvPr/>
          </p:nvGrpSpPr>
          <p:grpSpPr>
            <a:xfrm>
              <a:off x="5230461" y="2337148"/>
              <a:ext cx="456189" cy="358657"/>
              <a:chOff x="5161349" y="1823238"/>
              <a:chExt cx="456189" cy="358657"/>
            </a:xfrm>
          </p:grpSpPr>
          <p:sp>
            <p:nvSpPr>
              <p:cNvPr id="221" name="Diamond 220">
                <a:extLst>
                  <a:ext uri="{FF2B5EF4-FFF2-40B4-BE49-F238E27FC236}">
                    <a16:creationId xmlns:a16="http://schemas.microsoft.com/office/drawing/2014/main" id="{CC7723C3-B51C-4550-9205-2A10C762FC21}"/>
                  </a:ext>
                </a:extLst>
              </p:cNvPr>
              <p:cNvSpPr/>
              <p:nvPr/>
            </p:nvSpPr>
            <p:spPr>
              <a:xfrm>
                <a:off x="5169762" y="1989757"/>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22" name="Diamond 221">
                <a:extLst>
                  <a:ext uri="{FF2B5EF4-FFF2-40B4-BE49-F238E27FC236}">
                    <a16:creationId xmlns:a16="http://schemas.microsoft.com/office/drawing/2014/main" id="{D1C1B1B3-65ED-48F6-89F1-7024740E10B7}"/>
                  </a:ext>
                </a:extLst>
              </p:cNvPr>
              <p:cNvSpPr/>
              <p:nvPr/>
            </p:nvSpPr>
            <p:spPr>
              <a:xfrm>
                <a:off x="5161349" y="1903804"/>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23" name="Diamond 222">
                <a:extLst>
                  <a:ext uri="{FF2B5EF4-FFF2-40B4-BE49-F238E27FC236}">
                    <a16:creationId xmlns:a16="http://schemas.microsoft.com/office/drawing/2014/main" id="{439C9D34-D959-44A3-B49C-ABE754E4D0A9}"/>
                  </a:ext>
                </a:extLst>
              </p:cNvPr>
              <p:cNvSpPr/>
              <p:nvPr/>
            </p:nvSpPr>
            <p:spPr>
              <a:xfrm>
                <a:off x="5163956" y="1823238"/>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cxnSp>
          <p:nvCxnSpPr>
            <p:cNvPr id="224" name="Straight Connector 223">
              <a:extLst>
                <a:ext uri="{FF2B5EF4-FFF2-40B4-BE49-F238E27FC236}">
                  <a16:creationId xmlns:a16="http://schemas.microsoft.com/office/drawing/2014/main" id="{24D0644A-249A-4176-A276-D3956B663E2B}"/>
                </a:ext>
              </a:extLst>
            </p:cNvPr>
            <p:cNvCxnSpPr>
              <a:cxnSpLocks/>
            </p:cNvCxnSpPr>
            <p:nvPr/>
          </p:nvCxnSpPr>
          <p:spPr>
            <a:xfrm>
              <a:off x="981204" y="2047333"/>
              <a:ext cx="986724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5" name="Rectangle 233">
              <a:extLst>
                <a:ext uri="{FF2B5EF4-FFF2-40B4-BE49-F238E27FC236}">
                  <a16:creationId xmlns:a16="http://schemas.microsoft.com/office/drawing/2014/main" id="{56ED2F1F-434D-4824-BFEA-EA3CE302F1C0}"/>
                </a:ext>
              </a:extLst>
            </p:cNvPr>
            <p:cNvSpPr>
              <a:spLocks noChangeArrowheads="1"/>
            </p:cNvSpPr>
            <p:nvPr/>
          </p:nvSpPr>
          <p:spPr bwMode="auto">
            <a:xfrm>
              <a:off x="4586291" y="1901837"/>
              <a:ext cx="2462629" cy="325175"/>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600" b="1">
                  <a:solidFill>
                    <a:schemeClr val="tx2"/>
                  </a:solidFill>
                  <a:latin typeface="Arial"/>
                  <a:cs typeface="Arial" panose="020B0604020202020204" pitchFamily="34" charset="0"/>
                </a:rPr>
                <a:t>Planning Activities</a:t>
              </a:r>
              <a:endParaRPr lang="en-US" altLang="en-US" sz="1600">
                <a:solidFill>
                  <a:schemeClr val="tx2"/>
                </a:solidFill>
                <a:latin typeface="Arial"/>
                <a:cs typeface="Arial" panose="020B0604020202020204" pitchFamily="34" charset="0"/>
              </a:endParaRPr>
            </a:p>
          </p:txBody>
        </p:sp>
      </p:grpSp>
    </p:spTree>
    <p:custDataLst>
      <p:tags r:id="rId1"/>
    </p:custDataLst>
    <p:extLst>
      <p:ext uri="{BB962C8B-B14F-4D97-AF65-F5344CB8AC3E}">
        <p14:creationId xmlns:p14="http://schemas.microsoft.com/office/powerpoint/2010/main" val="115023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08DD-58E0-41E1-A348-8C8BBD36EDD8}"/>
              </a:ext>
            </a:extLst>
          </p:cNvPr>
          <p:cNvSpPr>
            <a:spLocks noGrp="1"/>
          </p:cNvSpPr>
          <p:nvPr>
            <p:ph type="title"/>
          </p:nvPr>
        </p:nvSpPr>
        <p:spPr/>
        <p:txBody>
          <a:bodyPr/>
          <a:lstStyle/>
          <a:p>
            <a:r>
              <a:rPr lang="en-US"/>
              <a:t>We will design flexibility into your portfolio model to better respond to new challenges</a:t>
            </a:r>
          </a:p>
        </p:txBody>
      </p:sp>
      <p:sp>
        <p:nvSpPr>
          <p:cNvPr id="49" name="Text Placeholder 48"/>
          <p:cNvSpPr>
            <a:spLocks noGrp="1"/>
          </p:cNvSpPr>
          <p:nvPr>
            <p:ph type="body" sz="quarter" idx="4294967295"/>
          </p:nvPr>
        </p:nvSpPr>
        <p:spPr>
          <a:xfrm>
            <a:off x="985175" y="1410031"/>
            <a:ext cx="10242550" cy="254883"/>
          </a:xfrm>
        </p:spPr>
        <p:txBody>
          <a:bodyPr lIns="0" tIns="0" rIns="0" bIns="0"/>
          <a:lstStyle/>
          <a:p>
            <a:r>
              <a:rPr lang="en-US" sz="1200" b="0">
                <a:solidFill>
                  <a:srgbClr val="00338D"/>
                </a:solidFill>
              </a:rPr>
              <a:t>Designing the right portfolio structure is the foundational element as it will inform the other elements of the PMO design.</a:t>
            </a:r>
          </a:p>
          <a:p>
            <a:pPr marL="342900" indent="-342900">
              <a:buFont typeface="+mj-lt"/>
              <a:buAutoNum type="arabicPeriod"/>
            </a:pPr>
            <a:endParaRPr lang="en-US" sz="1200" b="0">
              <a:solidFill>
                <a:srgbClr val="00338D"/>
              </a:solidFill>
            </a:endParaRPr>
          </a:p>
          <a:p>
            <a:endParaRPr lang="en-US" sz="1200" b="0">
              <a:solidFill>
                <a:srgbClr val="00338D"/>
              </a:solidFill>
            </a:endParaRPr>
          </a:p>
          <a:p>
            <a:endParaRPr lang="en-US" sz="1200" b="0">
              <a:solidFill>
                <a:srgbClr val="00338D"/>
              </a:solidFill>
            </a:endParaRPr>
          </a:p>
        </p:txBody>
      </p:sp>
      <p:sp>
        <p:nvSpPr>
          <p:cNvPr id="10" name="Rectangle 9"/>
          <p:cNvSpPr/>
          <p:nvPr/>
        </p:nvSpPr>
        <p:spPr>
          <a:xfrm>
            <a:off x="2403142" y="5181426"/>
            <a:ext cx="8996949" cy="406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22" name="Rectangle 521"/>
          <p:cNvSpPr/>
          <p:nvPr/>
        </p:nvSpPr>
        <p:spPr>
          <a:xfrm>
            <a:off x="1007368" y="2218801"/>
            <a:ext cx="2286516" cy="318919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19" name="Rectangle 318"/>
          <p:cNvSpPr/>
          <p:nvPr/>
        </p:nvSpPr>
        <p:spPr>
          <a:xfrm>
            <a:off x="995365" y="1804853"/>
            <a:ext cx="2327641" cy="422569"/>
          </a:xfrm>
          <a:prstGeom prst="rect">
            <a:avLst/>
          </a:prstGeom>
          <a:solidFill>
            <a:srgbClr val="005EB8"/>
          </a:solidFill>
        </p:spPr>
        <p:txBody>
          <a:bodyPr wrap="square"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white"/>
              </a:solidFill>
              <a:effectLst/>
              <a:uLnTx/>
              <a:uFillTx/>
              <a:latin typeface="Arial"/>
              <a:ea typeface="+mn-ea"/>
              <a:cs typeface="+mn-cs"/>
            </a:endParaRPr>
          </a:p>
        </p:txBody>
      </p:sp>
      <p:sp>
        <p:nvSpPr>
          <p:cNvPr id="321" name="TextBox 320"/>
          <p:cNvSpPr txBox="1"/>
          <p:nvPr/>
        </p:nvSpPr>
        <p:spPr>
          <a:xfrm>
            <a:off x="1110326" y="1807792"/>
            <a:ext cx="2114704" cy="400110"/>
          </a:xfrm>
          <a:prstGeom prst="rect">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n-ea"/>
                <a:cs typeface="+mn-cs"/>
              </a:rPr>
              <a:t>Design questions to consider…</a:t>
            </a:r>
          </a:p>
        </p:txBody>
      </p:sp>
      <p:sp>
        <p:nvSpPr>
          <p:cNvPr id="4" name="Rectangle 3"/>
          <p:cNvSpPr/>
          <p:nvPr/>
        </p:nvSpPr>
        <p:spPr>
          <a:xfrm>
            <a:off x="1007368" y="2302907"/>
            <a:ext cx="2303571" cy="3093153"/>
          </a:xfrm>
          <a:prstGeom prst="rect">
            <a:avLst/>
          </a:prstGeom>
        </p:spPr>
        <p:txBody>
          <a:bodyPr wrap="square">
            <a:spAutoFit/>
          </a:bodyPr>
          <a:lstStyle/>
          <a:p>
            <a:pPr marL="182880" marR="0" lvl="1" indent="-182880" algn="l" defTabSz="914400" rtl="0" eaLnBrk="1" fontAlgn="auto" latinLnBrk="0" hangingPunct="1">
              <a:lnSpc>
                <a:spcPct val="100000"/>
              </a:lnSpc>
              <a:spcBef>
                <a:spcPts val="300"/>
              </a:spcBef>
              <a:spcAft>
                <a:spcPts val="0"/>
              </a:spcAft>
              <a:buClr>
                <a:srgbClr val="00338D"/>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338D"/>
                </a:solidFill>
                <a:effectLst/>
                <a:uLnTx/>
                <a:uFillTx/>
                <a:latin typeface="Arial"/>
                <a:ea typeface="+mn-ea"/>
                <a:cs typeface="Arial" pitchFamily="34" charset="0"/>
              </a:rPr>
              <a:t>How should the PMO interact with the other PMOs (e.g. Supply Chain, IT PMO)?</a:t>
            </a:r>
          </a:p>
          <a:p>
            <a:pPr marL="182880" marR="0" lvl="1" indent="-182880" algn="l" defTabSz="914400" rtl="0" eaLnBrk="1" fontAlgn="auto" latinLnBrk="0" hangingPunct="1">
              <a:lnSpc>
                <a:spcPct val="100000"/>
              </a:lnSpc>
              <a:spcBef>
                <a:spcPts val="300"/>
              </a:spcBef>
              <a:spcAft>
                <a:spcPts val="0"/>
              </a:spcAft>
              <a:buClr>
                <a:srgbClr val="00338D"/>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338D"/>
                </a:solidFill>
                <a:effectLst/>
                <a:uLnTx/>
                <a:uFillTx/>
                <a:latin typeface="Arial"/>
                <a:ea typeface="+mn-ea"/>
                <a:cs typeface="Arial" pitchFamily="34" charset="0"/>
              </a:rPr>
              <a:t>Is the intent to have a fully centralized PMO or more of a hybrid model (hub and spoke)? </a:t>
            </a:r>
          </a:p>
          <a:p>
            <a:pPr marL="182880" marR="0" lvl="1" indent="-182880" algn="l" defTabSz="914400" rtl="0" eaLnBrk="1" fontAlgn="auto" latinLnBrk="0" hangingPunct="1">
              <a:lnSpc>
                <a:spcPct val="100000"/>
              </a:lnSpc>
              <a:spcBef>
                <a:spcPts val="300"/>
              </a:spcBef>
              <a:spcAft>
                <a:spcPts val="0"/>
              </a:spcAft>
              <a:buClr>
                <a:srgbClr val="00338D"/>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338D"/>
                </a:solidFill>
                <a:effectLst/>
                <a:uLnTx/>
                <a:uFillTx/>
                <a:latin typeface="Arial"/>
                <a:ea typeface="+mn-ea"/>
                <a:cs typeface="Arial" pitchFamily="34" charset="0"/>
              </a:rPr>
              <a:t>How should the portfolio’s be organized to ensure the most effective management?</a:t>
            </a:r>
          </a:p>
          <a:p>
            <a:pPr marL="182880" marR="0" lvl="1" indent="-182880" algn="l" defTabSz="914400" rtl="0" eaLnBrk="1" fontAlgn="auto" latinLnBrk="0" hangingPunct="1">
              <a:lnSpc>
                <a:spcPct val="100000"/>
              </a:lnSpc>
              <a:spcBef>
                <a:spcPts val="300"/>
              </a:spcBef>
              <a:spcAft>
                <a:spcPts val="0"/>
              </a:spcAft>
              <a:buClr>
                <a:srgbClr val="00338D"/>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338D"/>
                </a:solidFill>
                <a:effectLst/>
                <a:uLnTx/>
                <a:uFillTx/>
                <a:latin typeface="Arial"/>
                <a:ea typeface="+mn-ea"/>
                <a:cs typeface="Arial" pitchFamily="34" charset="0"/>
              </a:rPr>
              <a:t>How much of the portfolio is expected to be agile model in the future (vs waterfall)?</a:t>
            </a:r>
          </a:p>
        </p:txBody>
      </p:sp>
      <p:sp>
        <p:nvSpPr>
          <p:cNvPr id="521" name="Pentagon 520"/>
          <p:cNvSpPr/>
          <p:nvPr/>
        </p:nvSpPr>
        <p:spPr>
          <a:xfrm>
            <a:off x="3413187" y="2136896"/>
            <a:ext cx="242091" cy="2650489"/>
          </a:xfrm>
          <a:prstGeom prst="homePlate">
            <a:avLst>
              <a:gd name="adj"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grpSp>
        <p:nvGrpSpPr>
          <p:cNvPr id="81" name="Group 80">
            <a:extLst>
              <a:ext uri="{FF2B5EF4-FFF2-40B4-BE49-F238E27FC236}">
                <a16:creationId xmlns:a16="http://schemas.microsoft.com/office/drawing/2014/main" id="{03A67174-0820-4EE9-9BCB-7F9F02122782}"/>
              </a:ext>
            </a:extLst>
          </p:cNvPr>
          <p:cNvGrpSpPr/>
          <p:nvPr/>
        </p:nvGrpSpPr>
        <p:grpSpPr>
          <a:xfrm>
            <a:off x="2963192" y="1856568"/>
            <a:ext cx="250869" cy="250869"/>
            <a:chOff x="1446213" y="-544513"/>
            <a:chExt cx="754063" cy="750888"/>
          </a:xfrm>
          <a:solidFill>
            <a:schemeClr val="bg1"/>
          </a:solidFill>
        </p:grpSpPr>
        <p:sp>
          <p:nvSpPr>
            <p:cNvPr id="82" name="Freeform 5">
              <a:extLst>
                <a:ext uri="{FF2B5EF4-FFF2-40B4-BE49-F238E27FC236}">
                  <a16:creationId xmlns:a16="http://schemas.microsoft.com/office/drawing/2014/main" id="{440602AF-4997-4D9B-BCD2-59C13D7DBC78}"/>
                </a:ext>
              </a:extLst>
            </p:cNvPr>
            <p:cNvSpPr>
              <a:spLocks noEditPoints="1"/>
            </p:cNvSpPr>
            <p:nvPr/>
          </p:nvSpPr>
          <p:spPr bwMode="auto">
            <a:xfrm>
              <a:off x="1446213" y="-544513"/>
              <a:ext cx="754063" cy="750888"/>
            </a:xfrm>
            <a:custGeom>
              <a:avLst/>
              <a:gdLst>
                <a:gd name="T0" fmla="*/ 193 w 198"/>
                <a:gd name="T1" fmla="*/ 173 h 197"/>
                <a:gd name="T2" fmla="*/ 141 w 198"/>
                <a:gd name="T3" fmla="*/ 121 h 197"/>
                <a:gd name="T4" fmla="*/ 155 w 198"/>
                <a:gd name="T5" fmla="*/ 77 h 197"/>
                <a:gd name="T6" fmla="*/ 77 w 198"/>
                <a:gd name="T7" fmla="*/ 0 h 197"/>
                <a:gd name="T8" fmla="*/ 0 w 198"/>
                <a:gd name="T9" fmla="*/ 77 h 197"/>
                <a:gd name="T10" fmla="*/ 77 w 198"/>
                <a:gd name="T11" fmla="*/ 155 h 197"/>
                <a:gd name="T12" fmla="*/ 121 w 198"/>
                <a:gd name="T13" fmla="*/ 141 h 197"/>
                <a:gd name="T14" fmla="*/ 173 w 198"/>
                <a:gd name="T15" fmla="*/ 193 h 197"/>
                <a:gd name="T16" fmla="*/ 183 w 198"/>
                <a:gd name="T17" fmla="*/ 197 h 197"/>
                <a:gd name="T18" fmla="*/ 193 w 198"/>
                <a:gd name="T19" fmla="*/ 193 h 197"/>
                <a:gd name="T20" fmla="*/ 193 w 198"/>
                <a:gd name="T21" fmla="*/ 173 h 197"/>
                <a:gd name="T22" fmla="*/ 77 w 198"/>
                <a:gd name="T23" fmla="*/ 147 h 197"/>
                <a:gd name="T24" fmla="*/ 8 w 198"/>
                <a:gd name="T25" fmla="*/ 77 h 197"/>
                <a:gd name="T26" fmla="*/ 77 w 198"/>
                <a:gd name="T27" fmla="*/ 8 h 197"/>
                <a:gd name="T28" fmla="*/ 147 w 198"/>
                <a:gd name="T29" fmla="*/ 77 h 197"/>
                <a:gd name="T30" fmla="*/ 77 w 198"/>
                <a:gd name="T31" fmla="*/ 147 h 197"/>
                <a:gd name="T32" fmla="*/ 187 w 198"/>
                <a:gd name="T33" fmla="*/ 187 h 197"/>
                <a:gd name="T34" fmla="*/ 179 w 198"/>
                <a:gd name="T35" fmla="*/ 187 h 197"/>
                <a:gd name="T36" fmla="*/ 128 w 198"/>
                <a:gd name="T37" fmla="*/ 136 h 197"/>
                <a:gd name="T38" fmla="*/ 136 w 198"/>
                <a:gd name="T39" fmla="*/ 128 h 197"/>
                <a:gd name="T40" fmla="*/ 187 w 198"/>
                <a:gd name="T41" fmla="*/ 179 h 197"/>
                <a:gd name="T42" fmla="*/ 187 w 198"/>
                <a:gd name="T43"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97">
                  <a:moveTo>
                    <a:pt x="193" y="173"/>
                  </a:moveTo>
                  <a:cubicBezTo>
                    <a:pt x="141" y="121"/>
                    <a:pt x="141" y="121"/>
                    <a:pt x="141" y="121"/>
                  </a:cubicBezTo>
                  <a:cubicBezTo>
                    <a:pt x="150" y="109"/>
                    <a:pt x="155" y="94"/>
                    <a:pt x="155" y="77"/>
                  </a:cubicBezTo>
                  <a:cubicBezTo>
                    <a:pt x="155" y="35"/>
                    <a:pt x="120" y="0"/>
                    <a:pt x="77" y="0"/>
                  </a:cubicBezTo>
                  <a:cubicBezTo>
                    <a:pt x="35" y="0"/>
                    <a:pt x="0" y="35"/>
                    <a:pt x="0" y="77"/>
                  </a:cubicBezTo>
                  <a:cubicBezTo>
                    <a:pt x="0" y="120"/>
                    <a:pt x="35" y="155"/>
                    <a:pt x="77" y="155"/>
                  </a:cubicBezTo>
                  <a:cubicBezTo>
                    <a:pt x="94" y="155"/>
                    <a:pt x="109" y="150"/>
                    <a:pt x="121" y="141"/>
                  </a:cubicBezTo>
                  <a:cubicBezTo>
                    <a:pt x="173" y="193"/>
                    <a:pt x="173" y="193"/>
                    <a:pt x="173" y="193"/>
                  </a:cubicBezTo>
                  <a:cubicBezTo>
                    <a:pt x="176" y="196"/>
                    <a:pt x="179" y="197"/>
                    <a:pt x="183" y="197"/>
                  </a:cubicBezTo>
                  <a:cubicBezTo>
                    <a:pt x="186" y="197"/>
                    <a:pt x="190" y="196"/>
                    <a:pt x="193" y="193"/>
                  </a:cubicBezTo>
                  <a:cubicBezTo>
                    <a:pt x="198" y="188"/>
                    <a:pt x="198" y="179"/>
                    <a:pt x="193" y="173"/>
                  </a:cubicBezTo>
                  <a:close/>
                  <a:moveTo>
                    <a:pt x="77" y="147"/>
                  </a:moveTo>
                  <a:cubicBezTo>
                    <a:pt x="39" y="147"/>
                    <a:pt x="8" y="116"/>
                    <a:pt x="8" y="77"/>
                  </a:cubicBezTo>
                  <a:cubicBezTo>
                    <a:pt x="8" y="39"/>
                    <a:pt x="39" y="8"/>
                    <a:pt x="77" y="8"/>
                  </a:cubicBezTo>
                  <a:cubicBezTo>
                    <a:pt x="116" y="8"/>
                    <a:pt x="147" y="39"/>
                    <a:pt x="147" y="77"/>
                  </a:cubicBezTo>
                  <a:cubicBezTo>
                    <a:pt x="147" y="116"/>
                    <a:pt x="116" y="147"/>
                    <a:pt x="77" y="147"/>
                  </a:cubicBezTo>
                  <a:close/>
                  <a:moveTo>
                    <a:pt x="187" y="187"/>
                  </a:moveTo>
                  <a:cubicBezTo>
                    <a:pt x="185" y="190"/>
                    <a:pt x="181" y="190"/>
                    <a:pt x="179" y="187"/>
                  </a:cubicBezTo>
                  <a:cubicBezTo>
                    <a:pt x="128" y="136"/>
                    <a:pt x="128" y="136"/>
                    <a:pt x="128" y="136"/>
                  </a:cubicBezTo>
                  <a:cubicBezTo>
                    <a:pt x="131" y="134"/>
                    <a:pt x="134" y="131"/>
                    <a:pt x="136" y="128"/>
                  </a:cubicBezTo>
                  <a:cubicBezTo>
                    <a:pt x="187" y="179"/>
                    <a:pt x="187" y="179"/>
                    <a:pt x="187" y="179"/>
                  </a:cubicBezTo>
                  <a:cubicBezTo>
                    <a:pt x="190" y="181"/>
                    <a:pt x="190" y="185"/>
                    <a:pt x="187" y="18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6">
              <a:extLst>
                <a:ext uri="{FF2B5EF4-FFF2-40B4-BE49-F238E27FC236}">
                  <a16:creationId xmlns:a16="http://schemas.microsoft.com/office/drawing/2014/main" id="{1669AA91-74CA-4949-BECB-B9467E283D4A}"/>
                </a:ext>
              </a:extLst>
            </p:cNvPr>
            <p:cNvSpPr>
              <a:spLocks/>
            </p:cNvSpPr>
            <p:nvPr/>
          </p:nvSpPr>
          <p:spPr bwMode="auto">
            <a:xfrm>
              <a:off x="1533526" y="-460375"/>
              <a:ext cx="239713" cy="242888"/>
            </a:xfrm>
            <a:custGeom>
              <a:avLst/>
              <a:gdLst>
                <a:gd name="T0" fmla="*/ 59 w 63"/>
                <a:gd name="T1" fmla="*/ 1 h 64"/>
                <a:gd name="T2" fmla="*/ 17 w 63"/>
                <a:gd name="T3" fmla="*/ 18 h 64"/>
                <a:gd name="T4" fmla="*/ 0 w 63"/>
                <a:gd name="T5" fmla="*/ 60 h 64"/>
                <a:gd name="T6" fmla="*/ 4 w 63"/>
                <a:gd name="T7" fmla="*/ 64 h 64"/>
                <a:gd name="T8" fmla="*/ 4 w 63"/>
                <a:gd name="T9" fmla="*/ 64 h 64"/>
                <a:gd name="T10" fmla="*/ 8 w 63"/>
                <a:gd name="T11" fmla="*/ 60 h 64"/>
                <a:gd name="T12" fmla="*/ 23 w 63"/>
                <a:gd name="T13" fmla="*/ 23 h 64"/>
                <a:gd name="T14" fmla="*/ 59 w 63"/>
                <a:gd name="T15" fmla="*/ 9 h 64"/>
                <a:gd name="T16" fmla="*/ 63 w 63"/>
                <a:gd name="T17" fmla="*/ 5 h 64"/>
                <a:gd name="T18" fmla="*/ 59 w 63"/>
                <a:gd name="T19"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59" y="1"/>
                  </a:moveTo>
                  <a:cubicBezTo>
                    <a:pt x="43" y="0"/>
                    <a:pt x="28" y="6"/>
                    <a:pt x="17" y="18"/>
                  </a:cubicBezTo>
                  <a:cubicBezTo>
                    <a:pt x="6" y="29"/>
                    <a:pt x="0" y="44"/>
                    <a:pt x="0" y="60"/>
                  </a:cubicBezTo>
                  <a:cubicBezTo>
                    <a:pt x="0" y="62"/>
                    <a:pt x="2" y="64"/>
                    <a:pt x="4" y="64"/>
                  </a:cubicBezTo>
                  <a:cubicBezTo>
                    <a:pt x="4" y="64"/>
                    <a:pt x="4" y="64"/>
                    <a:pt x="4" y="64"/>
                  </a:cubicBezTo>
                  <a:cubicBezTo>
                    <a:pt x="7" y="64"/>
                    <a:pt x="8" y="62"/>
                    <a:pt x="8" y="60"/>
                  </a:cubicBezTo>
                  <a:cubicBezTo>
                    <a:pt x="8" y="46"/>
                    <a:pt x="13" y="33"/>
                    <a:pt x="23" y="23"/>
                  </a:cubicBezTo>
                  <a:cubicBezTo>
                    <a:pt x="32" y="13"/>
                    <a:pt x="45" y="8"/>
                    <a:pt x="59" y="9"/>
                  </a:cubicBezTo>
                  <a:cubicBezTo>
                    <a:pt x="61" y="9"/>
                    <a:pt x="63" y="7"/>
                    <a:pt x="63" y="5"/>
                  </a:cubicBezTo>
                  <a:cubicBezTo>
                    <a:pt x="63" y="3"/>
                    <a:pt x="61" y="1"/>
                    <a:pt x="59"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1" name="Rectangle 10"/>
          <p:cNvSpPr/>
          <p:nvPr/>
        </p:nvSpPr>
        <p:spPr>
          <a:xfrm>
            <a:off x="3788533" y="2140513"/>
            <a:ext cx="1445847" cy="32841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Existing Delivery Model</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mn-cs"/>
              </a:rPr>
              <a:t>Delivered in a traditional waterfall or agile methodology?</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mn-cs"/>
              </a:rPr>
              <a:t>Functional Silos or Value Streams?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mn-cs"/>
              </a:rPr>
              <a:t>Top-Down or Dynamic funding?</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mn-cs"/>
              </a:rPr>
              <a:t>Centralized or Decentralized work Intake?</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mn-cs"/>
              </a:rPr>
              <a:t>Governed via Phase Gates or Independent Release Trains?</a:t>
            </a:r>
          </a:p>
        </p:txBody>
      </p:sp>
      <p:sp>
        <p:nvSpPr>
          <p:cNvPr id="158" name="Right Arrow 157"/>
          <p:cNvSpPr/>
          <p:nvPr/>
        </p:nvSpPr>
        <p:spPr>
          <a:xfrm rot="1171152">
            <a:off x="5148258" y="3646382"/>
            <a:ext cx="358564" cy="17871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59" name="Right Arrow 158"/>
          <p:cNvSpPr/>
          <p:nvPr/>
        </p:nvSpPr>
        <p:spPr>
          <a:xfrm rot="19991397">
            <a:off x="5160063" y="2967732"/>
            <a:ext cx="334952" cy="1947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pic>
        <p:nvPicPr>
          <p:cNvPr id="13" name="Picture 12"/>
          <p:cNvPicPr>
            <a:picLocks noChangeAspect="1"/>
          </p:cNvPicPr>
          <p:nvPr/>
        </p:nvPicPr>
        <p:blipFill>
          <a:blip r:embed="rId3"/>
          <a:stretch>
            <a:fillRect/>
          </a:stretch>
        </p:blipFill>
        <p:spPr>
          <a:xfrm>
            <a:off x="5615782" y="2223941"/>
            <a:ext cx="5176887" cy="927697"/>
          </a:xfrm>
          <a:prstGeom prst="rect">
            <a:avLst/>
          </a:prstGeom>
        </p:spPr>
      </p:pic>
      <p:pic>
        <p:nvPicPr>
          <p:cNvPr id="18" name="Picture 17"/>
          <p:cNvPicPr>
            <a:picLocks noChangeAspect="1"/>
          </p:cNvPicPr>
          <p:nvPr/>
        </p:nvPicPr>
        <p:blipFill>
          <a:blip r:embed="rId4"/>
          <a:stretch>
            <a:fillRect/>
          </a:stretch>
        </p:blipFill>
        <p:spPr>
          <a:xfrm>
            <a:off x="5553128" y="3942804"/>
            <a:ext cx="5508767" cy="1042591"/>
          </a:xfrm>
          <a:prstGeom prst="rect">
            <a:avLst/>
          </a:prstGeom>
        </p:spPr>
      </p:pic>
      <p:sp>
        <p:nvSpPr>
          <p:cNvPr id="467" name="Rectangle 3"/>
          <p:cNvSpPr txBox="1">
            <a:spLocks noChangeArrowheads="1"/>
          </p:cNvSpPr>
          <p:nvPr/>
        </p:nvSpPr>
        <p:spPr bwMode="gray">
          <a:xfrm>
            <a:off x="6770702" y="1838943"/>
            <a:ext cx="2691934" cy="272330"/>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1" indent="0" algn="ctr" defTabSz="914400" rtl="0" eaLnBrk="1" fontAlgn="auto" latinLnBrk="0" hangingPunct="1">
              <a:lnSpc>
                <a:spcPct val="100000"/>
              </a:lnSpc>
              <a:spcBef>
                <a:spcPts val="600"/>
              </a:spcBef>
              <a:spcAft>
                <a:spcPts val="0"/>
              </a:spcAft>
              <a:buClr>
                <a:srgbClr val="FFFFFF"/>
              </a:buClr>
              <a:buSzPct val="80000"/>
              <a:buFontTx/>
              <a:buNone/>
              <a:tabLst/>
              <a:defRPr/>
            </a:pPr>
            <a:r>
              <a:rPr kumimoji="0" lang="en-US" sz="1200" b="1" i="0" u="none" strike="noStrike" kern="1200" cap="none" spc="0" normalizeH="0" baseline="0" noProof="0">
                <a:ln>
                  <a:noFill/>
                </a:ln>
                <a:solidFill>
                  <a:srgbClr val="00338D"/>
                </a:solidFill>
                <a:effectLst/>
                <a:uLnTx/>
                <a:uFillTx/>
                <a:latin typeface="Arial"/>
                <a:ea typeface="+mn-ea"/>
                <a:cs typeface="Arial" pitchFamily="34" charset="0"/>
              </a:rPr>
              <a:t>Traditional Portfolio Structure</a:t>
            </a:r>
          </a:p>
        </p:txBody>
      </p:sp>
      <p:sp>
        <p:nvSpPr>
          <p:cNvPr id="7" name="Rectangle 6"/>
          <p:cNvSpPr/>
          <p:nvPr/>
        </p:nvSpPr>
        <p:spPr>
          <a:xfrm>
            <a:off x="6445731" y="2247410"/>
            <a:ext cx="2245024" cy="1064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63" name="Rectangle 162"/>
          <p:cNvSpPr/>
          <p:nvPr/>
        </p:nvSpPr>
        <p:spPr>
          <a:xfrm>
            <a:off x="8896289" y="2214358"/>
            <a:ext cx="2288406" cy="114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pic>
        <p:nvPicPr>
          <p:cNvPr id="8" name="Picture 7"/>
          <p:cNvPicPr>
            <a:picLocks noChangeAspect="1"/>
          </p:cNvPicPr>
          <p:nvPr/>
        </p:nvPicPr>
        <p:blipFill>
          <a:blip r:embed="rId5"/>
          <a:stretch>
            <a:fillRect/>
          </a:stretch>
        </p:blipFill>
        <p:spPr>
          <a:xfrm>
            <a:off x="9108917" y="2142847"/>
            <a:ext cx="2259636" cy="1481063"/>
          </a:xfrm>
          <a:prstGeom prst="rect">
            <a:avLst/>
          </a:prstGeom>
        </p:spPr>
      </p:pic>
      <p:sp>
        <p:nvSpPr>
          <p:cNvPr id="9" name="Rectangle 8"/>
          <p:cNvSpPr/>
          <p:nvPr/>
        </p:nvSpPr>
        <p:spPr>
          <a:xfrm>
            <a:off x="6610047" y="3942348"/>
            <a:ext cx="4830494" cy="1297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pic>
        <p:nvPicPr>
          <p:cNvPr id="5" name="Picture 4"/>
          <p:cNvPicPr>
            <a:picLocks noChangeAspect="1"/>
          </p:cNvPicPr>
          <p:nvPr/>
        </p:nvPicPr>
        <p:blipFill>
          <a:blip r:embed="rId6"/>
          <a:stretch>
            <a:fillRect/>
          </a:stretch>
        </p:blipFill>
        <p:spPr>
          <a:xfrm>
            <a:off x="5454432" y="3871540"/>
            <a:ext cx="3919134" cy="1705072"/>
          </a:xfrm>
          <a:prstGeom prst="rect">
            <a:avLst/>
          </a:prstGeom>
        </p:spPr>
      </p:pic>
      <p:pic>
        <p:nvPicPr>
          <p:cNvPr id="74" name="Picture 73"/>
          <p:cNvPicPr>
            <a:picLocks noChangeAspect="1"/>
          </p:cNvPicPr>
          <p:nvPr/>
        </p:nvPicPr>
        <p:blipFill>
          <a:blip r:embed="rId7"/>
          <a:stretch>
            <a:fillRect/>
          </a:stretch>
        </p:blipFill>
        <p:spPr>
          <a:xfrm>
            <a:off x="6483502" y="2121066"/>
            <a:ext cx="2506112" cy="1451101"/>
          </a:xfrm>
          <a:prstGeom prst="rect">
            <a:avLst/>
          </a:prstGeom>
          <a:solidFill>
            <a:schemeClr val="bg1"/>
          </a:solidFill>
        </p:spPr>
      </p:pic>
      <p:cxnSp>
        <p:nvCxnSpPr>
          <p:cNvPr id="14" name="Straight Arrow Connector 13"/>
          <p:cNvCxnSpPr/>
          <p:nvPr/>
        </p:nvCxnSpPr>
        <p:spPr>
          <a:xfrm>
            <a:off x="8907496" y="2691926"/>
            <a:ext cx="281215" cy="0"/>
          </a:xfrm>
          <a:prstGeom prst="straightConnector1">
            <a:avLst/>
          </a:prstGeom>
          <a:ln w="12700">
            <a:solidFill>
              <a:srgbClr val="1A9DDE"/>
            </a:solidFill>
            <a:tailEnd type="triangle"/>
          </a:ln>
        </p:spPr>
        <p:style>
          <a:lnRef idx="1">
            <a:schemeClr val="accent1"/>
          </a:lnRef>
          <a:fillRef idx="0">
            <a:schemeClr val="accent1"/>
          </a:fillRef>
          <a:effectRef idx="0">
            <a:schemeClr val="accent1"/>
          </a:effectRef>
          <a:fontRef idx="minor">
            <a:schemeClr val="tx1"/>
          </a:fontRef>
        </p:style>
      </p:cxnSp>
      <p:sp>
        <p:nvSpPr>
          <p:cNvPr id="58" name="object 4"/>
          <p:cNvSpPr/>
          <p:nvPr/>
        </p:nvSpPr>
        <p:spPr>
          <a:xfrm>
            <a:off x="9741309" y="4466011"/>
            <a:ext cx="1448444" cy="105455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p:cNvPicPr>
            <a:picLocks noChangeAspect="1"/>
          </p:cNvPicPr>
          <p:nvPr/>
        </p:nvPicPr>
        <p:blipFill>
          <a:blip r:embed="rId9"/>
          <a:stretch>
            <a:fillRect/>
          </a:stretch>
        </p:blipFill>
        <p:spPr>
          <a:xfrm>
            <a:off x="9248707" y="4038260"/>
            <a:ext cx="1030568" cy="319898"/>
          </a:xfrm>
          <a:prstGeom prst="rect">
            <a:avLst/>
          </a:prstGeom>
        </p:spPr>
      </p:pic>
      <p:sp>
        <p:nvSpPr>
          <p:cNvPr id="22" name="TextBox 21"/>
          <p:cNvSpPr txBox="1"/>
          <p:nvPr/>
        </p:nvSpPr>
        <p:spPr>
          <a:xfrm>
            <a:off x="10347051" y="4147993"/>
            <a:ext cx="525816" cy="25825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555555"/>
                </a:solidFill>
                <a:effectLst/>
                <a:uLnTx/>
                <a:uFillTx/>
                <a:latin typeface="Arial"/>
                <a:ea typeface="+mn-ea"/>
                <a:cs typeface="+mn-cs"/>
              </a:rPr>
              <a:t>Portfolio Kanban</a:t>
            </a:r>
          </a:p>
        </p:txBody>
      </p:sp>
      <p:sp>
        <p:nvSpPr>
          <p:cNvPr id="468" name="Rectangle 3"/>
          <p:cNvSpPr txBox="1">
            <a:spLocks noChangeArrowheads="1"/>
          </p:cNvSpPr>
          <p:nvPr/>
        </p:nvSpPr>
        <p:spPr bwMode="gray">
          <a:xfrm>
            <a:off x="6644313" y="3736130"/>
            <a:ext cx="2701761" cy="275201"/>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1" indent="0" algn="ctr" defTabSz="914400" rtl="0" eaLnBrk="1" fontAlgn="auto" latinLnBrk="0" hangingPunct="1">
              <a:lnSpc>
                <a:spcPct val="100000"/>
              </a:lnSpc>
              <a:spcBef>
                <a:spcPts val="600"/>
              </a:spcBef>
              <a:spcAft>
                <a:spcPts val="0"/>
              </a:spcAft>
              <a:buClr>
                <a:srgbClr val="FFFFFF"/>
              </a:buClr>
              <a:buSzPct val="80000"/>
              <a:buFontTx/>
              <a:buNone/>
              <a:tabLst/>
              <a:defRPr/>
            </a:pPr>
            <a:r>
              <a:rPr kumimoji="0" lang="en-US" sz="1200" b="1" i="0" u="none" strike="noStrike" kern="1200" cap="none" spc="0" normalizeH="0" baseline="0" noProof="0">
                <a:ln>
                  <a:noFill/>
                </a:ln>
                <a:solidFill>
                  <a:srgbClr val="00338D"/>
                </a:solidFill>
                <a:effectLst/>
                <a:uLnTx/>
                <a:uFillTx/>
                <a:latin typeface="Arial"/>
                <a:ea typeface="+mn-ea"/>
                <a:cs typeface="Arial" pitchFamily="34" charset="0"/>
              </a:rPr>
              <a:t>Lean Agile Portfolio Structure</a:t>
            </a:r>
          </a:p>
        </p:txBody>
      </p:sp>
      <p:sp>
        <p:nvSpPr>
          <p:cNvPr id="66" name="TextBox 65"/>
          <p:cNvSpPr txBox="1"/>
          <p:nvPr/>
        </p:nvSpPr>
        <p:spPr>
          <a:xfrm>
            <a:off x="8775831" y="4147993"/>
            <a:ext cx="525816" cy="258253"/>
          </a:xfrm>
          <a:prstGeom prst="rect">
            <a:avLst/>
          </a:prstGeom>
          <a:solidFill>
            <a:schemeClr val="bg1"/>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555555"/>
                </a:solidFill>
                <a:effectLst/>
                <a:uLnTx/>
                <a:uFillTx/>
                <a:latin typeface="Arial"/>
                <a:ea typeface="+mn-ea"/>
                <a:cs typeface="+mn-cs"/>
              </a:rPr>
              <a:t>Epics &amp; Enablers</a:t>
            </a:r>
          </a:p>
        </p:txBody>
      </p:sp>
    </p:spTree>
    <p:custDataLst>
      <p:tags r:id="rId1"/>
    </p:custDataLst>
    <p:extLst>
      <p:ext uri="{BB962C8B-B14F-4D97-AF65-F5344CB8AC3E}">
        <p14:creationId xmlns:p14="http://schemas.microsoft.com/office/powerpoint/2010/main" val="39609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E63668-9A6B-4C8A-8BC7-F6AA082E6E24}"/>
              </a:ext>
            </a:extLst>
          </p:cNvPr>
          <p:cNvSpPr>
            <a:spLocks noGrp="1"/>
          </p:cNvSpPr>
          <p:nvPr>
            <p:ph type="ctrTitle"/>
          </p:nvPr>
        </p:nvSpPr>
        <p:spPr/>
        <p:txBody>
          <a:bodyPr/>
          <a:lstStyle/>
          <a:p>
            <a:r>
              <a:rPr lang="en-GB"/>
              <a:t>Contents</a:t>
            </a:r>
          </a:p>
        </p:txBody>
      </p:sp>
      <p:graphicFrame>
        <p:nvGraphicFramePr>
          <p:cNvPr id="2" name="Table 2">
            <a:extLst>
              <a:ext uri="{FF2B5EF4-FFF2-40B4-BE49-F238E27FC236}">
                <a16:creationId xmlns:a16="http://schemas.microsoft.com/office/drawing/2014/main" id="{B94F2BF4-DD12-49E3-A0B2-57D3770E14DC}"/>
              </a:ext>
            </a:extLst>
          </p:cNvPr>
          <p:cNvGraphicFramePr>
            <a:graphicFrameLocks noGrp="1"/>
          </p:cNvGraphicFramePr>
          <p:nvPr>
            <p:extLst>
              <p:ext uri="{D42A27DB-BD31-4B8C-83A1-F6EECF244321}">
                <p14:modId xmlns:p14="http://schemas.microsoft.com/office/powerpoint/2010/main" val="197845451"/>
              </p:ext>
            </p:extLst>
          </p:nvPr>
        </p:nvGraphicFramePr>
        <p:xfrm>
          <a:off x="992487" y="1650824"/>
          <a:ext cx="6158939" cy="3917462"/>
        </p:xfrm>
        <a:graphic>
          <a:graphicData uri="http://schemas.openxmlformats.org/drawingml/2006/table">
            <a:tbl>
              <a:tblPr firstRow="1" bandRow="1">
                <a:tableStyleId>{5C22544A-7EE6-4342-B048-85BDC9FD1C3A}</a:tableStyleId>
              </a:tblPr>
              <a:tblGrid>
                <a:gridCol w="5381017">
                  <a:extLst>
                    <a:ext uri="{9D8B030D-6E8A-4147-A177-3AD203B41FA5}">
                      <a16:colId xmlns:a16="http://schemas.microsoft.com/office/drawing/2014/main" val="1683850768"/>
                    </a:ext>
                  </a:extLst>
                </a:gridCol>
                <a:gridCol w="777922">
                  <a:extLst>
                    <a:ext uri="{9D8B030D-6E8A-4147-A177-3AD203B41FA5}">
                      <a16:colId xmlns:a16="http://schemas.microsoft.com/office/drawing/2014/main" val="3855737529"/>
                    </a:ext>
                  </a:extLst>
                </a:gridCol>
              </a:tblGrid>
              <a:tr h="315924">
                <a:tc>
                  <a:txBody>
                    <a:bodyPr/>
                    <a:lstStyle/>
                    <a:p>
                      <a:r>
                        <a:rPr lang="en-US" sz="1400"/>
                        <a:t>Section</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noFill/>
                  </a:tcPr>
                </a:tc>
                <a:tc>
                  <a:txBody>
                    <a:bodyPr/>
                    <a:lstStyle/>
                    <a:p>
                      <a:pPr algn="ctr"/>
                      <a:r>
                        <a:rPr lang="en-US" sz="1400"/>
                        <a:t>#</a:t>
                      </a:r>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48468731"/>
                  </a:ext>
                </a:extLst>
              </a:tr>
              <a:tr h="284332">
                <a:tc>
                  <a:txBody>
                    <a:bodyPr/>
                    <a:lstStyle/>
                    <a:p>
                      <a:r>
                        <a:rPr lang="en-US" sz="1200">
                          <a:solidFill>
                            <a:schemeClr val="bg1"/>
                          </a:solidFill>
                        </a:rPr>
                        <a:t>Executive summary</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4</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557539001"/>
                  </a:ext>
                </a:extLst>
              </a:tr>
              <a:tr h="284332">
                <a:tc>
                  <a:txBody>
                    <a:bodyPr/>
                    <a:lstStyle/>
                    <a:p>
                      <a:r>
                        <a:rPr lang="en-US" sz="1200">
                          <a:solidFill>
                            <a:schemeClr val="bg1"/>
                          </a:solidFill>
                        </a:rPr>
                        <a:t>Detailed approach and timeline</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9</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185042163"/>
                  </a:ext>
                </a:extLst>
              </a:tr>
              <a:tr h="284332">
                <a:tc>
                  <a:txBody>
                    <a:bodyPr/>
                    <a:lstStyle/>
                    <a:p>
                      <a:r>
                        <a:rPr lang="en-US" sz="1200">
                          <a:solidFill>
                            <a:schemeClr val="bg1"/>
                          </a:solidFill>
                        </a:rPr>
                        <a:t>Team and pricing</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17</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2819619023"/>
                  </a:ext>
                </a:extLst>
              </a:tr>
              <a:tr h="284332">
                <a:tc>
                  <a:txBody>
                    <a:bodyPr/>
                    <a:lstStyle/>
                    <a:p>
                      <a:r>
                        <a:rPr lang="en-US" sz="1200">
                          <a:solidFill>
                            <a:schemeClr val="bg1"/>
                          </a:solidFill>
                        </a:rPr>
                        <a:t>Appendices</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20</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3958892539"/>
                  </a:ext>
                </a:extLst>
              </a:tr>
              <a:tr h="284332">
                <a:tc>
                  <a:txBody>
                    <a:bodyPr/>
                    <a:lstStyle/>
                    <a:p>
                      <a:r>
                        <a:rPr lang="en-US" sz="1200">
                          <a:solidFill>
                            <a:schemeClr val="bg1"/>
                          </a:solidFill>
                        </a:rPr>
                        <a:t>Appendix A: KPMG’s trusted relationship with Cigna</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21</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33967721"/>
                  </a:ext>
                </a:extLst>
              </a:tr>
              <a:tr h="284332">
                <a:tc>
                  <a:txBody>
                    <a:bodyPr/>
                    <a:lstStyle/>
                    <a:p>
                      <a:r>
                        <a:rPr lang="en-US" sz="1200">
                          <a:solidFill>
                            <a:schemeClr val="bg1"/>
                          </a:solidFill>
                        </a:rPr>
                        <a:t>Appendix B: PMO (Workstream 3)</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24</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779180509"/>
                  </a:ext>
                </a:extLst>
              </a:tr>
              <a:tr h="284332">
                <a:tc>
                  <a:txBody>
                    <a:bodyPr/>
                    <a:lstStyle/>
                    <a:p>
                      <a:r>
                        <a:rPr lang="en-US" sz="1200">
                          <a:solidFill>
                            <a:schemeClr val="bg1"/>
                          </a:solidFill>
                        </a:rPr>
                        <a:t>Appendix C: Agile (Workstream 4)</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32</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836618681"/>
                  </a:ext>
                </a:extLst>
              </a:tr>
              <a:tr h="473886">
                <a:tc>
                  <a:txBody>
                    <a:bodyPr/>
                    <a:lstStyle/>
                    <a:p>
                      <a:r>
                        <a:rPr lang="en-US" sz="1200">
                          <a:solidFill>
                            <a:schemeClr val="bg1"/>
                          </a:solidFill>
                        </a:rPr>
                        <a:t>Appendix D: Organization Design (Workstream 6) and Change Management (Workstream 7)</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36</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1602997366"/>
                  </a:ext>
                </a:extLst>
              </a:tr>
              <a:tr h="284332">
                <a:tc>
                  <a:txBody>
                    <a:bodyPr/>
                    <a:lstStyle/>
                    <a:p>
                      <a:r>
                        <a:rPr lang="en-US" sz="1200">
                          <a:solidFill>
                            <a:schemeClr val="bg1"/>
                          </a:solidFill>
                        </a:rPr>
                        <a:t>Appendix E: KPMG Ignition Center</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42</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228211156"/>
                  </a:ext>
                </a:extLst>
              </a:tr>
              <a:tr h="284332">
                <a:tc>
                  <a:txBody>
                    <a:bodyPr/>
                    <a:lstStyle/>
                    <a:p>
                      <a:r>
                        <a:rPr lang="en-US" sz="1200">
                          <a:solidFill>
                            <a:schemeClr val="bg1"/>
                          </a:solidFill>
                        </a:rPr>
                        <a:t>Appendix F: Cyber Risk Quantification and Insights </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45</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3602169594"/>
                  </a:ext>
                </a:extLst>
              </a:tr>
              <a:tr h="284332">
                <a:tc>
                  <a:txBody>
                    <a:bodyPr/>
                    <a:lstStyle/>
                    <a:p>
                      <a:r>
                        <a:rPr lang="en-US" sz="1200">
                          <a:solidFill>
                            <a:schemeClr val="bg1"/>
                          </a:solidFill>
                        </a:rPr>
                        <a:t>Appendix G: Target Operating Model Framework</a:t>
                      </a:r>
                    </a:p>
                  </a:txBody>
                  <a:tcPr anchor="ctr">
                    <a:lnL w="12700" cap="flat" cmpd="sng" algn="ctr">
                      <a:solidFill>
                        <a:schemeClr val="accent1"/>
                      </a:solidFill>
                      <a:prstDash val="solid"/>
                      <a:round/>
                      <a:headEnd type="none" w="med" len="med"/>
                      <a:tailEnd type="none" w="med" len="med"/>
                    </a:lnL>
                    <a:noFill/>
                  </a:tcPr>
                </a:tc>
                <a:tc>
                  <a:txBody>
                    <a:bodyPr/>
                    <a:lstStyle/>
                    <a:p>
                      <a:pPr algn="ctr"/>
                      <a:r>
                        <a:rPr lang="en-US" sz="1200">
                          <a:solidFill>
                            <a:schemeClr val="bg1"/>
                          </a:solidFill>
                        </a:rPr>
                        <a:t>51</a:t>
                      </a:r>
                    </a:p>
                  </a:txBody>
                  <a:tcPr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2869615196"/>
                  </a:ext>
                </a:extLst>
              </a:tr>
              <a:tr h="284332">
                <a:tc>
                  <a:txBody>
                    <a:bodyPr/>
                    <a:lstStyle/>
                    <a:p>
                      <a:r>
                        <a:rPr lang="en-US" sz="1200">
                          <a:solidFill>
                            <a:schemeClr val="bg1"/>
                          </a:solidFill>
                        </a:rPr>
                        <a:t>Appendix H: Team résumé </a:t>
                      </a:r>
                    </a:p>
                  </a:txBody>
                  <a:tcPr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a:r>
                        <a:rPr lang="en-US" sz="1200">
                          <a:solidFill>
                            <a:schemeClr val="bg1"/>
                          </a:solidFill>
                        </a:rPr>
                        <a:t>54</a:t>
                      </a:r>
                    </a:p>
                  </a:txBody>
                  <a:tcPr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05587530"/>
                  </a:ext>
                </a:extLst>
              </a:tr>
            </a:tbl>
          </a:graphicData>
        </a:graphic>
      </p:graphicFrame>
      <p:sp>
        <p:nvSpPr>
          <p:cNvPr id="5" name="TextBox 4">
            <a:extLst>
              <a:ext uri="{FF2B5EF4-FFF2-40B4-BE49-F238E27FC236}">
                <a16:creationId xmlns:a16="http://schemas.microsoft.com/office/drawing/2014/main" id="{6EA05167-D569-47C9-8918-E2A16A89B534}"/>
              </a:ext>
            </a:extLst>
          </p:cNvPr>
          <p:cNvSpPr txBox="1"/>
          <p:nvPr/>
        </p:nvSpPr>
        <p:spPr>
          <a:xfrm>
            <a:off x="992487" y="5715527"/>
            <a:ext cx="6158939" cy="646331"/>
          </a:xfrm>
          <a:prstGeom prst="rect">
            <a:avLst/>
          </a:prstGeom>
          <a:noFill/>
        </p:spPr>
        <p:txBody>
          <a:bodyPr wrap="square">
            <a:spAutoFit/>
          </a:bodyPr>
          <a:lstStyle/>
          <a:p>
            <a:r>
              <a:rPr lang="en-US" sz="900">
                <a:solidFill>
                  <a:schemeClr val="bg1"/>
                </a:solidFill>
              </a:rPr>
              <a:t>Restriction on Disclosure and Use of Data – This document contains confidential or proprietary information of KPMG LLP, the disclosure of which would provide a competitive advantage to others; therefore, the recipient shall not disclose, use, or duplicate this document, in whole or in part, for any purpose other than recipient's consideration of KPMG LLP's proposal.</a:t>
            </a:r>
          </a:p>
        </p:txBody>
      </p:sp>
    </p:spTree>
    <p:custDataLst>
      <p:tags r:id="rId1"/>
    </p:custDataLst>
    <p:extLst>
      <p:ext uri="{BB962C8B-B14F-4D97-AF65-F5344CB8AC3E}">
        <p14:creationId xmlns:p14="http://schemas.microsoft.com/office/powerpoint/2010/main" val="671781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78">
            <a:extLst>
              <a:ext uri="{FF2B5EF4-FFF2-40B4-BE49-F238E27FC236}">
                <a16:creationId xmlns:a16="http://schemas.microsoft.com/office/drawing/2014/main" id="{82896481-C128-4520-AF33-1553594DD572}"/>
              </a:ext>
            </a:extLst>
          </p:cNvPr>
          <p:cNvSpPr>
            <a:spLocks/>
          </p:cNvSpPr>
          <p:nvPr/>
        </p:nvSpPr>
        <p:spPr bwMode="auto">
          <a:xfrm>
            <a:off x="1020561" y="5150358"/>
            <a:ext cx="2103120" cy="996522"/>
          </a:xfrm>
          <a:prstGeom prst="rect">
            <a:avLst/>
          </a:prstGeom>
          <a:solidFill>
            <a:schemeClr val="bg1"/>
          </a:solidFill>
          <a:ln w="12700">
            <a:solidFill>
              <a:srgbClr val="0091DA"/>
            </a:solidFill>
            <a:round/>
            <a:headEnd/>
            <a:tailEnd/>
          </a:ln>
        </p:spPr>
        <p:txBody>
          <a:bodyPr vert="horz" wrap="square" lIns="78191" tIns="39095" rIns="78191" bIns="39095" numCol="1" anchor="t" anchorCtr="0" compatLnSpc="1">
            <a:prstTxWarp prst="textNoShape">
              <a:avLst/>
            </a:prstTxWarp>
          </a:bodyPr>
          <a:lstStyle/>
          <a:p>
            <a:pPr>
              <a:spcAft>
                <a:spcPts val="600"/>
              </a:spcAft>
            </a:pPr>
            <a:endParaRPr lang="en-US" sz="800">
              <a:solidFill>
                <a:srgbClr val="000000"/>
              </a:solidFill>
              <a:cs typeface="Arial" panose="020B0604020202020204" pitchFamily="34" charset="0"/>
            </a:endParaRPr>
          </a:p>
        </p:txBody>
      </p:sp>
      <p:sp>
        <p:nvSpPr>
          <p:cNvPr id="4" name="Freeform 178">
            <a:extLst>
              <a:ext uri="{FF2B5EF4-FFF2-40B4-BE49-F238E27FC236}">
                <a16:creationId xmlns:a16="http://schemas.microsoft.com/office/drawing/2014/main" id="{E9ECD3D5-7E34-4D2D-934A-3B4DC21F2C4D}"/>
              </a:ext>
            </a:extLst>
          </p:cNvPr>
          <p:cNvSpPr>
            <a:spLocks/>
          </p:cNvSpPr>
          <p:nvPr/>
        </p:nvSpPr>
        <p:spPr bwMode="auto">
          <a:xfrm>
            <a:off x="1020561" y="4123048"/>
            <a:ext cx="2103120" cy="996522"/>
          </a:xfrm>
          <a:prstGeom prst="rect">
            <a:avLst/>
          </a:prstGeom>
          <a:solidFill>
            <a:schemeClr val="bg1"/>
          </a:solidFill>
          <a:ln w="12700">
            <a:solidFill>
              <a:srgbClr val="0091DA"/>
            </a:solidFill>
            <a:round/>
            <a:headEnd/>
            <a:tailEnd/>
          </a:ln>
        </p:spPr>
        <p:txBody>
          <a:bodyPr vert="horz" wrap="square" lIns="78191" tIns="39095" rIns="78191" bIns="39095" numCol="1" anchor="t" anchorCtr="0" compatLnSpc="1">
            <a:prstTxWarp prst="textNoShape">
              <a:avLst/>
            </a:prstTxWarp>
          </a:bodyPr>
          <a:lstStyle/>
          <a:p>
            <a:pPr>
              <a:spcAft>
                <a:spcPts val="600"/>
              </a:spcAft>
            </a:pPr>
            <a:endParaRPr lang="en-US" sz="800">
              <a:solidFill>
                <a:srgbClr val="000000"/>
              </a:solidFill>
              <a:cs typeface="Arial" panose="020B0604020202020204" pitchFamily="34" charset="0"/>
            </a:endParaRPr>
          </a:p>
        </p:txBody>
      </p:sp>
      <p:sp>
        <p:nvSpPr>
          <p:cNvPr id="5" name="Freeform 178">
            <a:extLst>
              <a:ext uri="{FF2B5EF4-FFF2-40B4-BE49-F238E27FC236}">
                <a16:creationId xmlns:a16="http://schemas.microsoft.com/office/drawing/2014/main" id="{1CDD571F-2E86-4FB4-900B-0813E2B9CF1F}"/>
              </a:ext>
            </a:extLst>
          </p:cNvPr>
          <p:cNvSpPr>
            <a:spLocks/>
          </p:cNvSpPr>
          <p:nvPr/>
        </p:nvSpPr>
        <p:spPr bwMode="auto">
          <a:xfrm>
            <a:off x="1020561" y="3096675"/>
            <a:ext cx="2103120" cy="996522"/>
          </a:xfrm>
          <a:prstGeom prst="rect">
            <a:avLst/>
          </a:prstGeom>
          <a:solidFill>
            <a:schemeClr val="bg1"/>
          </a:solidFill>
          <a:ln w="12700">
            <a:solidFill>
              <a:srgbClr val="0091DA"/>
            </a:solidFill>
            <a:round/>
            <a:headEnd/>
            <a:tailEnd/>
          </a:ln>
        </p:spPr>
        <p:txBody>
          <a:bodyPr vert="horz" wrap="square" lIns="78191" tIns="39095" rIns="78191" bIns="39095" numCol="1" anchor="t" anchorCtr="0" compatLnSpc="1">
            <a:prstTxWarp prst="textNoShape">
              <a:avLst/>
            </a:prstTxWarp>
          </a:bodyPr>
          <a:lstStyle/>
          <a:p>
            <a:pPr>
              <a:spcAft>
                <a:spcPts val="600"/>
              </a:spcAft>
            </a:pPr>
            <a:endParaRPr lang="en-US" sz="800">
              <a:solidFill>
                <a:srgbClr val="000000"/>
              </a:solidFill>
              <a:cs typeface="Arial" panose="020B0604020202020204" pitchFamily="34" charset="0"/>
            </a:endParaRPr>
          </a:p>
        </p:txBody>
      </p:sp>
      <p:sp>
        <p:nvSpPr>
          <p:cNvPr id="6" name="Rectangle 5">
            <a:extLst>
              <a:ext uri="{FF2B5EF4-FFF2-40B4-BE49-F238E27FC236}">
                <a16:creationId xmlns:a16="http://schemas.microsoft.com/office/drawing/2014/main" id="{8417D2F2-859C-4D26-9A7B-C5381AB3F82E}"/>
              </a:ext>
            </a:extLst>
          </p:cNvPr>
          <p:cNvSpPr/>
          <p:nvPr/>
        </p:nvSpPr>
        <p:spPr>
          <a:xfrm>
            <a:off x="995364" y="1406616"/>
            <a:ext cx="10212292" cy="338554"/>
          </a:xfrm>
          <a:prstGeom prst="rect">
            <a:avLst/>
          </a:prstGeom>
        </p:spPr>
        <p:txBody>
          <a:bodyPr wrap="square" lIns="0" tIns="0" rIns="0" bIns="0">
            <a:spAutoFit/>
          </a:bodyPr>
          <a:lstStyle/>
          <a:p>
            <a:pPr lvl="0">
              <a:spcAft>
                <a:spcPts val="600"/>
              </a:spcAft>
            </a:pPr>
            <a:r>
              <a:rPr lang="en-US" sz="1100">
                <a:solidFill>
                  <a:srgbClr val="00338D"/>
                </a:solidFill>
              </a:rPr>
              <a:t>Our approach can support both project portfolios and lean agile portfolios. The extent to which Lean-Agile techniques are adopted in your organization will drive key design decisions when building an PMO.</a:t>
            </a:r>
          </a:p>
        </p:txBody>
      </p:sp>
      <p:sp>
        <p:nvSpPr>
          <p:cNvPr id="7" name="Freeform 178">
            <a:extLst>
              <a:ext uri="{FF2B5EF4-FFF2-40B4-BE49-F238E27FC236}">
                <a16:creationId xmlns:a16="http://schemas.microsoft.com/office/drawing/2014/main" id="{1F27B7FC-837C-4532-9529-DA48A1D3457D}"/>
              </a:ext>
            </a:extLst>
          </p:cNvPr>
          <p:cNvSpPr>
            <a:spLocks/>
          </p:cNvSpPr>
          <p:nvPr/>
        </p:nvSpPr>
        <p:spPr bwMode="auto">
          <a:xfrm>
            <a:off x="1020561" y="2074973"/>
            <a:ext cx="2103120" cy="996522"/>
          </a:xfrm>
          <a:prstGeom prst="rect">
            <a:avLst/>
          </a:prstGeom>
          <a:solidFill>
            <a:schemeClr val="bg1"/>
          </a:solidFill>
          <a:ln w="12700">
            <a:solidFill>
              <a:srgbClr val="0091DA"/>
            </a:solidFill>
            <a:round/>
            <a:headEnd/>
            <a:tailEnd/>
          </a:ln>
        </p:spPr>
        <p:txBody>
          <a:bodyPr vert="horz" wrap="square" lIns="78191" tIns="39095" rIns="78191" bIns="39095" numCol="1" anchor="t" anchorCtr="0" compatLnSpc="1">
            <a:prstTxWarp prst="textNoShape">
              <a:avLst/>
            </a:prstTxWarp>
          </a:bodyPr>
          <a:lstStyle/>
          <a:p>
            <a:pPr>
              <a:spcAft>
                <a:spcPts val="600"/>
              </a:spcAft>
            </a:pPr>
            <a:endParaRPr lang="en-US" sz="800">
              <a:solidFill>
                <a:srgbClr val="000000"/>
              </a:solidFill>
              <a:cs typeface="Arial" panose="020B0604020202020204" pitchFamily="34" charset="0"/>
            </a:endParaRPr>
          </a:p>
        </p:txBody>
      </p:sp>
      <p:sp>
        <p:nvSpPr>
          <p:cNvPr id="8" name="Rectangle 233">
            <a:extLst>
              <a:ext uri="{FF2B5EF4-FFF2-40B4-BE49-F238E27FC236}">
                <a16:creationId xmlns:a16="http://schemas.microsoft.com/office/drawing/2014/main" id="{2E14DFDC-20DF-4957-983D-D20641588028}"/>
              </a:ext>
            </a:extLst>
          </p:cNvPr>
          <p:cNvSpPr>
            <a:spLocks noChangeArrowheads="1"/>
          </p:cNvSpPr>
          <p:nvPr/>
        </p:nvSpPr>
        <p:spPr bwMode="auto">
          <a:xfrm>
            <a:off x="3198466" y="211403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Annual planning</a:t>
            </a:r>
            <a:endParaRPr lang="en-US" altLang="en-US" sz="1000">
              <a:solidFill>
                <a:srgbClr val="005EB8"/>
              </a:solidFill>
              <a:latin typeface="Arial"/>
              <a:cs typeface="Arial" panose="020B0604020202020204" pitchFamily="34" charset="0"/>
            </a:endParaRPr>
          </a:p>
        </p:txBody>
      </p:sp>
      <p:sp>
        <p:nvSpPr>
          <p:cNvPr id="9" name="Rectangle 233">
            <a:extLst>
              <a:ext uri="{FF2B5EF4-FFF2-40B4-BE49-F238E27FC236}">
                <a16:creationId xmlns:a16="http://schemas.microsoft.com/office/drawing/2014/main" id="{3EE8C375-3E99-4B7E-A703-68D4F5DD1F6F}"/>
              </a:ext>
            </a:extLst>
          </p:cNvPr>
          <p:cNvSpPr>
            <a:spLocks noChangeArrowheads="1"/>
          </p:cNvSpPr>
          <p:nvPr/>
        </p:nvSpPr>
        <p:spPr bwMode="auto">
          <a:xfrm>
            <a:off x="7248024" y="211403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Quarterly roadmaps</a:t>
            </a:r>
            <a:endParaRPr lang="en-US" altLang="en-US" sz="1000">
              <a:solidFill>
                <a:srgbClr val="005EB8"/>
              </a:solidFill>
              <a:latin typeface="Arial"/>
              <a:cs typeface="Arial" panose="020B0604020202020204" pitchFamily="34" charset="0"/>
            </a:endParaRPr>
          </a:p>
        </p:txBody>
      </p:sp>
      <p:cxnSp>
        <p:nvCxnSpPr>
          <p:cNvPr id="10" name="Straight Arrow Connector 9">
            <a:extLst>
              <a:ext uri="{FF2B5EF4-FFF2-40B4-BE49-F238E27FC236}">
                <a16:creationId xmlns:a16="http://schemas.microsoft.com/office/drawing/2014/main" id="{F0CE424B-C943-46CE-A691-8B9B2C2AE54E}"/>
              </a:ext>
            </a:extLst>
          </p:cNvPr>
          <p:cNvCxnSpPr/>
          <p:nvPr/>
        </p:nvCxnSpPr>
        <p:spPr>
          <a:xfrm>
            <a:off x="5066004" y="2236805"/>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0F4BDE-326B-489D-ACA7-B77F6A6B51E2}"/>
              </a:ext>
            </a:extLst>
          </p:cNvPr>
          <p:cNvSpPr/>
          <p:nvPr/>
        </p:nvSpPr>
        <p:spPr>
          <a:xfrm>
            <a:off x="1414225" y="2168620"/>
            <a:ext cx="1645920" cy="2079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50">
                <a:solidFill>
                  <a:schemeClr val="bg1"/>
                </a:solidFill>
              </a:rPr>
              <a:t>Strategy</a:t>
            </a:r>
          </a:p>
        </p:txBody>
      </p:sp>
      <p:sp>
        <p:nvSpPr>
          <p:cNvPr id="12" name="Rectangle 11">
            <a:extLst>
              <a:ext uri="{FF2B5EF4-FFF2-40B4-BE49-F238E27FC236}">
                <a16:creationId xmlns:a16="http://schemas.microsoft.com/office/drawing/2014/main" id="{7F67EC6F-3236-4665-A2ED-845E68D2CF05}"/>
              </a:ext>
            </a:extLst>
          </p:cNvPr>
          <p:cNvSpPr/>
          <p:nvPr/>
        </p:nvSpPr>
        <p:spPr>
          <a:xfrm>
            <a:off x="1414224" y="2391958"/>
            <a:ext cx="1645920" cy="2079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Intake &amp; Business Case</a:t>
            </a:r>
          </a:p>
        </p:txBody>
      </p:sp>
      <p:sp>
        <p:nvSpPr>
          <p:cNvPr id="13" name="Rectangle 12">
            <a:extLst>
              <a:ext uri="{FF2B5EF4-FFF2-40B4-BE49-F238E27FC236}">
                <a16:creationId xmlns:a16="http://schemas.microsoft.com/office/drawing/2014/main" id="{27808B53-FEE9-4EC7-A83D-DEDB6EAD408B}"/>
              </a:ext>
            </a:extLst>
          </p:cNvPr>
          <p:cNvSpPr/>
          <p:nvPr/>
        </p:nvSpPr>
        <p:spPr>
          <a:xfrm>
            <a:off x="1414224" y="2615296"/>
            <a:ext cx="1645920" cy="2079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Prioritization</a:t>
            </a:r>
          </a:p>
        </p:txBody>
      </p:sp>
      <p:sp>
        <p:nvSpPr>
          <p:cNvPr id="14" name="Rectangle 13">
            <a:extLst>
              <a:ext uri="{FF2B5EF4-FFF2-40B4-BE49-F238E27FC236}">
                <a16:creationId xmlns:a16="http://schemas.microsoft.com/office/drawing/2014/main" id="{625D09D0-8795-4D02-89EF-0AEB51545269}"/>
              </a:ext>
            </a:extLst>
          </p:cNvPr>
          <p:cNvSpPr/>
          <p:nvPr/>
        </p:nvSpPr>
        <p:spPr>
          <a:xfrm>
            <a:off x="1414224" y="2838635"/>
            <a:ext cx="1645920" cy="2079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50">
                <a:solidFill>
                  <a:schemeClr val="bg1"/>
                </a:solidFill>
              </a:rPr>
              <a:t>Resource Capacity</a:t>
            </a:r>
          </a:p>
        </p:txBody>
      </p:sp>
      <p:sp>
        <p:nvSpPr>
          <p:cNvPr id="15" name="Rectangle 14">
            <a:extLst>
              <a:ext uri="{FF2B5EF4-FFF2-40B4-BE49-F238E27FC236}">
                <a16:creationId xmlns:a16="http://schemas.microsoft.com/office/drawing/2014/main" id="{46DEED18-AB95-49B1-B914-839292859D1C}"/>
              </a:ext>
            </a:extLst>
          </p:cNvPr>
          <p:cNvSpPr/>
          <p:nvPr/>
        </p:nvSpPr>
        <p:spPr>
          <a:xfrm>
            <a:off x="1414224" y="3140290"/>
            <a:ext cx="1645920" cy="207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Delivery Management</a:t>
            </a:r>
          </a:p>
        </p:txBody>
      </p:sp>
      <p:sp>
        <p:nvSpPr>
          <p:cNvPr id="16" name="Rectangle 15">
            <a:extLst>
              <a:ext uri="{FF2B5EF4-FFF2-40B4-BE49-F238E27FC236}">
                <a16:creationId xmlns:a16="http://schemas.microsoft.com/office/drawing/2014/main" id="{4DA3633A-5CA6-4867-9ED8-FF74DD89D8D9}"/>
              </a:ext>
            </a:extLst>
          </p:cNvPr>
          <p:cNvSpPr/>
          <p:nvPr/>
        </p:nvSpPr>
        <p:spPr>
          <a:xfrm>
            <a:off x="1414223" y="3372095"/>
            <a:ext cx="1645920" cy="207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Capability Development</a:t>
            </a:r>
          </a:p>
        </p:txBody>
      </p:sp>
      <p:sp>
        <p:nvSpPr>
          <p:cNvPr id="17" name="Rectangle 16">
            <a:extLst>
              <a:ext uri="{FF2B5EF4-FFF2-40B4-BE49-F238E27FC236}">
                <a16:creationId xmlns:a16="http://schemas.microsoft.com/office/drawing/2014/main" id="{FA62AB95-988F-44A4-AC2F-9BDD23A345B9}"/>
              </a:ext>
            </a:extLst>
          </p:cNvPr>
          <p:cNvSpPr/>
          <p:nvPr/>
        </p:nvSpPr>
        <p:spPr>
          <a:xfrm>
            <a:off x="1414222" y="3603900"/>
            <a:ext cx="1645920" cy="207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Quality Management</a:t>
            </a:r>
          </a:p>
        </p:txBody>
      </p:sp>
      <p:sp>
        <p:nvSpPr>
          <p:cNvPr id="18" name="Rectangle 17">
            <a:extLst>
              <a:ext uri="{FF2B5EF4-FFF2-40B4-BE49-F238E27FC236}">
                <a16:creationId xmlns:a16="http://schemas.microsoft.com/office/drawing/2014/main" id="{C8C61E98-3C35-469E-A4DA-E1599499F128}"/>
              </a:ext>
            </a:extLst>
          </p:cNvPr>
          <p:cNvSpPr/>
          <p:nvPr/>
        </p:nvSpPr>
        <p:spPr>
          <a:xfrm>
            <a:off x="1414222" y="3835705"/>
            <a:ext cx="1645920" cy="207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Change Management</a:t>
            </a:r>
          </a:p>
        </p:txBody>
      </p:sp>
      <p:sp>
        <p:nvSpPr>
          <p:cNvPr id="19" name="Rectangle 18">
            <a:extLst>
              <a:ext uri="{FF2B5EF4-FFF2-40B4-BE49-F238E27FC236}">
                <a16:creationId xmlns:a16="http://schemas.microsoft.com/office/drawing/2014/main" id="{8CB0DFA6-6691-44E0-B089-69130AE5BD01}"/>
              </a:ext>
            </a:extLst>
          </p:cNvPr>
          <p:cNvSpPr/>
          <p:nvPr/>
        </p:nvSpPr>
        <p:spPr>
          <a:xfrm>
            <a:off x="1414222" y="4162760"/>
            <a:ext cx="1645920" cy="207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Governance &amp; Comms</a:t>
            </a:r>
          </a:p>
        </p:txBody>
      </p:sp>
      <p:sp>
        <p:nvSpPr>
          <p:cNvPr id="20" name="Rectangle 19">
            <a:extLst>
              <a:ext uri="{FF2B5EF4-FFF2-40B4-BE49-F238E27FC236}">
                <a16:creationId xmlns:a16="http://schemas.microsoft.com/office/drawing/2014/main" id="{82FF464F-A38E-4731-899A-9DC93C08E7C0}"/>
              </a:ext>
            </a:extLst>
          </p:cNvPr>
          <p:cNvSpPr/>
          <p:nvPr/>
        </p:nvSpPr>
        <p:spPr>
          <a:xfrm>
            <a:off x="1414221" y="4394565"/>
            <a:ext cx="1645920" cy="207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Risk Management</a:t>
            </a:r>
          </a:p>
        </p:txBody>
      </p:sp>
      <p:sp>
        <p:nvSpPr>
          <p:cNvPr id="21" name="Rectangle 20">
            <a:extLst>
              <a:ext uri="{FF2B5EF4-FFF2-40B4-BE49-F238E27FC236}">
                <a16:creationId xmlns:a16="http://schemas.microsoft.com/office/drawing/2014/main" id="{88219E83-6430-4834-9C76-71A851125EAB}"/>
              </a:ext>
            </a:extLst>
          </p:cNvPr>
          <p:cNvSpPr/>
          <p:nvPr/>
        </p:nvSpPr>
        <p:spPr>
          <a:xfrm>
            <a:off x="1414221" y="4626370"/>
            <a:ext cx="1645920" cy="207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Methods &amp; Standards</a:t>
            </a:r>
          </a:p>
        </p:txBody>
      </p:sp>
      <p:sp>
        <p:nvSpPr>
          <p:cNvPr id="22" name="Rectangle 21">
            <a:extLst>
              <a:ext uri="{FF2B5EF4-FFF2-40B4-BE49-F238E27FC236}">
                <a16:creationId xmlns:a16="http://schemas.microsoft.com/office/drawing/2014/main" id="{5713EEC2-81E4-4CC9-B872-BBB473D0CBF2}"/>
              </a:ext>
            </a:extLst>
          </p:cNvPr>
          <p:cNvSpPr/>
          <p:nvPr/>
        </p:nvSpPr>
        <p:spPr>
          <a:xfrm>
            <a:off x="1414221" y="4858175"/>
            <a:ext cx="1645920" cy="207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Funding &amp; Investment</a:t>
            </a:r>
          </a:p>
        </p:txBody>
      </p:sp>
      <p:sp>
        <p:nvSpPr>
          <p:cNvPr id="23" name="Rectangle 22">
            <a:extLst>
              <a:ext uri="{FF2B5EF4-FFF2-40B4-BE49-F238E27FC236}">
                <a16:creationId xmlns:a16="http://schemas.microsoft.com/office/drawing/2014/main" id="{1709DDF1-54B9-4BA1-8BCA-233DB529E393}"/>
              </a:ext>
            </a:extLst>
          </p:cNvPr>
          <p:cNvSpPr/>
          <p:nvPr/>
        </p:nvSpPr>
        <p:spPr>
          <a:xfrm>
            <a:off x="1414221" y="5197930"/>
            <a:ext cx="1645920" cy="2079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Performance Reporting</a:t>
            </a:r>
          </a:p>
        </p:txBody>
      </p:sp>
      <p:sp>
        <p:nvSpPr>
          <p:cNvPr id="24" name="Rectangle 23">
            <a:extLst>
              <a:ext uri="{FF2B5EF4-FFF2-40B4-BE49-F238E27FC236}">
                <a16:creationId xmlns:a16="http://schemas.microsoft.com/office/drawing/2014/main" id="{33B25DD0-2ABA-4BF0-8284-E49E197069A5}"/>
              </a:ext>
            </a:extLst>
          </p:cNvPr>
          <p:cNvSpPr/>
          <p:nvPr/>
        </p:nvSpPr>
        <p:spPr>
          <a:xfrm>
            <a:off x="1414220" y="5429735"/>
            <a:ext cx="1645920" cy="2079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PPM Tools</a:t>
            </a:r>
          </a:p>
        </p:txBody>
      </p:sp>
      <p:sp>
        <p:nvSpPr>
          <p:cNvPr id="25" name="Rectangle 24">
            <a:extLst>
              <a:ext uri="{FF2B5EF4-FFF2-40B4-BE49-F238E27FC236}">
                <a16:creationId xmlns:a16="http://schemas.microsoft.com/office/drawing/2014/main" id="{62D8BA6C-F92A-49A7-AD9F-E175BD5D0C9D}"/>
              </a:ext>
            </a:extLst>
          </p:cNvPr>
          <p:cNvSpPr/>
          <p:nvPr/>
        </p:nvSpPr>
        <p:spPr>
          <a:xfrm>
            <a:off x="1414219" y="5661540"/>
            <a:ext cx="1645920" cy="2079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Continuous Improvement</a:t>
            </a:r>
          </a:p>
        </p:txBody>
      </p:sp>
      <p:sp>
        <p:nvSpPr>
          <p:cNvPr id="26" name="Rectangle 25">
            <a:extLst>
              <a:ext uri="{FF2B5EF4-FFF2-40B4-BE49-F238E27FC236}">
                <a16:creationId xmlns:a16="http://schemas.microsoft.com/office/drawing/2014/main" id="{54E0B477-B31E-44A5-877E-51FDD2A09DFA}"/>
              </a:ext>
            </a:extLst>
          </p:cNvPr>
          <p:cNvSpPr/>
          <p:nvPr/>
        </p:nvSpPr>
        <p:spPr>
          <a:xfrm>
            <a:off x="1414219" y="5893352"/>
            <a:ext cx="1645920" cy="2079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50">
                <a:solidFill>
                  <a:schemeClr val="bg1"/>
                </a:solidFill>
              </a:rPr>
              <a:t>Value Realization</a:t>
            </a:r>
          </a:p>
        </p:txBody>
      </p:sp>
      <p:sp>
        <p:nvSpPr>
          <p:cNvPr id="27" name="Text Placeholder 3">
            <a:extLst>
              <a:ext uri="{FF2B5EF4-FFF2-40B4-BE49-F238E27FC236}">
                <a16:creationId xmlns:a16="http://schemas.microsoft.com/office/drawing/2014/main" id="{A4017B06-018E-4671-AED2-14CAA0FE6092}"/>
              </a:ext>
            </a:extLst>
          </p:cNvPr>
          <p:cNvSpPr txBox="1">
            <a:spLocks/>
          </p:cNvSpPr>
          <p:nvPr/>
        </p:nvSpPr>
        <p:spPr>
          <a:xfrm>
            <a:off x="3288015" y="1750308"/>
            <a:ext cx="1480336" cy="30380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100">
                <a:solidFill>
                  <a:srgbClr val="00338D"/>
                </a:solidFill>
                <a:cs typeface="Arial" panose="020B0604020202020204" pitchFamily="34" charset="0"/>
              </a:rPr>
              <a:t>Project Focused</a:t>
            </a:r>
          </a:p>
        </p:txBody>
      </p:sp>
      <p:cxnSp>
        <p:nvCxnSpPr>
          <p:cNvPr id="28" name="Straight Connector 27">
            <a:extLst>
              <a:ext uri="{FF2B5EF4-FFF2-40B4-BE49-F238E27FC236}">
                <a16:creationId xmlns:a16="http://schemas.microsoft.com/office/drawing/2014/main" id="{F674367D-B5AD-4905-A166-8EFBE99D449D}"/>
              </a:ext>
            </a:extLst>
          </p:cNvPr>
          <p:cNvCxnSpPr/>
          <p:nvPr/>
        </p:nvCxnSpPr>
        <p:spPr>
          <a:xfrm>
            <a:off x="3264671" y="2056746"/>
            <a:ext cx="5760720" cy="0"/>
          </a:xfrm>
          <a:prstGeom prst="line">
            <a:avLst/>
          </a:prstGeom>
          <a:ln w="6350">
            <a:solidFill>
              <a:srgbClr val="0091DA"/>
            </a:solidFill>
          </a:ln>
          <a:effectLst/>
        </p:spPr>
        <p:style>
          <a:lnRef idx="2">
            <a:schemeClr val="accent1"/>
          </a:lnRef>
          <a:fillRef idx="0">
            <a:schemeClr val="accent1"/>
          </a:fillRef>
          <a:effectRef idx="1">
            <a:schemeClr val="accent1"/>
          </a:effectRef>
          <a:fontRef idx="minor">
            <a:schemeClr val="tx1"/>
          </a:fontRef>
        </p:style>
      </p:cxnSp>
      <p:sp>
        <p:nvSpPr>
          <p:cNvPr id="29" name="Text Placeholder 3">
            <a:extLst>
              <a:ext uri="{FF2B5EF4-FFF2-40B4-BE49-F238E27FC236}">
                <a16:creationId xmlns:a16="http://schemas.microsoft.com/office/drawing/2014/main" id="{8B6A572D-078E-4FDC-AD25-711846749110}"/>
              </a:ext>
            </a:extLst>
          </p:cNvPr>
          <p:cNvSpPr txBox="1">
            <a:spLocks/>
          </p:cNvSpPr>
          <p:nvPr/>
        </p:nvSpPr>
        <p:spPr>
          <a:xfrm>
            <a:off x="7568672" y="1738765"/>
            <a:ext cx="1513623" cy="30380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100">
                <a:solidFill>
                  <a:srgbClr val="00338D"/>
                </a:solidFill>
                <a:cs typeface="Arial" panose="020B0604020202020204" pitchFamily="34" charset="0"/>
              </a:rPr>
              <a:t>Lean-Agile Focused</a:t>
            </a:r>
          </a:p>
        </p:txBody>
      </p:sp>
      <p:sp>
        <p:nvSpPr>
          <p:cNvPr id="30" name="Rectangle 233">
            <a:extLst>
              <a:ext uri="{FF2B5EF4-FFF2-40B4-BE49-F238E27FC236}">
                <a16:creationId xmlns:a16="http://schemas.microsoft.com/office/drawing/2014/main" id="{6B085BE6-1056-48FE-8C55-569F58C10FF6}"/>
              </a:ext>
            </a:extLst>
          </p:cNvPr>
          <p:cNvSpPr>
            <a:spLocks noChangeArrowheads="1"/>
          </p:cNvSpPr>
          <p:nvPr/>
        </p:nvSpPr>
        <p:spPr bwMode="auto">
          <a:xfrm rot="16200000">
            <a:off x="849994" y="2424889"/>
            <a:ext cx="771424" cy="386730"/>
          </a:xfrm>
          <a:prstGeom prst="rect">
            <a:avLst/>
          </a:prstGeom>
          <a:no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000" b="1">
                <a:solidFill>
                  <a:schemeClr val="tx2"/>
                </a:solidFill>
                <a:latin typeface="Arial"/>
                <a:cs typeface="Arial" panose="020B0604020202020204" pitchFamily="34" charset="0"/>
              </a:rPr>
              <a:t>Ideate &amp; Plan</a:t>
            </a:r>
            <a:endParaRPr lang="en-US" altLang="en-US" sz="1000">
              <a:solidFill>
                <a:schemeClr val="tx2"/>
              </a:solidFill>
              <a:latin typeface="Arial"/>
              <a:cs typeface="Arial" panose="020B0604020202020204" pitchFamily="34" charset="0"/>
            </a:endParaRPr>
          </a:p>
        </p:txBody>
      </p:sp>
      <p:sp>
        <p:nvSpPr>
          <p:cNvPr id="31" name="Rectangle 233">
            <a:extLst>
              <a:ext uri="{FF2B5EF4-FFF2-40B4-BE49-F238E27FC236}">
                <a16:creationId xmlns:a16="http://schemas.microsoft.com/office/drawing/2014/main" id="{F39EBC6D-C29C-4CEC-887B-24267DF2A973}"/>
              </a:ext>
            </a:extLst>
          </p:cNvPr>
          <p:cNvSpPr>
            <a:spLocks noChangeArrowheads="1"/>
          </p:cNvSpPr>
          <p:nvPr/>
        </p:nvSpPr>
        <p:spPr bwMode="auto">
          <a:xfrm rot="16200000">
            <a:off x="768985" y="5480960"/>
            <a:ext cx="903738" cy="386730"/>
          </a:xfrm>
          <a:prstGeom prst="rect">
            <a:avLst/>
          </a:prstGeom>
          <a:no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000" b="1">
                <a:solidFill>
                  <a:schemeClr val="accent5"/>
                </a:solidFill>
                <a:latin typeface="Arial"/>
                <a:cs typeface="Arial" panose="020B0604020202020204" pitchFamily="34" charset="0"/>
              </a:rPr>
              <a:t>Monitor &amp; Improve</a:t>
            </a:r>
            <a:endParaRPr lang="en-US" altLang="en-US" sz="1000">
              <a:solidFill>
                <a:schemeClr val="accent5"/>
              </a:solidFill>
              <a:latin typeface="Arial"/>
              <a:cs typeface="Arial" panose="020B0604020202020204" pitchFamily="34" charset="0"/>
            </a:endParaRPr>
          </a:p>
        </p:txBody>
      </p:sp>
      <p:sp>
        <p:nvSpPr>
          <p:cNvPr id="32" name="Rectangle 233">
            <a:extLst>
              <a:ext uri="{FF2B5EF4-FFF2-40B4-BE49-F238E27FC236}">
                <a16:creationId xmlns:a16="http://schemas.microsoft.com/office/drawing/2014/main" id="{1D41C4FA-A396-4BFA-86FA-93992278B7D4}"/>
              </a:ext>
            </a:extLst>
          </p:cNvPr>
          <p:cNvSpPr>
            <a:spLocks noChangeArrowheads="1"/>
          </p:cNvSpPr>
          <p:nvPr/>
        </p:nvSpPr>
        <p:spPr bwMode="auto">
          <a:xfrm rot="16200000">
            <a:off x="817789" y="3407407"/>
            <a:ext cx="825811" cy="386730"/>
          </a:xfrm>
          <a:prstGeom prst="rect">
            <a:avLst/>
          </a:prstGeom>
          <a:no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000" b="1">
                <a:solidFill>
                  <a:schemeClr val="accent1"/>
                </a:solidFill>
                <a:latin typeface="Arial"/>
                <a:cs typeface="Arial" panose="020B0604020202020204" pitchFamily="34" charset="0"/>
              </a:rPr>
              <a:t>Execute &amp; Guide</a:t>
            </a:r>
            <a:endParaRPr lang="en-US" altLang="en-US" sz="1000">
              <a:solidFill>
                <a:schemeClr val="accent1"/>
              </a:solidFill>
              <a:latin typeface="Arial"/>
              <a:cs typeface="Arial" panose="020B0604020202020204" pitchFamily="34" charset="0"/>
            </a:endParaRPr>
          </a:p>
        </p:txBody>
      </p:sp>
      <p:sp>
        <p:nvSpPr>
          <p:cNvPr id="33" name="Rectangle 233">
            <a:extLst>
              <a:ext uri="{FF2B5EF4-FFF2-40B4-BE49-F238E27FC236}">
                <a16:creationId xmlns:a16="http://schemas.microsoft.com/office/drawing/2014/main" id="{20102E4A-1F4C-43B2-8D4C-611672973F42}"/>
              </a:ext>
            </a:extLst>
          </p:cNvPr>
          <p:cNvSpPr>
            <a:spLocks noChangeArrowheads="1"/>
          </p:cNvSpPr>
          <p:nvPr/>
        </p:nvSpPr>
        <p:spPr bwMode="auto">
          <a:xfrm rot="16200000">
            <a:off x="748652" y="4419210"/>
            <a:ext cx="930551" cy="386730"/>
          </a:xfrm>
          <a:prstGeom prst="rect">
            <a:avLst/>
          </a:prstGeom>
          <a:no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000" b="1">
                <a:solidFill>
                  <a:schemeClr val="accent4"/>
                </a:solidFill>
                <a:latin typeface="Arial"/>
                <a:cs typeface="Arial" panose="020B0604020202020204" pitchFamily="34" charset="0"/>
              </a:rPr>
              <a:t>Manage &amp; Govern</a:t>
            </a:r>
            <a:endParaRPr lang="en-US" altLang="en-US" sz="1000">
              <a:solidFill>
                <a:schemeClr val="accent4"/>
              </a:solidFill>
              <a:latin typeface="Arial"/>
              <a:cs typeface="Arial" panose="020B0604020202020204" pitchFamily="34" charset="0"/>
            </a:endParaRPr>
          </a:p>
        </p:txBody>
      </p:sp>
      <p:sp>
        <p:nvSpPr>
          <p:cNvPr id="34" name="Rectangle 233">
            <a:extLst>
              <a:ext uri="{FF2B5EF4-FFF2-40B4-BE49-F238E27FC236}">
                <a16:creationId xmlns:a16="http://schemas.microsoft.com/office/drawing/2014/main" id="{4371DDEB-2008-412F-800D-C74D5287371F}"/>
              </a:ext>
            </a:extLst>
          </p:cNvPr>
          <p:cNvSpPr>
            <a:spLocks noChangeArrowheads="1"/>
          </p:cNvSpPr>
          <p:nvPr/>
        </p:nvSpPr>
        <p:spPr bwMode="auto">
          <a:xfrm>
            <a:off x="3198466" y="235596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Larger capital programs</a:t>
            </a:r>
            <a:endParaRPr lang="en-US" altLang="en-US" sz="1000">
              <a:solidFill>
                <a:srgbClr val="005EB8"/>
              </a:solidFill>
              <a:latin typeface="Arial"/>
              <a:cs typeface="Arial" panose="020B0604020202020204" pitchFamily="34" charset="0"/>
            </a:endParaRPr>
          </a:p>
        </p:txBody>
      </p:sp>
      <p:sp>
        <p:nvSpPr>
          <p:cNvPr id="35" name="Rectangle 233">
            <a:extLst>
              <a:ext uri="{FF2B5EF4-FFF2-40B4-BE49-F238E27FC236}">
                <a16:creationId xmlns:a16="http://schemas.microsoft.com/office/drawing/2014/main" id="{B1692B8A-D4D6-44A2-8372-BCA54C38B944}"/>
              </a:ext>
            </a:extLst>
          </p:cNvPr>
          <p:cNvSpPr>
            <a:spLocks noChangeArrowheads="1"/>
          </p:cNvSpPr>
          <p:nvPr/>
        </p:nvSpPr>
        <p:spPr bwMode="auto">
          <a:xfrm>
            <a:off x="7248024" y="234468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Lightweight business cases</a:t>
            </a:r>
            <a:endParaRPr lang="en-US" altLang="en-US" sz="1000">
              <a:solidFill>
                <a:srgbClr val="005EB8"/>
              </a:solidFill>
              <a:latin typeface="Arial"/>
              <a:cs typeface="Arial" panose="020B0604020202020204" pitchFamily="34" charset="0"/>
            </a:endParaRPr>
          </a:p>
        </p:txBody>
      </p:sp>
      <p:cxnSp>
        <p:nvCxnSpPr>
          <p:cNvPr id="36" name="Straight Arrow Connector 35">
            <a:extLst>
              <a:ext uri="{FF2B5EF4-FFF2-40B4-BE49-F238E27FC236}">
                <a16:creationId xmlns:a16="http://schemas.microsoft.com/office/drawing/2014/main" id="{83B25B70-C8B8-4597-ADEA-C6CE335652F3}"/>
              </a:ext>
            </a:extLst>
          </p:cNvPr>
          <p:cNvCxnSpPr/>
          <p:nvPr/>
        </p:nvCxnSpPr>
        <p:spPr>
          <a:xfrm>
            <a:off x="5066004" y="2478740"/>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233">
            <a:extLst>
              <a:ext uri="{FF2B5EF4-FFF2-40B4-BE49-F238E27FC236}">
                <a16:creationId xmlns:a16="http://schemas.microsoft.com/office/drawing/2014/main" id="{39DB47DC-8784-4242-A762-8127880F350D}"/>
              </a:ext>
            </a:extLst>
          </p:cNvPr>
          <p:cNvSpPr>
            <a:spLocks noChangeArrowheads="1"/>
          </p:cNvSpPr>
          <p:nvPr/>
        </p:nvSpPr>
        <p:spPr bwMode="auto">
          <a:xfrm>
            <a:off x="3198466" y="259790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One-time prioritization</a:t>
            </a:r>
            <a:endParaRPr lang="en-US" altLang="en-US" sz="1000">
              <a:solidFill>
                <a:srgbClr val="005EB8"/>
              </a:solidFill>
              <a:latin typeface="Arial"/>
              <a:cs typeface="Arial" panose="020B0604020202020204" pitchFamily="34" charset="0"/>
            </a:endParaRPr>
          </a:p>
        </p:txBody>
      </p:sp>
      <p:sp>
        <p:nvSpPr>
          <p:cNvPr id="38" name="Rectangle 233">
            <a:extLst>
              <a:ext uri="{FF2B5EF4-FFF2-40B4-BE49-F238E27FC236}">
                <a16:creationId xmlns:a16="http://schemas.microsoft.com/office/drawing/2014/main" id="{3F82F088-C746-4BD9-9096-9B3D24229301}"/>
              </a:ext>
            </a:extLst>
          </p:cNvPr>
          <p:cNvSpPr>
            <a:spLocks noChangeArrowheads="1"/>
          </p:cNvSpPr>
          <p:nvPr/>
        </p:nvSpPr>
        <p:spPr bwMode="auto">
          <a:xfrm>
            <a:off x="7248024" y="259790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Continuous reprioritization</a:t>
            </a:r>
            <a:endParaRPr lang="en-US" altLang="en-US" sz="1000">
              <a:solidFill>
                <a:srgbClr val="005EB8"/>
              </a:solidFill>
              <a:latin typeface="Arial"/>
              <a:cs typeface="Arial" panose="020B0604020202020204" pitchFamily="34" charset="0"/>
            </a:endParaRPr>
          </a:p>
        </p:txBody>
      </p:sp>
      <p:cxnSp>
        <p:nvCxnSpPr>
          <p:cNvPr id="39" name="Straight Arrow Connector 38">
            <a:extLst>
              <a:ext uri="{FF2B5EF4-FFF2-40B4-BE49-F238E27FC236}">
                <a16:creationId xmlns:a16="http://schemas.microsoft.com/office/drawing/2014/main" id="{8B86AC56-1279-49C7-BB8E-9A286354F5D4}"/>
              </a:ext>
            </a:extLst>
          </p:cNvPr>
          <p:cNvCxnSpPr/>
          <p:nvPr/>
        </p:nvCxnSpPr>
        <p:spPr>
          <a:xfrm>
            <a:off x="5066004" y="2720675"/>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233">
            <a:extLst>
              <a:ext uri="{FF2B5EF4-FFF2-40B4-BE49-F238E27FC236}">
                <a16:creationId xmlns:a16="http://schemas.microsoft.com/office/drawing/2014/main" id="{31A54FDD-B465-451D-915E-68794D912054}"/>
              </a:ext>
            </a:extLst>
          </p:cNvPr>
          <p:cNvSpPr>
            <a:spLocks noChangeArrowheads="1"/>
          </p:cNvSpPr>
          <p:nvPr/>
        </p:nvSpPr>
        <p:spPr bwMode="auto">
          <a:xfrm>
            <a:off x="3198466" y="283983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Fractional allocation of FTEs</a:t>
            </a:r>
            <a:endParaRPr lang="en-US" altLang="en-US" sz="1000">
              <a:solidFill>
                <a:srgbClr val="005EB8"/>
              </a:solidFill>
              <a:latin typeface="Arial"/>
              <a:cs typeface="Arial" panose="020B0604020202020204" pitchFamily="34" charset="0"/>
            </a:endParaRPr>
          </a:p>
        </p:txBody>
      </p:sp>
      <p:sp>
        <p:nvSpPr>
          <p:cNvPr id="41" name="Rectangle 233">
            <a:extLst>
              <a:ext uri="{FF2B5EF4-FFF2-40B4-BE49-F238E27FC236}">
                <a16:creationId xmlns:a16="http://schemas.microsoft.com/office/drawing/2014/main" id="{FF96DEE4-7E0E-438C-B9CD-2F69263E76E7}"/>
              </a:ext>
            </a:extLst>
          </p:cNvPr>
          <p:cNvSpPr>
            <a:spLocks noChangeArrowheads="1"/>
          </p:cNvSpPr>
          <p:nvPr/>
        </p:nvSpPr>
        <p:spPr bwMode="auto">
          <a:xfrm>
            <a:off x="7248024" y="283983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Fixed capacity / fixed teams</a:t>
            </a:r>
            <a:endParaRPr lang="en-US" altLang="en-US" sz="1000">
              <a:solidFill>
                <a:srgbClr val="005EB8"/>
              </a:solidFill>
              <a:latin typeface="Arial"/>
              <a:cs typeface="Arial" panose="020B0604020202020204" pitchFamily="34" charset="0"/>
            </a:endParaRPr>
          </a:p>
        </p:txBody>
      </p:sp>
      <p:cxnSp>
        <p:nvCxnSpPr>
          <p:cNvPr id="42" name="Straight Arrow Connector 41">
            <a:extLst>
              <a:ext uri="{FF2B5EF4-FFF2-40B4-BE49-F238E27FC236}">
                <a16:creationId xmlns:a16="http://schemas.microsoft.com/office/drawing/2014/main" id="{723EE058-AE23-4556-A751-28D562916389}"/>
              </a:ext>
            </a:extLst>
          </p:cNvPr>
          <p:cNvCxnSpPr/>
          <p:nvPr/>
        </p:nvCxnSpPr>
        <p:spPr>
          <a:xfrm>
            <a:off x="5066004" y="2962610"/>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233">
            <a:extLst>
              <a:ext uri="{FF2B5EF4-FFF2-40B4-BE49-F238E27FC236}">
                <a16:creationId xmlns:a16="http://schemas.microsoft.com/office/drawing/2014/main" id="{8D6C842C-1CCA-4B31-B151-2EC363B80FBA}"/>
              </a:ext>
            </a:extLst>
          </p:cNvPr>
          <p:cNvSpPr>
            <a:spLocks noChangeArrowheads="1"/>
          </p:cNvSpPr>
          <p:nvPr/>
        </p:nvSpPr>
        <p:spPr bwMode="auto">
          <a:xfrm>
            <a:off x="3198466" y="3113438"/>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Waterfall, milestone based </a:t>
            </a:r>
            <a:endParaRPr lang="en-US" altLang="en-US" sz="1000">
              <a:solidFill>
                <a:srgbClr val="005EB8"/>
              </a:solidFill>
              <a:latin typeface="Arial"/>
              <a:cs typeface="Arial" panose="020B0604020202020204" pitchFamily="34" charset="0"/>
            </a:endParaRPr>
          </a:p>
        </p:txBody>
      </p:sp>
      <p:sp>
        <p:nvSpPr>
          <p:cNvPr id="44" name="Rectangle 233">
            <a:extLst>
              <a:ext uri="{FF2B5EF4-FFF2-40B4-BE49-F238E27FC236}">
                <a16:creationId xmlns:a16="http://schemas.microsoft.com/office/drawing/2014/main" id="{EC7C6E9C-3E40-4878-9637-B7EC77038BFA}"/>
              </a:ext>
            </a:extLst>
          </p:cNvPr>
          <p:cNvSpPr>
            <a:spLocks noChangeArrowheads="1"/>
          </p:cNvSpPr>
          <p:nvPr/>
        </p:nvSpPr>
        <p:spPr bwMode="auto">
          <a:xfrm>
            <a:off x="7248024" y="3113438"/>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Agile, iterative delivery</a:t>
            </a:r>
            <a:endParaRPr lang="en-US" altLang="en-US" sz="1000">
              <a:solidFill>
                <a:srgbClr val="005EB8"/>
              </a:solidFill>
              <a:latin typeface="Arial"/>
              <a:cs typeface="Arial" panose="020B0604020202020204" pitchFamily="34" charset="0"/>
            </a:endParaRPr>
          </a:p>
        </p:txBody>
      </p:sp>
      <p:cxnSp>
        <p:nvCxnSpPr>
          <p:cNvPr id="45" name="Straight Arrow Connector 44">
            <a:extLst>
              <a:ext uri="{FF2B5EF4-FFF2-40B4-BE49-F238E27FC236}">
                <a16:creationId xmlns:a16="http://schemas.microsoft.com/office/drawing/2014/main" id="{63943B99-ACF6-439B-82B4-048B8CAFC55B}"/>
              </a:ext>
            </a:extLst>
          </p:cNvPr>
          <p:cNvCxnSpPr/>
          <p:nvPr/>
        </p:nvCxnSpPr>
        <p:spPr>
          <a:xfrm>
            <a:off x="5066004" y="3236209"/>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233">
            <a:extLst>
              <a:ext uri="{FF2B5EF4-FFF2-40B4-BE49-F238E27FC236}">
                <a16:creationId xmlns:a16="http://schemas.microsoft.com/office/drawing/2014/main" id="{B14C9F3B-44E3-49F8-95C7-837E53C9C33E}"/>
              </a:ext>
            </a:extLst>
          </p:cNvPr>
          <p:cNvSpPr>
            <a:spLocks noChangeArrowheads="1"/>
          </p:cNvSpPr>
          <p:nvPr/>
        </p:nvSpPr>
        <p:spPr bwMode="auto">
          <a:xfrm>
            <a:off x="3198466" y="3355373"/>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Training and skills focus</a:t>
            </a:r>
            <a:endParaRPr lang="en-US" altLang="en-US" sz="1000">
              <a:solidFill>
                <a:srgbClr val="005EB8"/>
              </a:solidFill>
              <a:latin typeface="Arial"/>
              <a:cs typeface="Arial" panose="020B0604020202020204" pitchFamily="34" charset="0"/>
            </a:endParaRPr>
          </a:p>
        </p:txBody>
      </p:sp>
      <p:sp>
        <p:nvSpPr>
          <p:cNvPr id="47" name="Rectangle 233">
            <a:extLst>
              <a:ext uri="{FF2B5EF4-FFF2-40B4-BE49-F238E27FC236}">
                <a16:creationId xmlns:a16="http://schemas.microsoft.com/office/drawing/2014/main" id="{7D20ED3E-86CF-40A8-96F7-EFC45F113557}"/>
              </a:ext>
            </a:extLst>
          </p:cNvPr>
          <p:cNvSpPr>
            <a:spLocks noChangeArrowheads="1"/>
          </p:cNvSpPr>
          <p:nvPr/>
        </p:nvSpPr>
        <p:spPr bwMode="auto">
          <a:xfrm>
            <a:off x="7248024" y="3355373"/>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Community of practice</a:t>
            </a:r>
            <a:endParaRPr lang="en-US" altLang="en-US" sz="1000">
              <a:solidFill>
                <a:srgbClr val="005EB8"/>
              </a:solidFill>
              <a:latin typeface="Arial"/>
              <a:cs typeface="Arial" panose="020B0604020202020204" pitchFamily="34" charset="0"/>
            </a:endParaRPr>
          </a:p>
        </p:txBody>
      </p:sp>
      <p:cxnSp>
        <p:nvCxnSpPr>
          <p:cNvPr id="48" name="Straight Arrow Connector 47">
            <a:extLst>
              <a:ext uri="{FF2B5EF4-FFF2-40B4-BE49-F238E27FC236}">
                <a16:creationId xmlns:a16="http://schemas.microsoft.com/office/drawing/2014/main" id="{441744FE-5BB9-4247-9807-9FE5CA5AAB70}"/>
              </a:ext>
            </a:extLst>
          </p:cNvPr>
          <p:cNvCxnSpPr/>
          <p:nvPr/>
        </p:nvCxnSpPr>
        <p:spPr>
          <a:xfrm>
            <a:off x="5066004" y="3478144"/>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233">
            <a:extLst>
              <a:ext uri="{FF2B5EF4-FFF2-40B4-BE49-F238E27FC236}">
                <a16:creationId xmlns:a16="http://schemas.microsoft.com/office/drawing/2014/main" id="{415439D4-E838-4813-9EDB-DAB14148D154}"/>
              </a:ext>
            </a:extLst>
          </p:cNvPr>
          <p:cNvSpPr>
            <a:spLocks noChangeArrowheads="1"/>
          </p:cNvSpPr>
          <p:nvPr/>
        </p:nvSpPr>
        <p:spPr bwMode="auto">
          <a:xfrm>
            <a:off x="3198466" y="3597308"/>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Deliverable driven</a:t>
            </a:r>
            <a:endParaRPr lang="en-US" altLang="en-US" sz="1000">
              <a:solidFill>
                <a:srgbClr val="005EB8"/>
              </a:solidFill>
              <a:latin typeface="Arial"/>
              <a:cs typeface="Arial" panose="020B0604020202020204" pitchFamily="34" charset="0"/>
            </a:endParaRPr>
          </a:p>
        </p:txBody>
      </p:sp>
      <p:sp>
        <p:nvSpPr>
          <p:cNvPr id="50" name="Rectangle 233">
            <a:extLst>
              <a:ext uri="{FF2B5EF4-FFF2-40B4-BE49-F238E27FC236}">
                <a16:creationId xmlns:a16="http://schemas.microsoft.com/office/drawing/2014/main" id="{33608509-9C43-4884-83E7-B3B68023C74B}"/>
              </a:ext>
            </a:extLst>
          </p:cNvPr>
          <p:cNvSpPr>
            <a:spLocks noChangeArrowheads="1"/>
          </p:cNvSpPr>
          <p:nvPr/>
        </p:nvSpPr>
        <p:spPr bwMode="auto">
          <a:xfrm>
            <a:off x="7248024" y="3597308"/>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User experience driven</a:t>
            </a:r>
            <a:endParaRPr lang="en-US" altLang="en-US" sz="1000">
              <a:solidFill>
                <a:srgbClr val="005EB8"/>
              </a:solidFill>
              <a:latin typeface="Arial"/>
              <a:cs typeface="Arial" panose="020B0604020202020204" pitchFamily="34" charset="0"/>
            </a:endParaRPr>
          </a:p>
        </p:txBody>
      </p:sp>
      <p:cxnSp>
        <p:nvCxnSpPr>
          <p:cNvPr id="51" name="Straight Arrow Connector 50">
            <a:extLst>
              <a:ext uri="{FF2B5EF4-FFF2-40B4-BE49-F238E27FC236}">
                <a16:creationId xmlns:a16="http://schemas.microsoft.com/office/drawing/2014/main" id="{35ED4965-7926-479D-B6E8-C594C479CA75}"/>
              </a:ext>
            </a:extLst>
          </p:cNvPr>
          <p:cNvCxnSpPr/>
          <p:nvPr/>
        </p:nvCxnSpPr>
        <p:spPr>
          <a:xfrm>
            <a:off x="5066004" y="3720079"/>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233">
            <a:extLst>
              <a:ext uri="{FF2B5EF4-FFF2-40B4-BE49-F238E27FC236}">
                <a16:creationId xmlns:a16="http://schemas.microsoft.com/office/drawing/2014/main" id="{93BB9111-D961-4A8D-A7BA-B1557A982BB1}"/>
              </a:ext>
            </a:extLst>
          </p:cNvPr>
          <p:cNvSpPr>
            <a:spLocks noChangeArrowheads="1"/>
          </p:cNvSpPr>
          <p:nvPr/>
        </p:nvSpPr>
        <p:spPr bwMode="auto">
          <a:xfrm>
            <a:off x="3198466" y="3839243"/>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Communications-led</a:t>
            </a:r>
            <a:endParaRPr lang="en-US" altLang="en-US" sz="1000">
              <a:solidFill>
                <a:srgbClr val="005EB8"/>
              </a:solidFill>
              <a:latin typeface="Arial"/>
              <a:cs typeface="Arial" panose="020B0604020202020204" pitchFamily="34" charset="0"/>
            </a:endParaRPr>
          </a:p>
        </p:txBody>
      </p:sp>
      <p:sp>
        <p:nvSpPr>
          <p:cNvPr id="53" name="Rectangle 233">
            <a:extLst>
              <a:ext uri="{FF2B5EF4-FFF2-40B4-BE49-F238E27FC236}">
                <a16:creationId xmlns:a16="http://schemas.microsoft.com/office/drawing/2014/main" id="{A4159A48-D040-4173-9958-A73688AC7053}"/>
              </a:ext>
            </a:extLst>
          </p:cNvPr>
          <p:cNvSpPr>
            <a:spLocks noChangeArrowheads="1"/>
          </p:cNvSpPr>
          <p:nvPr/>
        </p:nvSpPr>
        <p:spPr bwMode="auto">
          <a:xfrm>
            <a:off x="7248024" y="3839243"/>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Demonstrations-led</a:t>
            </a:r>
            <a:endParaRPr lang="en-US" altLang="en-US" sz="1000">
              <a:solidFill>
                <a:srgbClr val="005EB8"/>
              </a:solidFill>
              <a:latin typeface="Arial"/>
              <a:cs typeface="Arial" panose="020B0604020202020204" pitchFamily="34" charset="0"/>
            </a:endParaRPr>
          </a:p>
        </p:txBody>
      </p:sp>
      <p:cxnSp>
        <p:nvCxnSpPr>
          <p:cNvPr id="54" name="Straight Arrow Connector 53">
            <a:extLst>
              <a:ext uri="{FF2B5EF4-FFF2-40B4-BE49-F238E27FC236}">
                <a16:creationId xmlns:a16="http://schemas.microsoft.com/office/drawing/2014/main" id="{59AAB9EB-6D2A-48E8-973C-192D47E27E3F}"/>
              </a:ext>
            </a:extLst>
          </p:cNvPr>
          <p:cNvCxnSpPr/>
          <p:nvPr/>
        </p:nvCxnSpPr>
        <p:spPr>
          <a:xfrm>
            <a:off x="5066004" y="3962014"/>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233">
            <a:extLst>
              <a:ext uri="{FF2B5EF4-FFF2-40B4-BE49-F238E27FC236}">
                <a16:creationId xmlns:a16="http://schemas.microsoft.com/office/drawing/2014/main" id="{F52156C1-85FA-4C7B-82F9-C5EA26C25A2C}"/>
              </a:ext>
            </a:extLst>
          </p:cNvPr>
          <p:cNvSpPr>
            <a:spLocks noChangeArrowheads="1"/>
          </p:cNvSpPr>
          <p:nvPr/>
        </p:nvSpPr>
        <p:spPr bwMode="auto">
          <a:xfrm>
            <a:off x="3198466" y="414729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Centralized </a:t>
            </a:r>
            <a:endParaRPr lang="en-US" altLang="en-US" sz="1000">
              <a:solidFill>
                <a:srgbClr val="005EB8"/>
              </a:solidFill>
              <a:latin typeface="Arial"/>
              <a:cs typeface="Arial" panose="020B0604020202020204" pitchFamily="34" charset="0"/>
            </a:endParaRPr>
          </a:p>
        </p:txBody>
      </p:sp>
      <p:sp>
        <p:nvSpPr>
          <p:cNvPr id="56" name="Rectangle 233">
            <a:extLst>
              <a:ext uri="{FF2B5EF4-FFF2-40B4-BE49-F238E27FC236}">
                <a16:creationId xmlns:a16="http://schemas.microsoft.com/office/drawing/2014/main" id="{F6813A7F-96B4-44FC-ADB3-72A5A987E9EA}"/>
              </a:ext>
            </a:extLst>
          </p:cNvPr>
          <p:cNvSpPr>
            <a:spLocks noChangeArrowheads="1"/>
          </p:cNvSpPr>
          <p:nvPr/>
        </p:nvSpPr>
        <p:spPr bwMode="auto">
          <a:xfrm>
            <a:off x="7248024" y="414729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Distributed</a:t>
            </a:r>
            <a:endParaRPr lang="en-US" altLang="en-US" sz="1000">
              <a:solidFill>
                <a:srgbClr val="005EB8"/>
              </a:solidFill>
              <a:latin typeface="Arial"/>
              <a:cs typeface="Arial" panose="020B0604020202020204" pitchFamily="34" charset="0"/>
            </a:endParaRPr>
          </a:p>
        </p:txBody>
      </p:sp>
      <p:cxnSp>
        <p:nvCxnSpPr>
          <p:cNvPr id="57" name="Straight Arrow Connector 56">
            <a:extLst>
              <a:ext uri="{FF2B5EF4-FFF2-40B4-BE49-F238E27FC236}">
                <a16:creationId xmlns:a16="http://schemas.microsoft.com/office/drawing/2014/main" id="{4DFF5EE9-2AE1-4D4C-ABD2-D8ECBD0F44FE}"/>
              </a:ext>
            </a:extLst>
          </p:cNvPr>
          <p:cNvCxnSpPr/>
          <p:nvPr/>
        </p:nvCxnSpPr>
        <p:spPr>
          <a:xfrm>
            <a:off x="5066004" y="4270070"/>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233">
            <a:extLst>
              <a:ext uri="{FF2B5EF4-FFF2-40B4-BE49-F238E27FC236}">
                <a16:creationId xmlns:a16="http://schemas.microsoft.com/office/drawing/2014/main" id="{2A70A09D-F066-461D-9981-72A5C638E007}"/>
              </a:ext>
            </a:extLst>
          </p:cNvPr>
          <p:cNvSpPr>
            <a:spLocks noChangeArrowheads="1"/>
          </p:cNvSpPr>
          <p:nvPr/>
        </p:nvSpPr>
        <p:spPr bwMode="auto">
          <a:xfrm>
            <a:off x="3198466" y="438923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Mitigation planning</a:t>
            </a:r>
          </a:p>
        </p:txBody>
      </p:sp>
      <p:sp>
        <p:nvSpPr>
          <p:cNvPr id="59" name="Rectangle 233">
            <a:extLst>
              <a:ext uri="{FF2B5EF4-FFF2-40B4-BE49-F238E27FC236}">
                <a16:creationId xmlns:a16="http://schemas.microsoft.com/office/drawing/2014/main" id="{2385EDC4-6015-4D80-9FDC-BE198252A8A6}"/>
              </a:ext>
            </a:extLst>
          </p:cNvPr>
          <p:cNvSpPr>
            <a:spLocks noChangeArrowheads="1"/>
          </p:cNvSpPr>
          <p:nvPr/>
        </p:nvSpPr>
        <p:spPr bwMode="auto">
          <a:xfrm>
            <a:off x="7248024" y="438923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Removing impediments</a:t>
            </a:r>
          </a:p>
        </p:txBody>
      </p:sp>
      <p:cxnSp>
        <p:nvCxnSpPr>
          <p:cNvPr id="60" name="Straight Arrow Connector 59">
            <a:extLst>
              <a:ext uri="{FF2B5EF4-FFF2-40B4-BE49-F238E27FC236}">
                <a16:creationId xmlns:a16="http://schemas.microsoft.com/office/drawing/2014/main" id="{DA155DFF-04E2-4181-9265-A21926071D41}"/>
              </a:ext>
            </a:extLst>
          </p:cNvPr>
          <p:cNvCxnSpPr/>
          <p:nvPr/>
        </p:nvCxnSpPr>
        <p:spPr>
          <a:xfrm>
            <a:off x="5066004" y="4512005"/>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233">
            <a:extLst>
              <a:ext uri="{FF2B5EF4-FFF2-40B4-BE49-F238E27FC236}">
                <a16:creationId xmlns:a16="http://schemas.microsoft.com/office/drawing/2014/main" id="{61330B32-F24D-4ACE-9796-69A05DDCCE65}"/>
              </a:ext>
            </a:extLst>
          </p:cNvPr>
          <p:cNvSpPr>
            <a:spLocks noChangeArrowheads="1"/>
          </p:cNvSpPr>
          <p:nvPr/>
        </p:nvSpPr>
        <p:spPr bwMode="auto">
          <a:xfrm>
            <a:off x="3198466" y="463116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Documentation / compliance</a:t>
            </a:r>
            <a:endParaRPr lang="en-US" altLang="en-US" sz="1000">
              <a:solidFill>
                <a:srgbClr val="005EB8"/>
              </a:solidFill>
              <a:latin typeface="Arial"/>
              <a:cs typeface="Arial" panose="020B0604020202020204" pitchFamily="34" charset="0"/>
            </a:endParaRPr>
          </a:p>
        </p:txBody>
      </p:sp>
      <p:sp>
        <p:nvSpPr>
          <p:cNvPr id="62" name="Rectangle 233">
            <a:extLst>
              <a:ext uri="{FF2B5EF4-FFF2-40B4-BE49-F238E27FC236}">
                <a16:creationId xmlns:a16="http://schemas.microsoft.com/office/drawing/2014/main" id="{80F24051-2BD8-4660-82B9-B8636F539572}"/>
              </a:ext>
            </a:extLst>
          </p:cNvPr>
          <p:cNvSpPr>
            <a:spLocks noChangeArrowheads="1"/>
          </p:cNvSpPr>
          <p:nvPr/>
        </p:nvSpPr>
        <p:spPr bwMode="auto">
          <a:xfrm>
            <a:off x="7248024" y="4631169"/>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Guidelines / best practices</a:t>
            </a:r>
            <a:endParaRPr lang="en-US" altLang="en-US" sz="1000">
              <a:solidFill>
                <a:srgbClr val="005EB8"/>
              </a:solidFill>
              <a:latin typeface="Arial"/>
              <a:cs typeface="Arial" panose="020B0604020202020204" pitchFamily="34" charset="0"/>
            </a:endParaRPr>
          </a:p>
        </p:txBody>
      </p:sp>
      <p:cxnSp>
        <p:nvCxnSpPr>
          <p:cNvPr id="63" name="Straight Arrow Connector 62">
            <a:extLst>
              <a:ext uri="{FF2B5EF4-FFF2-40B4-BE49-F238E27FC236}">
                <a16:creationId xmlns:a16="http://schemas.microsoft.com/office/drawing/2014/main" id="{9F70CE8D-4C84-44EA-A4AD-7E38047339FF}"/>
              </a:ext>
            </a:extLst>
          </p:cNvPr>
          <p:cNvCxnSpPr/>
          <p:nvPr/>
        </p:nvCxnSpPr>
        <p:spPr>
          <a:xfrm>
            <a:off x="5066004" y="4753940"/>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233">
            <a:extLst>
              <a:ext uri="{FF2B5EF4-FFF2-40B4-BE49-F238E27FC236}">
                <a16:creationId xmlns:a16="http://schemas.microsoft.com/office/drawing/2014/main" id="{FD20C799-F86C-48D5-9D6D-14015979ED54}"/>
              </a:ext>
            </a:extLst>
          </p:cNvPr>
          <p:cNvSpPr>
            <a:spLocks noChangeArrowheads="1"/>
          </p:cNvSpPr>
          <p:nvPr/>
        </p:nvSpPr>
        <p:spPr bwMode="auto">
          <a:xfrm>
            <a:off x="3198466" y="487310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Fund projects and programs</a:t>
            </a:r>
            <a:endParaRPr lang="en-US" altLang="en-US" sz="1000">
              <a:solidFill>
                <a:srgbClr val="005EB8"/>
              </a:solidFill>
              <a:latin typeface="Arial"/>
              <a:cs typeface="Arial" panose="020B0604020202020204" pitchFamily="34" charset="0"/>
            </a:endParaRPr>
          </a:p>
        </p:txBody>
      </p:sp>
      <p:sp>
        <p:nvSpPr>
          <p:cNvPr id="65" name="Rectangle 233">
            <a:extLst>
              <a:ext uri="{FF2B5EF4-FFF2-40B4-BE49-F238E27FC236}">
                <a16:creationId xmlns:a16="http://schemas.microsoft.com/office/drawing/2014/main" id="{031C6511-472A-45FB-A3E8-8A3AA7115CC4}"/>
              </a:ext>
            </a:extLst>
          </p:cNvPr>
          <p:cNvSpPr>
            <a:spLocks noChangeArrowheads="1"/>
          </p:cNvSpPr>
          <p:nvPr/>
        </p:nvSpPr>
        <p:spPr bwMode="auto">
          <a:xfrm>
            <a:off x="7248024" y="4873104"/>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Fund value streams</a:t>
            </a:r>
            <a:endParaRPr lang="en-US" altLang="en-US" sz="1000">
              <a:solidFill>
                <a:srgbClr val="005EB8"/>
              </a:solidFill>
              <a:latin typeface="Arial"/>
              <a:cs typeface="Arial" panose="020B0604020202020204" pitchFamily="34" charset="0"/>
            </a:endParaRPr>
          </a:p>
        </p:txBody>
      </p:sp>
      <p:cxnSp>
        <p:nvCxnSpPr>
          <p:cNvPr id="66" name="Straight Arrow Connector 65">
            <a:extLst>
              <a:ext uri="{FF2B5EF4-FFF2-40B4-BE49-F238E27FC236}">
                <a16:creationId xmlns:a16="http://schemas.microsoft.com/office/drawing/2014/main" id="{1771445F-795D-4B48-B69B-7C44BE0F7A20}"/>
              </a:ext>
            </a:extLst>
          </p:cNvPr>
          <p:cNvCxnSpPr/>
          <p:nvPr/>
        </p:nvCxnSpPr>
        <p:spPr>
          <a:xfrm>
            <a:off x="5066004" y="4995875"/>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233">
            <a:extLst>
              <a:ext uri="{FF2B5EF4-FFF2-40B4-BE49-F238E27FC236}">
                <a16:creationId xmlns:a16="http://schemas.microsoft.com/office/drawing/2014/main" id="{47862F75-200E-4EA5-A7F7-011C302C703B}"/>
              </a:ext>
            </a:extLst>
          </p:cNvPr>
          <p:cNvSpPr>
            <a:spLocks noChangeArrowheads="1"/>
          </p:cNvSpPr>
          <p:nvPr/>
        </p:nvSpPr>
        <p:spPr bwMode="auto">
          <a:xfrm>
            <a:off x="3198466" y="5167547"/>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Scope, Schedule, Budget</a:t>
            </a:r>
            <a:endParaRPr lang="en-US" altLang="en-US" sz="1000">
              <a:solidFill>
                <a:srgbClr val="005EB8"/>
              </a:solidFill>
              <a:latin typeface="Arial"/>
              <a:cs typeface="Arial" panose="020B0604020202020204" pitchFamily="34" charset="0"/>
            </a:endParaRPr>
          </a:p>
        </p:txBody>
      </p:sp>
      <p:sp>
        <p:nvSpPr>
          <p:cNvPr id="68" name="Rectangle 233">
            <a:extLst>
              <a:ext uri="{FF2B5EF4-FFF2-40B4-BE49-F238E27FC236}">
                <a16:creationId xmlns:a16="http://schemas.microsoft.com/office/drawing/2014/main" id="{E4C3E53D-0E0A-46F6-B7B5-60FFB62982AC}"/>
              </a:ext>
            </a:extLst>
          </p:cNvPr>
          <p:cNvSpPr>
            <a:spLocks noChangeArrowheads="1"/>
          </p:cNvSpPr>
          <p:nvPr/>
        </p:nvSpPr>
        <p:spPr bwMode="auto">
          <a:xfrm>
            <a:off x="7248024" y="5167547"/>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Objectives &amp; Key Results</a:t>
            </a:r>
            <a:endParaRPr lang="en-US" altLang="en-US" sz="1000">
              <a:solidFill>
                <a:srgbClr val="005EB8"/>
              </a:solidFill>
              <a:latin typeface="Arial"/>
              <a:cs typeface="Arial" panose="020B0604020202020204" pitchFamily="34" charset="0"/>
            </a:endParaRPr>
          </a:p>
        </p:txBody>
      </p:sp>
      <p:cxnSp>
        <p:nvCxnSpPr>
          <p:cNvPr id="69" name="Straight Arrow Connector 68">
            <a:extLst>
              <a:ext uri="{FF2B5EF4-FFF2-40B4-BE49-F238E27FC236}">
                <a16:creationId xmlns:a16="http://schemas.microsoft.com/office/drawing/2014/main" id="{E9E4F04C-20CA-4FF1-A8B2-2A0F213C26E7}"/>
              </a:ext>
            </a:extLst>
          </p:cNvPr>
          <p:cNvCxnSpPr/>
          <p:nvPr/>
        </p:nvCxnSpPr>
        <p:spPr>
          <a:xfrm>
            <a:off x="5066004" y="5290318"/>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233">
            <a:extLst>
              <a:ext uri="{FF2B5EF4-FFF2-40B4-BE49-F238E27FC236}">
                <a16:creationId xmlns:a16="http://schemas.microsoft.com/office/drawing/2014/main" id="{92BA3B6A-E4D9-4B28-8B4D-92F1C3AF1C52}"/>
              </a:ext>
            </a:extLst>
          </p:cNvPr>
          <p:cNvSpPr>
            <a:spLocks noChangeArrowheads="1"/>
          </p:cNvSpPr>
          <p:nvPr/>
        </p:nvSpPr>
        <p:spPr bwMode="auto">
          <a:xfrm>
            <a:off x="3198466" y="5409482"/>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Project Management tools</a:t>
            </a:r>
            <a:endParaRPr lang="en-US" altLang="en-US" sz="1000">
              <a:solidFill>
                <a:srgbClr val="005EB8"/>
              </a:solidFill>
              <a:latin typeface="Arial"/>
              <a:cs typeface="Arial" panose="020B0604020202020204" pitchFamily="34" charset="0"/>
            </a:endParaRPr>
          </a:p>
        </p:txBody>
      </p:sp>
      <p:sp>
        <p:nvSpPr>
          <p:cNvPr id="71" name="Rectangle 233">
            <a:extLst>
              <a:ext uri="{FF2B5EF4-FFF2-40B4-BE49-F238E27FC236}">
                <a16:creationId xmlns:a16="http://schemas.microsoft.com/office/drawing/2014/main" id="{9007B6D9-B213-47F4-9CBE-E6460FBDCCFB}"/>
              </a:ext>
            </a:extLst>
          </p:cNvPr>
          <p:cNvSpPr>
            <a:spLocks noChangeArrowheads="1"/>
          </p:cNvSpPr>
          <p:nvPr/>
        </p:nvSpPr>
        <p:spPr bwMode="auto">
          <a:xfrm>
            <a:off x="7248024" y="5409482"/>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Agile Delivery Tools</a:t>
            </a:r>
            <a:endParaRPr lang="en-US" altLang="en-US" sz="1000">
              <a:solidFill>
                <a:srgbClr val="005EB8"/>
              </a:solidFill>
              <a:latin typeface="Arial"/>
              <a:cs typeface="Arial" panose="020B0604020202020204" pitchFamily="34" charset="0"/>
            </a:endParaRPr>
          </a:p>
        </p:txBody>
      </p:sp>
      <p:cxnSp>
        <p:nvCxnSpPr>
          <p:cNvPr id="72" name="Straight Arrow Connector 71">
            <a:extLst>
              <a:ext uri="{FF2B5EF4-FFF2-40B4-BE49-F238E27FC236}">
                <a16:creationId xmlns:a16="http://schemas.microsoft.com/office/drawing/2014/main" id="{AFACE184-8632-4B3A-8DAA-C7235E1E268B}"/>
              </a:ext>
            </a:extLst>
          </p:cNvPr>
          <p:cNvCxnSpPr/>
          <p:nvPr/>
        </p:nvCxnSpPr>
        <p:spPr>
          <a:xfrm>
            <a:off x="5066004" y="5532253"/>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Rectangle 233">
            <a:extLst>
              <a:ext uri="{FF2B5EF4-FFF2-40B4-BE49-F238E27FC236}">
                <a16:creationId xmlns:a16="http://schemas.microsoft.com/office/drawing/2014/main" id="{C285B1C4-82D4-49DC-9B92-E856A7B7F664}"/>
              </a:ext>
            </a:extLst>
          </p:cNvPr>
          <p:cNvSpPr>
            <a:spLocks noChangeArrowheads="1"/>
          </p:cNvSpPr>
          <p:nvPr/>
        </p:nvSpPr>
        <p:spPr bwMode="auto">
          <a:xfrm>
            <a:off x="3198466" y="5651417"/>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Project Lessons Learned</a:t>
            </a:r>
            <a:endParaRPr lang="en-US" altLang="en-US" sz="1000">
              <a:solidFill>
                <a:srgbClr val="005EB8"/>
              </a:solidFill>
              <a:latin typeface="Arial"/>
              <a:cs typeface="Arial" panose="020B0604020202020204" pitchFamily="34" charset="0"/>
            </a:endParaRPr>
          </a:p>
        </p:txBody>
      </p:sp>
      <p:sp>
        <p:nvSpPr>
          <p:cNvPr id="74" name="Rectangle 233">
            <a:extLst>
              <a:ext uri="{FF2B5EF4-FFF2-40B4-BE49-F238E27FC236}">
                <a16:creationId xmlns:a16="http://schemas.microsoft.com/office/drawing/2014/main" id="{93B45E00-6A07-4328-B5E5-86CB23DC2626}"/>
              </a:ext>
            </a:extLst>
          </p:cNvPr>
          <p:cNvSpPr>
            <a:spLocks noChangeArrowheads="1"/>
          </p:cNvSpPr>
          <p:nvPr/>
        </p:nvSpPr>
        <p:spPr bwMode="auto">
          <a:xfrm>
            <a:off x="7248024" y="5651417"/>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Retrospectives</a:t>
            </a:r>
            <a:endParaRPr lang="en-US" altLang="en-US" sz="1000">
              <a:solidFill>
                <a:srgbClr val="005EB8"/>
              </a:solidFill>
              <a:latin typeface="Arial"/>
              <a:cs typeface="Arial" panose="020B0604020202020204" pitchFamily="34" charset="0"/>
            </a:endParaRPr>
          </a:p>
        </p:txBody>
      </p:sp>
      <p:cxnSp>
        <p:nvCxnSpPr>
          <p:cNvPr id="75" name="Straight Arrow Connector 74">
            <a:extLst>
              <a:ext uri="{FF2B5EF4-FFF2-40B4-BE49-F238E27FC236}">
                <a16:creationId xmlns:a16="http://schemas.microsoft.com/office/drawing/2014/main" id="{9F93268F-354C-4811-8138-56C52A75C1BC}"/>
              </a:ext>
            </a:extLst>
          </p:cNvPr>
          <p:cNvCxnSpPr/>
          <p:nvPr/>
        </p:nvCxnSpPr>
        <p:spPr>
          <a:xfrm>
            <a:off x="5066004" y="5774188"/>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233">
            <a:extLst>
              <a:ext uri="{FF2B5EF4-FFF2-40B4-BE49-F238E27FC236}">
                <a16:creationId xmlns:a16="http://schemas.microsoft.com/office/drawing/2014/main" id="{342263D4-03AF-448F-BB0F-71BAE811DC2B}"/>
              </a:ext>
            </a:extLst>
          </p:cNvPr>
          <p:cNvSpPr>
            <a:spLocks noChangeArrowheads="1"/>
          </p:cNvSpPr>
          <p:nvPr/>
        </p:nvSpPr>
        <p:spPr bwMode="auto">
          <a:xfrm>
            <a:off x="3198466" y="5893352"/>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sz="1000" b="1">
                <a:solidFill>
                  <a:srgbClr val="005EB8"/>
                </a:solidFill>
                <a:latin typeface="Arial"/>
                <a:cs typeface="Arial" panose="020B0604020202020204" pitchFamily="34" charset="0"/>
              </a:rPr>
              <a:t>Project Objectives </a:t>
            </a:r>
            <a:endParaRPr lang="en-US" altLang="en-US" sz="1000">
              <a:solidFill>
                <a:srgbClr val="005EB8"/>
              </a:solidFill>
              <a:latin typeface="Arial"/>
              <a:cs typeface="Arial" panose="020B0604020202020204" pitchFamily="34" charset="0"/>
            </a:endParaRPr>
          </a:p>
        </p:txBody>
      </p:sp>
      <p:sp>
        <p:nvSpPr>
          <p:cNvPr id="77" name="Rectangle 233">
            <a:extLst>
              <a:ext uri="{FF2B5EF4-FFF2-40B4-BE49-F238E27FC236}">
                <a16:creationId xmlns:a16="http://schemas.microsoft.com/office/drawing/2014/main" id="{63589F9B-29E6-46F1-A45F-3FC03AA768BE}"/>
              </a:ext>
            </a:extLst>
          </p:cNvPr>
          <p:cNvSpPr>
            <a:spLocks noChangeArrowheads="1"/>
          </p:cNvSpPr>
          <p:nvPr/>
        </p:nvSpPr>
        <p:spPr bwMode="auto">
          <a:xfrm>
            <a:off x="7248024" y="5893352"/>
            <a:ext cx="1920240" cy="232842"/>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a:spcAft>
                <a:spcPts val="600"/>
              </a:spcAft>
            </a:pPr>
            <a:r>
              <a:rPr lang="en-US" altLang="en-US" sz="1000" b="1">
                <a:solidFill>
                  <a:srgbClr val="005EB8"/>
                </a:solidFill>
                <a:latin typeface="Arial"/>
                <a:cs typeface="Arial" panose="020B0604020202020204" pitchFamily="34" charset="0"/>
              </a:rPr>
              <a:t>Business Metrics</a:t>
            </a:r>
            <a:endParaRPr lang="en-US" altLang="en-US" sz="1000">
              <a:solidFill>
                <a:srgbClr val="005EB8"/>
              </a:solidFill>
              <a:latin typeface="Arial"/>
              <a:cs typeface="Arial" panose="020B0604020202020204" pitchFamily="34" charset="0"/>
            </a:endParaRPr>
          </a:p>
        </p:txBody>
      </p:sp>
      <p:cxnSp>
        <p:nvCxnSpPr>
          <p:cNvPr id="78" name="Straight Arrow Connector 77">
            <a:extLst>
              <a:ext uri="{FF2B5EF4-FFF2-40B4-BE49-F238E27FC236}">
                <a16:creationId xmlns:a16="http://schemas.microsoft.com/office/drawing/2014/main" id="{0B99B4D9-0946-4724-AAB8-A688FEAE2F79}"/>
              </a:ext>
            </a:extLst>
          </p:cNvPr>
          <p:cNvCxnSpPr/>
          <p:nvPr/>
        </p:nvCxnSpPr>
        <p:spPr>
          <a:xfrm>
            <a:off x="5066004" y="6016123"/>
            <a:ext cx="2103120"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659EE3B-BA47-4B6E-9106-99D91F71C086}"/>
              </a:ext>
            </a:extLst>
          </p:cNvPr>
          <p:cNvCxnSpPr/>
          <p:nvPr/>
        </p:nvCxnSpPr>
        <p:spPr>
          <a:xfrm>
            <a:off x="3264671" y="3069959"/>
            <a:ext cx="5760720" cy="0"/>
          </a:xfrm>
          <a:prstGeom prst="line">
            <a:avLst/>
          </a:prstGeom>
          <a:ln w="6350">
            <a:solidFill>
              <a:srgbClr val="0091DA"/>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3662BC46-90E9-4CE3-8C18-F63C17C03551}"/>
              </a:ext>
            </a:extLst>
          </p:cNvPr>
          <p:cNvCxnSpPr/>
          <p:nvPr/>
        </p:nvCxnSpPr>
        <p:spPr>
          <a:xfrm>
            <a:off x="3288015" y="4116698"/>
            <a:ext cx="5760720" cy="0"/>
          </a:xfrm>
          <a:prstGeom prst="line">
            <a:avLst/>
          </a:prstGeom>
          <a:ln w="6350">
            <a:solidFill>
              <a:srgbClr val="0091DA"/>
            </a:solidFill>
            <a:prstDash val="lgDash"/>
          </a:ln>
          <a:effectLst/>
        </p:spPr>
        <p:style>
          <a:lnRef idx="2">
            <a:schemeClr val="accent1"/>
          </a:lnRef>
          <a:fillRef idx="0">
            <a:schemeClr val="accent1"/>
          </a:fillRef>
          <a:effectRef idx="1">
            <a:schemeClr val="accent1"/>
          </a:effectRef>
          <a:fontRef idx="minor">
            <a:schemeClr val="tx1"/>
          </a:fontRef>
        </p:style>
      </p:cxnSp>
      <p:sp>
        <p:nvSpPr>
          <p:cNvPr id="81" name="Oval 80">
            <a:extLst>
              <a:ext uri="{FF2B5EF4-FFF2-40B4-BE49-F238E27FC236}">
                <a16:creationId xmlns:a16="http://schemas.microsoft.com/office/drawing/2014/main" id="{6EFE7526-3BC2-4862-93A6-0CD9534CC5DA}"/>
              </a:ext>
            </a:extLst>
          </p:cNvPr>
          <p:cNvSpPr/>
          <p:nvPr/>
        </p:nvSpPr>
        <p:spPr>
          <a:xfrm>
            <a:off x="6287780" y="2151921"/>
            <a:ext cx="182880" cy="18288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82" name="Rectangle 81">
            <a:extLst>
              <a:ext uri="{FF2B5EF4-FFF2-40B4-BE49-F238E27FC236}">
                <a16:creationId xmlns:a16="http://schemas.microsoft.com/office/drawing/2014/main" id="{A84E1E60-C686-4F2B-BAEA-21432F44A3C5}"/>
              </a:ext>
            </a:extLst>
          </p:cNvPr>
          <p:cNvSpPr/>
          <p:nvPr/>
        </p:nvSpPr>
        <p:spPr>
          <a:xfrm>
            <a:off x="9355606" y="1831238"/>
            <a:ext cx="2435369" cy="4282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83" name="Rectangle 82">
            <a:extLst>
              <a:ext uri="{FF2B5EF4-FFF2-40B4-BE49-F238E27FC236}">
                <a16:creationId xmlns:a16="http://schemas.microsoft.com/office/drawing/2014/main" id="{45446635-AA04-45C2-AE77-A6CC3F2698D8}"/>
              </a:ext>
            </a:extLst>
          </p:cNvPr>
          <p:cNvSpPr/>
          <p:nvPr/>
        </p:nvSpPr>
        <p:spPr>
          <a:xfrm>
            <a:off x="9509172" y="3132301"/>
            <a:ext cx="2134604" cy="2754600"/>
          </a:xfrm>
          <a:prstGeom prst="rect">
            <a:avLst/>
          </a:prstGeom>
        </p:spPr>
        <p:txBody>
          <a:bodyPr wrap="square">
            <a:spAutoFit/>
          </a:bodyPr>
          <a:lstStyle/>
          <a:p>
            <a:pPr>
              <a:spcAft>
                <a:spcPts val="600"/>
              </a:spcAft>
            </a:pPr>
            <a:r>
              <a:rPr lang="en-US" sz="1200"/>
              <a:t>A key activity in the design process for an PMO is to determine the extent to which you want to adopt project vs lean-agile methods to manage the portfolio.</a:t>
            </a:r>
          </a:p>
          <a:p>
            <a:pPr>
              <a:spcAft>
                <a:spcPts val="600"/>
              </a:spcAft>
            </a:pPr>
            <a:r>
              <a:rPr lang="en-US" sz="1200"/>
              <a:t>Our approach is not an “either / or” but rather is designed to enable a hybrid portfolio of work by adjusting which agile principles will be adopted within each element of the PMO.</a:t>
            </a:r>
          </a:p>
        </p:txBody>
      </p:sp>
      <p:sp>
        <p:nvSpPr>
          <p:cNvPr id="84" name="TextBox 83">
            <a:extLst>
              <a:ext uri="{FF2B5EF4-FFF2-40B4-BE49-F238E27FC236}">
                <a16:creationId xmlns:a16="http://schemas.microsoft.com/office/drawing/2014/main" id="{ACD80344-D41C-47FB-987F-07EF9FE765BA}"/>
              </a:ext>
            </a:extLst>
          </p:cNvPr>
          <p:cNvSpPr txBox="1"/>
          <p:nvPr/>
        </p:nvSpPr>
        <p:spPr>
          <a:xfrm>
            <a:off x="9959979" y="2046579"/>
            <a:ext cx="1683797" cy="21544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0" tIns="0" rIns="0" bIns="0" rtlCol="0">
            <a:spAutoFit/>
          </a:bodyPr>
          <a:lstStyle/>
          <a:p>
            <a:pPr marL="0" lvl="1"/>
            <a:r>
              <a:rPr lang="en-US" sz="1400" b="1">
                <a:solidFill>
                  <a:srgbClr val="00338D"/>
                </a:solidFill>
              </a:rPr>
              <a:t>Design levers</a:t>
            </a:r>
          </a:p>
        </p:txBody>
      </p:sp>
      <p:cxnSp>
        <p:nvCxnSpPr>
          <p:cNvPr id="85" name="Straight Connector 84">
            <a:extLst>
              <a:ext uri="{FF2B5EF4-FFF2-40B4-BE49-F238E27FC236}">
                <a16:creationId xmlns:a16="http://schemas.microsoft.com/office/drawing/2014/main" id="{5965DE7C-C51B-4E04-AC9F-3E5113F7AA9E}"/>
              </a:ext>
            </a:extLst>
          </p:cNvPr>
          <p:cNvCxnSpPr/>
          <p:nvPr/>
        </p:nvCxnSpPr>
        <p:spPr>
          <a:xfrm flipV="1">
            <a:off x="9540656" y="2467303"/>
            <a:ext cx="2103120" cy="0"/>
          </a:xfrm>
          <a:prstGeom prst="line">
            <a:avLst/>
          </a:prstGeom>
          <a:ln w="12700">
            <a:solidFill>
              <a:srgbClr val="98C6EA"/>
            </a:solidFill>
          </a:ln>
        </p:spPr>
        <p:style>
          <a:lnRef idx="1">
            <a:schemeClr val="accent1"/>
          </a:lnRef>
          <a:fillRef idx="0">
            <a:schemeClr val="accent1"/>
          </a:fillRef>
          <a:effectRef idx="0">
            <a:schemeClr val="accent1"/>
          </a:effectRef>
          <a:fontRef idx="minor">
            <a:schemeClr val="tx1"/>
          </a:fontRef>
        </p:style>
      </p:cxnSp>
      <p:grpSp>
        <p:nvGrpSpPr>
          <p:cNvPr id="86" name="Group 19">
            <a:extLst>
              <a:ext uri="{FF2B5EF4-FFF2-40B4-BE49-F238E27FC236}">
                <a16:creationId xmlns:a16="http://schemas.microsoft.com/office/drawing/2014/main" id="{EEC7009C-BEC0-4BB0-BFDC-67CC171D599A}"/>
              </a:ext>
            </a:extLst>
          </p:cNvPr>
          <p:cNvGrpSpPr>
            <a:grpSpLocks noChangeAspect="1"/>
          </p:cNvGrpSpPr>
          <p:nvPr/>
        </p:nvGrpSpPr>
        <p:grpSpPr bwMode="auto">
          <a:xfrm>
            <a:off x="9514883" y="2004755"/>
            <a:ext cx="343570" cy="342616"/>
            <a:chOff x="975" y="-893"/>
            <a:chExt cx="6120" cy="6103"/>
          </a:xfrm>
          <a:solidFill>
            <a:schemeClr val="tx2"/>
          </a:solidFill>
        </p:grpSpPr>
        <p:sp>
          <p:nvSpPr>
            <p:cNvPr id="87" name="Freeform 20">
              <a:extLst>
                <a:ext uri="{FF2B5EF4-FFF2-40B4-BE49-F238E27FC236}">
                  <a16:creationId xmlns:a16="http://schemas.microsoft.com/office/drawing/2014/main" id="{618A62DF-DDE2-4540-B93A-16E1974E8737}"/>
                </a:ext>
              </a:extLst>
            </p:cNvPr>
            <p:cNvSpPr>
              <a:spLocks noEditPoints="1"/>
            </p:cNvSpPr>
            <p:nvPr/>
          </p:nvSpPr>
          <p:spPr bwMode="auto">
            <a:xfrm>
              <a:off x="975" y="-893"/>
              <a:ext cx="6120" cy="61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endParaRPr>
            </a:p>
          </p:txBody>
        </p:sp>
        <p:sp>
          <p:nvSpPr>
            <p:cNvPr id="88" name="Freeform 21">
              <a:extLst>
                <a:ext uri="{FF2B5EF4-FFF2-40B4-BE49-F238E27FC236}">
                  <a16:creationId xmlns:a16="http://schemas.microsoft.com/office/drawing/2014/main" id="{9444981A-CBDA-4143-9B9A-3ABAB9DD4680}"/>
                </a:ext>
              </a:extLst>
            </p:cNvPr>
            <p:cNvSpPr>
              <a:spLocks/>
            </p:cNvSpPr>
            <p:nvPr/>
          </p:nvSpPr>
          <p:spPr bwMode="auto">
            <a:xfrm>
              <a:off x="3361" y="882"/>
              <a:ext cx="1425" cy="2596"/>
            </a:xfrm>
            <a:custGeom>
              <a:avLst/>
              <a:gdLst>
                <a:gd name="T0" fmla="*/ 102 w 617"/>
                <a:gd name="T1" fmla="*/ 18 h 1125"/>
                <a:gd name="T2" fmla="*/ 101 w 617"/>
                <a:gd name="T3" fmla="*/ 17 h 1125"/>
                <a:gd name="T4" fmla="*/ 63 w 617"/>
                <a:gd name="T5" fmla="*/ 0 h 1125"/>
                <a:gd name="T6" fmla="*/ 62 w 617"/>
                <a:gd name="T7" fmla="*/ 0 h 1125"/>
                <a:gd name="T8" fmla="*/ 25 w 617"/>
                <a:gd name="T9" fmla="*/ 16 h 1125"/>
                <a:gd name="T10" fmla="*/ 23 w 617"/>
                <a:gd name="T11" fmla="*/ 92 h 1125"/>
                <a:gd name="T12" fmla="*/ 479 w 617"/>
                <a:gd name="T13" fmla="*/ 568 h 1125"/>
                <a:gd name="T14" fmla="*/ 23 w 617"/>
                <a:gd name="T15" fmla="*/ 1031 h 1125"/>
                <a:gd name="T16" fmla="*/ 8 w 617"/>
                <a:gd name="T17" fmla="*/ 1070 h 1125"/>
                <a:gd name="T18" fmla="*/ 23 w 617"/>
                <a:gd name="T19" fmla="*/ 1107 h 1125"/>
                <a:gd name="T20" fmla="*/ 63 w 617"/>
                <a:gd name="T21" fmla="*/ 1125 h 1125"/>
                <a:gd name="T22" fmla="*/ 102 w 617"/>
                <a:gd name="T23" fmla="*/ 1107 h 1125"/>
                <a:gd name="T24" fmla="*/ 594 w 617"/>
                <a:gd name="T25" fmla="*/ 608 h 1125"/>
                <a:gd name="T26" fmla="*/ 595 w 617"/>
                <a:gd name="T27" fmla="*/ 531 h 1125"/>
                <a:gd name="T28" fmla="*/ 102 w 617"/>
                <a:gd name="T29" fmla="*/ 1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7" h="1125">
                  <a:moveTo>
                    <a:pt x="102" y="18"/>
                  </a:moveTo>
                  <a:cubicBezTo>
                    <a:pt x="101" y="17"/>
                    <a:pt x="101" y="17"/>
                    <a:pt x="101" y="17"/>
                  </a:cubicBezTo>
                  <a:cubicBezTo>
                    <a:pt x="89" y="6"/>
                    <a:pt x="76" y="0"/>
                    <a:pt x="63" y="0"/>
                  </a:cubicBezTo>
                  <a:cubicBezTo>
                    <a:pt x="62" y="0"/>
                    <a:pt x="62" y="0"/>
                    <a:pt x="62" y="0"/>
                  </a:cubicBezTo>
                  <a:cubicBezTo>
                    <a:pt x="48" y="0"/>
                    <a:pt x="35" y="6"/>
                    <a:pt x="25" y="16"/>
                  </a:cubicBezTo>
                  <a:cubicBezTo>
                    <a:pt x="0" y="40"/>
                    <a:pt x="5" y="73"/>
                    <a:pt x="23" y="92"/>
                  </a:cubicBezTo>
                  <a:cubicBezTo>
                    <a:pt x="479" y="568"/>
                    <a:pt x="479" y="568"/>
                    <a:pt x="479" y="568"/>
                  </a:cubicBezTo>
                  <a:cubicBezTo>
                    <a:pt x="23" y="1031"/>
                    <a:pt x="23" y="1031"/>
                    <a:pt x="23" y="1031"/>
                  </a:cubicBezTo>
                  <a:cubicBezTo>
                    <a:pt x="13" y="1041"/>
                    <a:pt x="7" y="1056"/>
                    <a:pt x="8" y="1070"/>
                  </a:cubicBezTo>
                  <a:cubicBezTo>
                    <a:pt x="8" y="1084"/>
                    <a:pt x="13" y="1097"/>
                    <a:pt x="23" y="1107"/>
                  </a:cubicBezTo>
                  <a:cubicBezTo>
                    <a:pt x="33" y="1119"/>
                    <a:pt x="47" y="1125"/>
                    <a:pt x="63" y="1125"/>
                  </a:cubicBezTo>
                  <a:cubicBezTo>
                    <a:pt x="78" y="1125"/>
                    <a:pt x="91" y="1119"/>
                    <a:pt x="102" y="1107"/>
                  </a:cubicBezTo>
                  <a:cubicBezTo>
                    <a:pt x="594" y="608"/>
                    <a:pt x="594" y="608"/>
                    <a:pt x="594" y="608"/>
                  </a:cubicBezTo>
                  <a:cubicBezTo>
                    <a:pt x="617" y="586"/>
                    <a:pt x="612" y="550"/>
                    <a:pt x="595" y="531"/>
                  </a:cubicBezTo>
                  <a:lnTo>
                    <a:pt x="102"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endParaRPr>
            </a:p>
          </p:txBody>
        </p:sp>
      </p:grpSp>
      <p:cxnSp>
        <p:nvCxnSpPr>
          <p:cNvPr id="89" name="Straight Connector 88">
            <a:extLst>
              <a:ext uri="{FF2B5EF4-FFF2-40B4-BE49-F238E27FC236}">
                <a16:creationId xmlns:a16="http://schemas.microsoft.com/office/drawing/2014/main" id="{3AD3B5F1-5FE2-400E-A9ED-C039B0A7C8CD}"/>
              </a:ext>
            </a:extLst>
          </p:cNvPr>
          <p:cNvCxnSpPr/>
          <p:nvPr/>
        </p:nvCxnSpPr>
        <p:spPr>
          <a:xfrm>
            <a:off x="3288015" y="5127196"/>
            <a:ext cx="5760720" cy="0"/>
          </a:xfrm>
          <a:prstGeom prst="line">
            <a:avLst/>
          </a:prstGeom>
          <a:ln w="6350">
            <a:solidFill>
              <a:srgbClr val="0091DA"/>
            </a:solidFill>
            <a:prstDash val="lgDash"/>
          </a:ln>
          <a:effectLst/>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100BDE87-F828-4B8E-8BC2-FC31348A653D}"/>
              </a:ext>
            </a:extLst>
          </p:cNvPr>
          <p:cNvSpPr/>
          <p:nvPr/>
        </p:nvSpPr>
        <p:spPr>
          <a:xfrm>
            <a:off x="6026124" y="2391574"/>
            <a:ext cx="182880" cy="18288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1" name="Oval 90">
            <a:extLst>
              <a:ext uri="{FF2B5EF4-FFF2-40B4-BE49-F238E27FC236}">
                <a16:creationId xmlns:a16="http://schemas.microsoft.com/office/drawing/2014/main" id="{82563E38-344E-4812-8916-A1D016D6258C}"/>
              </a:ext>
            </a:extLst>
          </p:cNvPr>
          <p:cNvSpPr/>
          <p:nvPr/>
        </p:nvSpPr>
        <p:spPr>
          <a:xfrm>
            <a:off x="5725004" y="2623441"/>
            <a:ext cx="182880" cy="18288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2" name="Oval 91">
            <a:extLst>
              <a:ext uri="{FF2B5EF4-FFF2-40B4-BE49-F238E27FC236}">
                <a16:creationId xmlns:a16="http://schemas.microsoft.com/office/drawing/2014/main" id="{198C8E30-EAAF-4C92-AE49-2DAE1C6B46E7}"/>
              </a:ext>
            </a:extLst>
          </p:cNvPr>
          <p:cNvSpPr/>
          <p:nvPr/>
        </p:nvSpPr>
        <p:spPr>
          <a:xfrm>
            <a:off x="6218100" y="2887392"/>
            <a:ext cx="182880" cy="18288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3" name="Oval 92">
            <a:extLst>
              <a:ext uri="{FF2B5EF4-FFF2-40B4-BE49-F238E27FC236}">
                <a16:creationId xmlns:a16="http://schemas.microsoft.com/office/drawing/2014/main" id="{0D640D58-A18B-47C1-BE70-281AB1E35AC7}"/>
              </a:ext>
            </a:extLst>
          </p:cNvPr>
          <p:cNvSpPr/>
          <p:nvPr/>
        </p:nvSpPr>
        <p:spPr>
          <a:xfrm>
            <a:off x="5823119" y="3159344"/>
            <a:ext cx="182880" cy="1828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4" name="Oval 93">
            <a:extLst>
              <a:ext uri="{FF2B5EF4-FFF2-40B4-BE49-F238E27FC236}">
                <a16:creationId xmlns:a16="http://schemas.microsoft.com/office/drawing/2014/main" id="{F27D85CA-43CE-484E-83E2-26336D869497}"/>
              </a:ext>
            </a:extLst>
          </p:cNvPr>
          <p:cNvSpPr/>
          <p:nvPr/>
        </p:nvSpPr>
        <p:spPr>
          <a:xfrm>
            <a:off x="5364917" y="3399220"/>
            <a:ext cx="182880" cy="1828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5" name="Oval 94">
            <a:extLst>
              <a:ext uri="{FF2B5EF4-FFF2-40B4-BE49-F238E27FC236}">
                <a16:creationId xmlns:a16="http://schemas.microsoft.com/office/drawing/2014/main" id="{1B54FF5C-3EF0-444C-AF79-CA5D70BC2CE3}"/>
              </a:ext>
            </a:extLst>
          </p:cNvPr>
          <p:cNvSpPr/>
          <p:nvPr/>
        </p:nvSpPr>
        <p:spPr>
          <a:xfrm>
            <a:off x="6356374" y="3631364"/>
            <a:ext cx="182880" cy="1828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6" name="Oval 95">
            <a:extLst>
              <a:ext uri="{FF2B5EF4-FFF2-40B4-BE49-F238E27FC236}">
                <a16:creationId xmlns:a16="http://schemas.microsoft.com/office/drawing/2014/main" id="{F351667D-3B9D-491D-B4DE-11BBE66EDA9A}"/>
              </a:ext>
            </a:extLst>
          </p:cNvPr>
          <p:cNvSpPr/>
          <p:nvPr/>
        </p:nvSpPr>
        <p:spPr>
          <a:xfrm>
            <a:off x="6006862" y="3878598"/>
            <a:ext cx="182880" cy="1828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7" name="Oval 96">
            <a:extLst>
              <a:ext uri="{FF2B5EF4-FFF2-40B4-BE49-F238E27FC236}">
                <a16:creationId xmlns:a16="http://schemas.microsoft.com/office/drawing/2014/main" id="{F2BAD86A-25CF-40A1-93F1-021CECFEC367}"/>
              </a:ext>
            </a:extLst>
          </p:cNvPr>
          <p:cNvSpPr/>
          <p:nvPr/>
        </p:nvSpPr>
        <p:spPr>
          <a:xfrm>
            <a:off x="5723446" y="4179266"/>
            <a:ext cx="182880" cy="18288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8" name="Oval 97">
            <a:extLst>
              <a:ext uri="{FF2B5EF4-FFF2-40B4-BE49-F238E27FC236}">
                <a16:creationId xmlns:a16="http://schemas.microsoft.com/office/drawing/2014/main" id="{BB162C97-1ED5-43B1-B482-A7E9E18EDAFA}"/>
              </a:ext>
            </a:extLst>
          </p:cNvPr>
          <p:cNvSpPr/>
          <p:nvPr/>
        </p:nvSpPr>
        <p:spPr>
          <a:xfrm>
            <a:off x="5719389" y="4413698"/>
            <a:ext cx="182880" cy="18288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99" name="Oval 98">
            <a:extLst>
              <a:ext uri="{FF2B5EF4-FFF2-40B4-BE49-F238E27FC236}">
                <a16:creationId xmlns:a16="http://schemas.microsoft.com/office/drawing/2014/main" id="{D4737E45-1656-4905-B943-E1CC5C4ED90F}"/>
              </a:ext>
            </a:extLst>
          </p:cNvPr>
          <p:cNvSpPr/>
          <p:nvPr/>
        </p:nvSpPr>
        <p:spPr>
          <a:xfrm>
            <a:off x="6372405" y="4646723"/>
            <a:ext cx="182880" cy="18288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0" name="Oval 99">
            <a:extLst>
              <a:ext uri="{FF2B5EF4-FFF2-40B4-BE49-F238E27FC236}">
                <a16:creationId xmlns:a16="http://schemas.microsoft.com/office/drawing/2014/main" id="{80AD11FC-54B5-4782-BC5F-A18BCE7EBA51}"/>
              </a:ext>
            </a:extLst>
          </p:cNvPr>
          <p:cNvSpPr/>
          <p:nvPr/>
        </p:nvSpPr>
        <p:spPr>
          <a:xfrm>
            <a:off x="5352871" y="4887880"/>
            <a:ext cx="182880" cy="18288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1" name="Oval 100">
            <a:extLst>
              <a:ext uri="{FF2B5EF4-FFF2-40B4-BE49-F238E27FC236}">
                <a16:creationId xmlns:a16="http://schemas.microsoft.com/office/drawing/2014/main" id="{F60A1329-01F0-4FA1-B25C-9C119644AA97}"/>
              </a:ext>
            </a:extLst>
          </p:cNvPr>
          <p:cNvSpPr/>
          <p:nvPr/>
        </p:nvSpPr>
        <p:spPr>
          <a:xfrm>
            <a:off x="6321761" y="5216899"/>
            <a:ext cx="182880" cy="18288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2" name="Oval 101">
            <a:extLst>
              <a:ext uri="{FF2B5EF4-FFF2-40B4-BE49-F238E27FC236}">
                <a16:creationId xmlns:a16="http://schemas.microsoft.com/office/drawing/2014/main" id="{59E2F546-AD8F-4EE6-963B-3D1F62C173DE}"/>
              </a:ext>
            </a:extLst>
          </p:cNvPr>
          <p:cNvSpPr/>
          <p:nvPr/>
        </p:nvSpPr>
        <p:spPr>
          <a:xfrm>
            <a:off x="5823119" y="5432951"/>
            <a:ext cx="182880" cy="18288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3" name="Oval 102">
            <a:extLst>
              <a:ext uri="{FF2B5EF4-FFF2-40B4-BE49-F238E27FC236}">
                <a16:creationId xmlns:a16="http://schemas.microsoft.com/office/drawing/2014/main" id="{3B55EA48-C477-41EA-89E9-627E4BEB4BD8}"/>
              </a:ext>
            </a:extLst>
          </p:cNvPr>
          <p:cNvSpPr/>
          <p:nvPr/>
        </p:nvSpPr>
        <p:spPr>
          <a:xfrm>
            <a:off x="6021398" y="5689910"/>
            <a:ext cx="182880" cy="18288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4" name="Oval 103">
            <a:extLst>
              <a:ext uri="{FF2B5EF4-FFF2-40B4-BE49-F238E27FC236}">
                <a16:creationId xmlns:a16="http://schemas.microsoft.com/office/drawing/2014/main" id="{FCEBED1D-BF13-4D57-BA95-086E59411A46}"/>
              </a:ext>
            </a:extLst>
          </p:cNvPr>
          <p:cNvSpPr/>
          <p:nvPr/>
        </p:nvSpPr>
        <p:spPr>
          <a:xfrm>
            <a:off x="6442030" y="5930397"/>
            <a:ext cx="182880" cy="18288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cxnSp>
        <p:nvCxnSpPr>
          <p:cNvPr id="105" name="Straight Arrow Connector 104">
            <a:extLst>
              <a:ext uri="{FF2B5EF4-FFF2-40B4-BE49-F238E27FC236}">
                <a16:creationId xmlns:a16="http://schemas.microsoft.com/office/drawing/2014/main" id="{BFC68FD8-D320-4323-A5F5-6F43C3EFAD19}"/>
              </a:ext>
            </a:extLst>
          </p:cNvPr>
          <p:cNvCxnSpPr/>
          <p:nvPr/>
        </p:nvCxnSpPr>
        <p:spPr>
          <a:xfrm>
            <a:off x="9571435" y="2734264"/>
            <a:ext cx="2011680"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22A1EFDA-DA7C-4149-A2B5-70E4F4A71458}"/>
              </a:ext>
            </a:extLst>
          </p:cNvPr>
          <p:cNvSpPr/>
          <p:nvPr/>
        </p:nvSpPr>
        <p:spPr>
          <a:xfrm>
            <a:off x="10769358" y="2649380"/>
            <a:ext cx="182880" cy="182880"/>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07" name="Freeform 13">
            <a:extLst>
              <a:ext uri="{FF2B5EF4-FFF2-40B4-BE49-F238E27FC236}">
                <a16:creationId xmlns:a16="http://schemas.microsoft.com/office/drawing/2014/main" id="{B31030AB-B51E-4313-A65D-E22CB6D7353C}"/>
              </a:ext>
            </a:extLst>
          </p:cNvPr>
          <p:cNvSpPr>
            <a:spLocks noEditPoints="1"/>
          </p:cNvSpPr>
          <p:nvPr/>
        </p:nvSpPr>
        <p:spPr bwMode="auto">
          <a:xfrm>
            <a:off x="10917357" y="2765289"/>
            <a:ext cx="290298" cy="286028"/>
          </a:xfrm>
          <a:custGeom>
            <a:avLst/>
            <a:gdLst>
              <a:gd name="T0" fmla="*/ 322 w 573"/>
              <a:gd name="T1" fmla="*/ 555 h 565"/>
              <a:gd name="T2" fmla="*/ 193 w 573"/>
              <a:gd name="T3" fmla="*/ 480 h 565"/>
              <a:gd name="T4" fmla="*/ 101 w 573"/>
              <a:gd name="T5" fmla="*/ 419 h 565"/>
              <a:gd name="T6" fmla="*/ 49 w 573"/>
              <a:gd name="T7" fmla="*/ 349 h 565"/>
              <a:gd name="T8" fmla="*/ 48 w 573"/>
              <a:gd name="T9" fmla="*/ 258 h 565"/>
              <a:gd name="T10" fmla="*/ 24 w 573"/>
              <a:gd name="T11" fmla="*/ 103 h 565"/>
              <a:gd name="T12" fmla="*/ 122 w 573"/>
              <a:gd name="T13" fmla="*/ 46 h 565"/>
              <a:gd name="T14" fmla="*/ 223 w 573"/>
              <a:gd name="T15" fmla="*/ 140 h 565"/>
              <a:gd name="T16" fmla="*/ 308 w 573"/>
              <a:gd name="T17" fmla="*/ 128 h 565"/>
              <a:gd name="T18" fmla="*/ 384 w 573"/>
              <a:gd name="T19" fmla="*/ 121 h 565"/>
              <a:gd name="T20" fmla="*/ 509 w 573"/>
              <a:gd name="T21" fmla="*/ 264 h 565"/>
              <a:gd name="T22" fmla="*/ 530 w 573"/>
              <a:gd name="T23" fmla="*/ 322 h 565"/>
              <a:gd name="T24" fmla="*/ 573 w 573"/>
              <a:gd name="T25" fmla="*/ 424 h 565"/>
              <a:gd name="T26" fmla="*/ 42 w 573"/>
              <a:gd name="T27" fmla="*/ 294 h 565"/>
              <a:gd name="T28" fmla="*/ 104 w 573"/>
              <a:gd name="T29" fmla="*/ 375 h 565"/>
              <a:gd name="T30" fmla="*/ 178 w 573"/>
              <a:gd name="T31" fmla="*/ 439 h 565"/>
              <a:gd name="T32" fmla="*/ 255 w 573"/>
              <a:gd name="T33" fmla="*/ 477 h 565"/>
              <a:gd name="T34" fmla="*/ 532 w 573"/>
              <a:gd name="T35" fmla="*/ 415 h 565"/>
              <a:gd name="T36" fmla="*/ 489 w 573"/>
              <a:gd name="T37" fmla="*/ 286 h 565"/>
              <a:gd name="T38" fmla="*/ 384 w 573"/>
              <a:gd name="T39" fmla="*/ 149 h 565"/>
              <a:gd name="T40" fmla="*/ 371 w 573"/>
              <a:gd name="T41" fmla="*/ 166 h 565"/>
              <a:gd name="T42" fmla="*/ 340 w 573"/>
              <a:gd name="T43" fmla="*/ 172 h 565"/>
              <a:gd name="T44" fmla="*/ 297 w 573"/>
              <a:gd name="T45" fmla="*/ 188 h 565"/>
              <a:gd name="T46" fmla="*/ 284 w 573"/>
              <a:gd name="T47" fmla="*/ 212 h 565"/>
              <a:gd name="T48" fmla="*/ 268 w 573"/>
              <a:gd name="T49" fmla="*/ 196 h 565"/>
              <a:gd name="T50" fmla="*/ 221 w 573"/>
              <a:gd name="T51" fmla="*/ 214 h 565"/>
              <a:gd name="T52" fmla="*/ 218 w 573"/>
              <a:gd name="T53" fmla="*/ 237 h 565"/>
              <a:gd name="T54" fmla="*/ 190 w 573"/>
              <a:gd name="T55" fmla="*/ 225 h 565"/>
              <a:gd name="T56" fmla="*/ 98 w 573"/>
              <a:gd name="T57" fmla="*/ 61 h 565"/>
              <a:gd name="T58" fmla="*/ 49 w 573"/>
              <a:gd name="T59" fmla="*/ 89 h 565"/>
              <a:gd name="T60" fmla="*/ 200 w 573"/>
              <a:gd name="T61" fmla="*/ 380 h 565"/>
              <a:gd name="T62" fmla="*/ 52 w 573"/>
              <a:gd name="T63" fmla="*/ 286 h 565"/>
              <a:gd name="T64" fmla="*/ 180 w 573"/>
              <a:gd name="T65" fmla="*/ 372 h 565"/>
              <a:gd name="T66" fmla="*/ 199 w 573"/>
              <a:gd name="T67" fmla="*/ 358 h 565"/>
              <a:gd name="T68" fmla="*/ 199 w 573"/>
              <a:gd name="T69" fmla="*/ 35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 h="565">
                <a:moveTo>
                  <a:pt x="329" y="565"/>
                </a:moveTo>
                <a:cubicBezTo>
                  <a:pt x="322" y="555"/>
                  <a:pt x="322" y="555"/>
                  <a:pt x="322" y="555"/>
                </a:cubicBezTo>
                <a:cubicBezTo>
                  <a:pt x="298" y="523"/>
                  <a:pt x="273" y="514"/>
                  <a:pt x="245" y="504"/>
                </a:cubicBezTo>
                <a:cubicBezTo>
                  <a:pt x="228" y="497"/>
                  <a:pt x="211" y="491"/>
                  <a:pt x="193" y="480"/>
                </a:cubicBezTo>
                <a:cubicBezTo>
                  <a:pt x="184" y="474"/>
                  <a:pt x="175" y="469"/>
                  <a:pt x="165" y="464"/>
                </a:cubicBezTo>
                <a:cubicBezTo>
                  <a:pt x="144" y="454"/>
                  <a:pt x="121" y="442"/>
                  <a:pt x="101" y="419"/>
                </a:cubicBezTo>
                <a:cubicBezTo>
                  <a:pt x="95" y="410"/>
                  <a:pt x="88" y="401"/>
                  <a:pt x="81" y="391"/>
                </a:cubicBezTo>
                <a:cubicBezTo>
                  <a:pt x="71" y="376"/>
                  <a:pt x="61" y="362"/>
                  <a:pt x="49" y="349"/>
                </a:cubicBezTo>
                <a:cubicBezTo>
                  <a:pt x="18" y="317"/>
                  <a:pt x="8" y="297"/>
                  <a:pt x="16" y="281"/>
                </a:cubicBezTo>
                <a:cubicBezTo>
                  <a:pt x="26" y="265"/>
                  <a:pt x="39" y="260"/>
                  <a:pt x="48" y="258"/>
                </a:cubicBezTo>
                <a:cubicBezTo>
                  <a:pt x="73" y="255"/>
                  <a:pt x="103" y="272"/>
                  <a:pt x="140" y="303"/>
                </a:cubicBezTo>
                <a:cubicBezTo>
                  <a:pt x="24" y="103"/>
                  <a:pt x="24" y="103"/>
                  <a:pt x="24" y="103"/>
                </a:cubicBezTo>
                <a:cubicBezTo>
                  <a:pt x="0" y="61"/>
                  <a:pt x="14" y="28"/>
                  <a:pt x="36" y="14"/>
                </a:cubicBezTo>
                <a:cubicBezTo>
                  <a:pt x="61" y="0"/>
                  <a:pt x="98" y="6"/>
                  <a:pt x="122" y="46"/>
                </a:cubicBezTo>
                <a:cubicBezTo>
                  <a:pt x="192" y="168"/>
                  <a:pt x="192" y="168"/>
                  <a:pt x="192" y="168"/>
                </a:cubicBezTo>
                <a:cubicBezTo>
                  <a:pt x="197" y="156"/>
                  <a:pt x="206" y="145"/>
                  <a:pt x="223" y="140"/>
                </a:cubicBezTo>
                <a:cubicBezTo>
                  <a:pt x="243" y="134"/>
                  <a:pt x="259" y="138"/>
                  <a:pt x="273" y="151"/>
                </a:cubicBezTo>
                <a:cubicBezTo>
                  <a:pt x="280" y="137"/>
                  <a:pt x="294" y="131"/>
                  <a:pt x="308" y="128"/>
                </a:cubicBezTo>
                <a:cubicBezTo>
                  <a:pt x="326" y="123"/>
                  <a:pt x="340" y="131"/>
                  <a:pt x="350" y="140"/>
                </a:cubicBezTo>
                <a:cubicBezTo>
                  <a:pt x="358" y="125"/>
                  <a:pt x="372" y="121"/>
                  <a:pt x="384" y="121"/>
                </a:cubicBezTo>
                <a:cubicBezTo>
                  <a:pt x="384" y="121"/>
                  <a:pt x="384" y="121"/>
                  <a:pt x="384" y="121"/>
                </a:cubicBezTo>
                <a:cubicBezTo>
                  <a:pt x="430" y="121"/>
                  <a:pt x="469" y="191"/>
                  <a:pt x="509" y="264"/>
                </a:cubicBezTo>
                <a:cubicBezTo>
                  <a:pt x="514" y="272"/>
                  <a:pt x="514" y="272"/>
                  <a:pt x="514" y="272"/>
                </a:cubicBezTo>
                <a:cubicBezTo>
                  <a:pt x="521" y="286"/>
                  <a:pt x="525" y="303"/>
                  <a:pt x="530" y="322"/>
                </a:cubicBezTo>
                <a:cubicBezTo>
                  <a:pt x="536" y="351"/>
                  <a:pt x="544" y="384"/>
                  <a:pt x="564" y="411"/>
                </a:cubicBezTo>
                <a:cubicBezTo>
                  <a:pt x="573" y="424"/>
                  <a:pt x="573" y="424"/>
                  <a:pt x="573" y="424"/>
                </a:cubicBezTo>
                <a:lnTo>
                  <a:pt x="329" y="565"/>
                </a:lnTo>
                <a:close/>
                <a:moveTo>
                  <a:pt x="42" y="294"/>
                </a:moveTo>
                <a:cubicBezTo>
                  <a:pt x="43" y="296"/>
                  <a:pt x="47" y="307"/>
                  <a:pt x="69" y="329"/>
                </a:cubicBezTo>
                <a:cubicBezTo>
                  <a:pt x="83" y="344"/>
                  <a:pt x="94" y="360"/>
                  <a:pt x="104" y="375"/>
                </a:cubicBezTo>
                <a:cubicBezTo>
                  <a:pt x="111" y="384"/>
                  <a:pt x="117" y="393"/>
                  <a:pt x="123" y="401"/>
                </a:cubicBezTo>
                <a:cubicBezTo>
                  <a:pt x="139" y="419"/>
                  <a:pt x="158" y="429"/>
                  <a:pt x="178" y="439"/>
                </a:cubicBezTo>
                <a:cubicBezTo>
                  <a:pt x="188" y="444"/>
                  <a:pt x="199" y="449"/>
                  <a:pt x="208" y="456"/>
                </a:cubicBezTo>
                <a:cubicBezTo>
                  <a:pt x="224" y="466"/>
                  <a:pt x="239" y="471"/>
                  <a:pt x="255" y="477"/>
                </a:cubicBezTo>
                <a:cubicBezTo>
                  <a:pt x="282" y="487"/>
                  <a:pt x="310" y="497"/>
                  <a:pt x="336" y="528"/>
                </a:cubicBezTo>
                <a:cubicBezTo>
                  <a:pt x="532" y="415"/>
                  <a:pt x="532" y="415"/>
                  <a:pt x="532" y="415"/>
                </a:cubicBezTo>
                <a:cubicBezTo>
                  <a:pt x="515" y="386"/>
                  <a:pt x="508" y="355"/>
                  <a:pt x="502" y="329"/>
                </a:cubicBezTo>
                <a:cubicBezTo>
                  <a:pt x="498" y="311"/>
                  <a:pt x="494" y="296"/>
                  <a:pt x="489" y="286"/>
                </a:cubicBezTo>
                <a:cubicBezTo>
                  <a:pt x="484" y="278"/>
                  <a:pt x="484" y="278"/>
                  <a:pt x="484" y="278"/>
                </a:cubicBezTo>
                <a:cubicBezTo>
                  <a:pt x="453" y="221"/>
                  <a:pt x="414" y="150"/>
                  <a:pt x="384" y="149"/>
                </a:cubicBezTo>
                <a:cubicBezTo>
                  <a:pt x="384" y="149"/>
                  <a:pt x="384" y="149"/>
                  <a:pt x="384" y="149"/>
                </a:cubicBezTo>
                <a:cubicBezTo>
                  <a:pt x="375" y="149"/>
                  <a:pt x="372" y="153"/>
                  <a:pt x="371" y="166"/>
                </a:cubicBezTo>
                <a:cubicBezTo>
                  <a:pt x="370" y="176"/>
                  <a:pt x="365" y="181"/>
                  <a:pt x="358" y="182"/>
                </a:cubicBezTo>
                <a:cubicBezTo>
                  <a:pt x="349" y="183"/>
                  <a:pt x="344" y="177"/>
                  <a:pt x="340" y="172"/>
                </a:cubicBezTo>
                <a:cubicBezTo>
                  <a:pt x="332" y="160"/>
                  <a:pt x="324" y="153"/>
                  <a:pt x="314" y="155"/>
                </a:cubicBezTo>
                <a:cubicBezTo>
                  <a:pt x="295" y="160"/>
                  <a:pt x="293" y="169"/>
                  <a:pt x="297" y="188"/>
                </a:cubicBezTo>
                <a:cubicBezTo>
                  <a:pt x="298" y="193"/>
                  <a:pt x="301" y="205"/>
                  <a:pt x="290" y="210"/>
                </a:cubicBezTo>
                <a:cubicBezTo>
                  <a:pt x="284" y="212"/>
                  <a:pt x="284" y="212"/>
                  <a:pt x="284" y="212"/>
                </a:cubicBezTo>
                <a:cubicBezTo>
                  <a:pt x="278" y="210"/>
                  <a:pt x="278" y="210"/>
                  <a:pt x="278" y="210"/>
                </a:cubicBezTo>
                <a:cubicBezTo>
                  <a:pt x="272" y="207"/>
                  <a:pt x="270" y="202"/>
                  <a:pt x="268" y="196"/>
                </a:cubicBezTo>
                <a:cubicBezTo>
                  <a:pt x="257" y="170"/>
                  <a:pt x="247" y="162"/>
                  <a:pt x="231" y="167"/>
                </a:cubicBezTo>
                <a:cubicBezTo>
                  <a:pt x="217" y="172"/>
                  <a:pt x="214" y="184"/>
                  <a:pt x="221" y="214"/>
                </a:cubicBezTo>
                <a:cubicBezTo>
                  <a:pt x="222" y="217"/>
                  <a:pt x="223" y="220"/>
                  <a:pt x="223" y="223"/>
                </a:cubicBezTo>
                <a:cubicBezTo>
                  <a:pt x="225" y="230"/>
                  <a:pt x="222" y="235"/>
                  <a:pt x="218" y="237"/>
                </a:cubicBezTo>
                <a:cubicBezTo>
                  <a:pt x="207" y="245"/>
                  <a:pt x="207" y="245"/>
                  <a:pt x="207" y="245"/>
                </a:cubicBezTo>
                <a:cubicBezTo>
                  <a:pt x="190" y="225"/>
                  <a:pt x="190" y="225"/>
                  <a:pt x="190" y="225"/>
                </a:cubicBezTo>
                <a:cubicBezTo>
                  <a:pt x="192" y="223"/>
                  <a:pt x="192" y="223"/>
                  <a:pt x="192" y="223"/>
                </a:cubicBezTo>
                <a:cubicBezTo>
                  <a:pt x="98" y="61"/>
                  <a:pt x="98" y="61"/>
                  <a:pt x="98" y="61"/>
                </a:cubicBezTo>
                <a:cubicBezTo>
                  <a:pt x="83" y="37"/>
                  <a:pt x="63" y="31"/>
                  <a:pt x="51" y="39"/>
                </a:cubicBezTo>
                <a:cubicBezTo>
                  <a:pt x="39" y="45"/>
                  <a:pt x="34" y="64"/>
                  <a:pt x="49" y="89"/>
                </a:cubicBezTo>
                <a:cubicBezTo>
                  <a:pt x="204" y="358"/>
                  <a:pt x="204" y="358"/>
                  <a:pt x="204" y="358"/>
                </a:cubicBezTo>
                <a:cubicBezTo>
                  <a:pt x="208" y="365"/>
                  <a:pt x="207" y="374"/>
                  <a:pt x="200" y="380"/>
                </a:cubicBezTo>
                <a:cubicBezTo>
                  <a:pt x="194" y="384"/>
                  <a:pt x="185" y="384"/>
                  <a:pt x="180" y="378"/>
                </a:cubicBezTo>
                <a:cubicBezTo>
                  <a:pt x="153" y="352"/>
                  <a:pt x="82" y="282"/>
                  <a:pt x="52" y="286"/>
                </a:cubicBezTo>
                <a:cubicBezTo>
                  <a:pt x="49" y="287"/>
                  <a:pt x="46" y="288"/>
                  <a:pt x="42" y="294"/>
                </a:cubicBezTo>
                <a:close/>
                <a:moveTo>
                  <a:pt x="180" y="372"/>
                </a:moveTo>
                <a:cubicBezTo>
                  <a:pt x="180" y="372"/>
                  <a:pt x="180" y="372"/>
                  <a:pt x="180" y="372"/>
                </a:cubicBezTo>
                <a:close/>
                <a:moveTo>
                  <a:pt x="199" y="358"/>
                </a:moveTo>
                <a:cubicBezTo>
                  <a:pt x="200" y="358"/>
                  <a:pt x="200" y="358"/>
                  <a:pt x="200" y="358"/>
                </a:cubicBezTo>
                <a:cubicBezTo>
                  <a:pt x="200" y="358"/>
                  <a:pt x="200" y="358"/>
                  <a:pt x="199" y="35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4">
            <a:extLst>
              <a:ext uri="{FF2B5EF4-FFF2-40B4-BE49-F238E27FC236}">
                <a16:creationId xmlns:a16="http://schemas.microsoft.com/office/drawing/2014/main" id="{BF0B6EB3-80F6-4CD8-B207-0725DC7316E9}"/>
              </a:ext>
            </a:extLst>
          </p:cNvPr>
          <p:cNvSpPr>
            <a:spLocks noEditPoints="1"/>
          </p:cNvSpPr>
          <p:nvPr/>
        </p:nvSpPr>
        <p:spPr bwMode="auto">
          <a:xfrm>
            <a:off x="11062506" y="2961666"/>
            <a:ext cx="170052" cy="122380"/>
          </a:xfrm>
          <a:custGeom>
            <a:avLst/>
            <a:gdLst>
              <a:gd name="T0" fmla="*/ 30 w 239"/>
              <a:gd name="T1" fmla="*/ 172 h 172"/>
              <a:gd name="T2" fmla="*/ 0 w 239"/>
              <a:gd name="T3" fmla="*/ 120 h 172"/>
              <a:gd name="T4" fmla="*/ 209 w 239"/>
              <a:gd name="T5" fmla="*/ 0 h 172"/>
              <a:gd name="T6" fmla="*/ 239 w 239"/>
              <a:gd name="T7" fmla="*/ 52 h 172"/>
              <a:gd name="T8" fmla="*/ 30 w 239"/>
              <a:gd name="T9" fmla="*/ 172 h 172"/>
              <a:gd name="T10" fmla="*/ 27 w 239"/>
              <a:gd name="T11" fmla="*/ 127 h 172"/>
              <a:gd name="T12" fmla="*/ 37 w 239"/>
              <a:gd name="T13" fmla="*/ 145 h 172"/>
              <a:gd name="T14" fmla="*/ 211 w 239"/>
              <a:gd name="T15" fmla="*/ 45 h 172"/>
              <a:gd name="T16" fmla="*/ 201 w 239"/>
              <a:gd name="T17" fmla="*/ 27 h 172"/>
              <a:gd name="T18" fmla="*/ 27 w 239"/>
              <a:gd name="T19" fmla="*/ 12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172">
                <a:moveTo>
                  <a:pt x="30" y="172"/>
                </a:moveTo>
                <a:lnTo>
                  <a:pt x="0" y="120"/>
                </a:lnTo>
                <a:lnTo>
                  <a:pt x="209" y="0"/>
                </a:lnTo>
                <a:lnTo>
                  <a:pt x="239" y="52"/>
                </a:lnTo>
                <a:lnTo>
                  <a:pt x="30" y="172"/>
                </a:lnTo>
                <a:close/>
                <a:moveTo>
                  <a:pt x="27" y="127"/>
                </a:moveTo>
                <a:lnTo>
                  <a:pt x="37" y="145"/>
                </a:lnTo>
                <a:lnTo>
                  <a:pt x="211" y="45"/>
                </a:lnTo>
                <a:lnTo>
                  <a:pt x="201" y="27"/>
                </a:lnTo>
                <a:lnTo>
                  <a:pt x="27" y="127"/>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Text Placeholder 3">
            <a:extLst>
              <a:ext uri="{FF2B5EF4-FFF2-40B4-BE49-F238E27FC236}">
                <a16:creationId xmlns:a16="http://schemas.microsoft.com/office/drawing/2014/main" id="{91504932-60D6-4E2D-BBB0-A05BC0565E2F}"/>
              </a:ext>
            </a:extLst>
          </p:cNvPr>
          <p:cNvSpPr txBox="1">
            <a:spLocks/>
          </p:cNvSpPr>
          <p:nvPr/>
        </p:nvSpPr>
        <p:spPr>
          <a:xfrm>
            <a:off x="5830112" y="6101333"/>
            <a:ext cx="915336" cy="30380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100" b="0" i="1">
                <a:solidFill>
                  <a:srgbClr val="00338D"/>
                </a:solidFill>
                <a:cs typeface="Arial" panose="020B0604020202020204" pitchFamily="34" charset="0"/>
              </a:rPr>
              <a:t>Illustrative</a:t>
            </a:r>
          </a:p>
        </p:txBody>
      </p:sp>
      <p:sp>
        <p:nvSpPr>
          <p:cNvPr id="111" name="Title 110">
            <a:extLst>
              <a:ext uri="{FF2B5EF4-FFF2-40B4-BE49-F238E27FC236}">
                <a16:creationId xmlns:a16="http://schemas.microsoft.com/office/drawing/2014/main" id="{3BA4BB00-D8E6-4374-9600-7D61C6413847}"/>
              </a:ext>
            </a:extLst>
          </p:cNvPr>
          <p:cNvSpPr>
            <a:spLocks noGrp="1"/>
          </p:cNvSpPr>
          <p:nvPr>
            <p:ph type="title"/>
          </p:nvPr>
        </p:nvSpPr>
        <p:spPr/>
        <p:txBody>
          <a:bodyPr/>
          <a:lstStyle/>
          <a:p>
            <a:r>
              <a:rPr lang="en-US"/>
              <a:t>Strike the right balance between project portfolios and lean agile portfolios</a:t>
            </a:r>
          </a:p>
        </p:txBody>
      </p:sp>
    </p:spTree>
    <p:custDataLst>
      <p:tags r:id="rId1"/>
    </p:custDataLst>
    <p:extLst>
      <p:ext uri="{BB962C8B-B14F-4D97-AF65-F5344CB8AC3E}">
        <p14:creationId xmlns:p14="http://schemas.microsoft.com/office/powerpoint/2010/main" val="318981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9DC64-2E83-4D40-A937-F03DAF21D364}"/>
              </a:ext>
            </a:extLst>
          </p:cNvPr>
          <p:cNvSpPr>
            <a:spLocks noGrp="1"/>
          </p:cNvSpPr>
          <p:nvPr>
            <p:ph type="title"/>
          </p:nvPr>
        </p:nvSpPr>
        <p:spPr/>
        <p:txBody>
          <a:bodyPr/>
          <a:lstStyle/>
          <a:p>
            <a:r>
              <a:rPr lang="en-US"/>
              <a:t>Our tools and templates will accelerate the BISO program’s value management lifecycle</a:t>
            </a:r>
          </a:p>
        </p:txBody>
      </p:sp>
      <p:sp>
        <p:nvSpPr>
          <p:cNvPr id="278" name="Rectangle 3">
            <a:extLst>
              <a:ext uri="{FF2B5EF4-FFF2-40B4-BE49-F238E27FC236}">
                <a16:creationId xmlns:a16="http://schemas.microsoft.com/office/drawing/2014/main" id="{46255CD2-92DA-4840-95A4-110D7443853F}"/>
              </a:ext>
            </a:extLst>
          </p:cNvPr>
          <p:cNvSpPr txBox="1">
            <a:spLocks noChangeArrowheads="1"/>
          </p:cNvSpPr>
          <p:nvPr/>
        </p:nvSpPr>
        <p:spPr bwMode="gray">
          <a:xfrm>
            <a:off x="3516011" y="2475011"/>
            <a:ext cx="2559565" cy="818785"/>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1" indent="0" algn="l" defTabSz="914400" rtl="0" eaLnBrk="1" fontAlgn="auto" latinLnBrk="0" hangingPunct="1">
              <a:lnSpc>
                <a:spcPct val="100000"/>
              </a:lnSpc>
              <a:spcBef>
                <a:spcPts val="600"/>
              </a:spcBef>
              <a:spcAft>
                <a:spcPts val="0"/>
              </a:spcAft>
              <a:buClr>
                <a:srgbClr val="FFFFFF"/>
              </a:buClr>
              <a:buSzPct val="80000"/>
              <a:buFontTx/>
              <a:buNone/>
              <a:tabLst/>
              <a:defRPr/>
            </a:pPr>
            <a:r>
              <a:rPr kumimoji="0" lang="en-US" sz="1200" b="0" i="0" u="none" strike="noStrike" kern="1200" cap="none" spc="0" normalizeH="0" baseline="0" noProof="0">
                <a:ln>
                  <a:noFill/>
                </a:ln>
                <a:solidFill>
                  <a:schemeClr val="accent1"/>
                </a:solidFill>
                <a:effectLst/>
                <a:uLnTx/>
                <a:uFillTx/>
                <a:latin typeface="Arial"/>
                <a:ea typeface="+mn-ea"/>
                <a:cs typeface="Arial" pitchFamily="34" charset="0"/>
              </a:rPr>
              <a:t>Value cases show the flow of value, quantifying the current state, future state, costs to achieve, and any change impacts. They include the set of indicators to track value realization progress as part of the transformation.</a:t>
            </a:r>
          </a:p>
          <a:p>
            <a:pPr marL="0" marR="0" lvl="1" indent="0" algn="l" defTabSz="914400" rtl="0" eaLnBrk="1" fontAlgn="auto" latinLnBrk="0" hangingPunct="1">
              <a:lnSpc>
                <a:spcPct val="100000"/>
              </a:lnSpc>
              <a:spcBef>
                <a:spcPts val="600"/>
              </a:spcBef>
              <a:spcAft>
                <a:spcPts val="0"/>
              </a:spcAft>
              <a:buClr>
                <a:srgbClr val="FFFFFF"/>
              </a:buClr>
              <a:buSzPct val="80000"/>
              <a:buFontTx/>
              <a:buNone/>
              <a:tabLst/>
              <a:defRPr/>
            </a:pPr>
            <a:endParaRPr kumimoji="0" lang="en-US" sz="1200" b="0" i="0" u="none" strike="noStrike" kern="1200" cap="none" spc="0" normalizeH="0" baseline="0" noProof="0">
              <a:ln>
                <a:noFill/>
              </a:ln>
              <a:solidFill>
                <a:srgbClr val="1E49E2">
                  <a:lumMod val="50000"/>
                </a:srgbClr>
              </a:solidFill>
              <a:effectLst/>
              <a:uLnTx/>
              <a:uFillTx/>
              <a:latin typeface="Arial"/>
              <a:ea typeface="+mn-ea"/>
              <a:cs typeface="Arial" pitchFamily="34" charset="0"/>
            </a:endParaRPr>
          </a:p>
        </p:txBody>
      </p:sp>
      <p:sp>
        <p:nvSpPr>
          <p:cNvPr id="279" name="Rectangle 3">
            <a:extLst>
              <a:ext uri="{FF2B5EF4-FFF2-40B4-BE49-F238E27FC236}">
                <a16:creationId xmlns:a16="http://schemas.microsoft.com/office/drawing/2014/main" id="{2C1CB811-96CF-4391-B631-8C306D05A4F8}"/>
              </a:ext>
            </a:extLst>
          </p:cNvPr>
          <p:cNvSpPr txBox="1">
            <a:spLocks noChangeArrowheads="1"/>
          </p:cNvSpPr>
          <p:nvPr/>
        </p:nvSpPr>
        <p:spPr bwMode="gray">
          <a:xfrm>
            <a:off x="6091116" y="2475011"/>
            <a:ext cx="2559565" cy="818785"/>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1" indent="0" algn="l" defTabSz="914400" rtl="0" eaLnBrk="1" fontAlgn="auto" latinLnBrk="0" hangingPunct="1">
              <a:lnSpc>
                <a:spcPct val="100000"/>
              </a:lnSpc>
              <a:spcBef>
                <a:spcPts val="600"/>
              </a:spcBef>
              <a:spcAft>
                <a:spcPts val="0"/>
              </a:spcAft>
              <a:buClr>
                <a:srgbClr val="FFFFFF"/>
              </a:buClr>
              <a:buSzPct val="80000"/>
              <a:buFontTx/>
              <a:buNone/>
              <a:tabLst/>
              <a:defRPr/>
            </a:pPr>
            <a:r>
              <a:rPr kumimoji="0" lang="en-US" sz="1200" b="0" i="0" u="none" strike="noStrike" kern="1200" cap="none" spc="0" normalizeH="0" baseline="0" noProof="0">
                <a:ln>
                  <a:noFill/>
                </a:ln>
                <a:solidFill>
                  <a:srgbClr val="0C233C">
                    <a:lumMod val="90000"/>
                    <a:lumOff val="10000"/>
                  </a:srgbClr>
                </a:solidFill>
                <a:effectLst/>
                <a:uLnTx/>
                <a:uFillTx/>
                <a:latin typeface="Arial"/>
                <a:ea typeface="+mn-ea"/>
                <a:cs typeface="Arial" pitchFamily="34" charset="0"/>
              </a:rPr>
              <a:t>A proper value realization plan includes a clear governance structure, roles &amp; responsibilities, change controls, value leakage mitigation plans and escalation procedures that are aligned with the program governance.</a:t>
            </a:r>
          </a:p>
        </p:txBody>
      </p:sp>
      <p:sp>
        <p:nvSpPr>
          <p:cNvPr id="280" name="Rectangle 3">
            <a:extLst>
              <a:ext uri="{FF2B5EF4-FFF2-40B4-BE49-F238E27FC236}">
                <a16:creationId xmlns:a16="http://schemas.microsoft.com/office/drawing/2014/main" id="{00118427-91BE-49E1-A427-DCAB19F42AFF}"/>
              </a:ext>
            </a:extLst>
          </p:cNvPr>
          <p:cNvSpPr txBox="1">
            <a:spLocks noChangeArrowheads="1"/>
          </p:cNvSpPr>
          <p:nvPr/>
        </p:nvSpPr>
        <p:spPr bwMode="gray">
          <a:xfrm>
            <a:off x="8645718" y="2467060"/>
            <a:ext cx="2654341" cy="818785"/>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1" indent="0" algn="l" defTabSz="914400" rtl="0" eaLnBrk="1" fontAlgn="auto" latinLnBrk="0" hangingPunct="1">
              <a:lnSpc>
                <a:spcPct val="100000"/>
              </a:lnSpc>
              <a:spcBef>
                <a:spcPts val="600"/>
              </a:spcBef>
              <a:spcAft>
                <a:spcPts val="0"/>
              </a:spcAft>
              <a:buClr>
                <a:srgbClr val="FFFFFF"/>
              </a:buClr>
              <a:buSzPct val="80000"/>
              <a:buFontTx/>
              <a:buNone/>
              <a:tabLst/>
              <a:defRPr/>
            </a:pPr>
            <a:r>
              <a:rPr kumimoji="0" lang="en-US" sz="1200" b="0" i="0" u="none" strike="noStrike" kern="1200" cap="none" spc="0" normalizeH="0" baseline="0" noProof="0">
                <a:ln>
                  <a:noFill/>
                </a:ln>
                <a:solidFill>
                  <a:schemeClr val="accent5"/>
                </a:solidFill>
                <a:effectLst/>
                <a:uLnTx/>
                <a:uFillTx/>
                <a:latin typeface="Arial"/>
                <a:ea typeface="+mn-ea"/>
                <a:cs typeface="Arial" pitchFamily="34" charset="0"/>
              </a:rPr>
              <a:t>Value tools provide increased levels of support and standardization. Larger programs can leverage the Shibumi platform for KPI tracking and analysis, while any project can benefit from existing templates, financial models, recipe cards, libraries and examples.</a:t>
            </a:r>
          </a:p>
        </p:txBody>
      </p:sp>
      <p:sp>
        <p:nvSpPr>
          <p:cNvPr id="281" name="Rectangle 3">
            <a:extLst>
              <a:ext uri="{FF2B5EF4-FFF2-40B4-BE49-F238E27FC236}">
                <a16:creationId xmlns:a16="http://schemas.microsoft.com/office/drawing/2014/main" id="{E622CCA6-A67B-4A0B-8936-B2E5EAE17728}"/>
              </a:ext>
            </a:extLst>
          </p:cNvPr>
          <p:cNvSpPr txBox="1">
            <a:spLocks noChangeArrowheads="1"/>
          </p:cNvSpPr>
          <p:nvPr/>
        </p:nvSpPr>
        <p:spPr bwMode="gray">
          <a:xfrm>
            <a:off x="961409" y="2475011"/>
            <a:ext cx="2429849" cy="818785"/>
          </a:xfrm>
          <a:prstGeom prst="rect">
            <a:avLst/>
          </a:prstGeom>
          <a:noFill/>
          <a:ln w="9525">
            <a:noFill/>
            <a:miter lim="800000"/>
            <a:headEnd/>
            <a:tailEnd/>
          </a:ln>
          <a:effectLst/>
        </p:spPr>
        <p:txBody>
          <a:bodyPr vert="horz" wrap="square" lIns="72009" tIns="72009" rIns="72009" bIns="720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8F5">
                    <a:lumMod val="75000"/>
                  </a:srgbClr>
                </a:solidFill>
                <a:effectLst/>
                <a:uLnTx/>
                <a:uFillTx/>
                <a:latin typeface="Arial"/>
                <a:ea typeface="+mn-ea"/>
                <a:cs typeface="+mn-cs"/>
              </a:rPr>
              <a:t>Value trees are visual decompositions of the linkages between the underlying capabilities and the business outcomes. They frame and define the initial rationale and benefits behind the transformation.</a:t>
            </a:r>
            <a:endParaRPr kumimoji="0" lang="en-US" sz="2000" b="0" i="0" u="none" strike="noStrike" kern="1200" cap="none" spc="0" normalizeH="0" baseline="0" noProof="0">
              <a:ln>
                <a:noFill/>
              </a:ln>
              <a:solidFill>
                <a:srgbClr val="00B8F5">
                  <a:lumMod val="75000"/>
                </a:srgbClr>
              </a:solidFill>
              <a:effectLst/>
              <a:uLnTx/>
              <a:uFillTx/>
              <a:latin typeface="Arial"/>
              <a:ea typeface="+mn-ea"/>
              <a:cs typeface="+mn-cs"/>
            </a:endParaRPr>
          </a:p>
        </p:txBody>
      </p:sp>
      <p:sp>
        <p:nvSpPr>
          <p:cNvPr id="282" name="object 7">
            <a:extLst>
              <a:ext uri="{FF2B5EF4-FFF2-40B4-BE49-F238E27FC236}">
                <a16:creationId xmlns:a16="http://schemas.microsoft.com/office/drawing/2014/main" id="{E874D797-6BB9-45F4-BBB1-32E848804302}"/>
              </a:ext>
            </a:extLst>
          </p:cNvPr>
          <p:cNvSpPr txBox="1"/>
          <p:nvPr/>
        </p:nvSpPr>
        <p:spPr>
          <a:xfrm>
            <a:off x="998400" y="1715007"/>
            <a:ext cx="541020" cy="625812"/>
          </a:xfrm>
          <a:prstGeom prst="rect">
            <a:avLst/>
          </a:prstGeom>
          <a:solidFill>
            <a:schemeClr val="accent4"/>
          </a:solidFill>
        </p:spPr>
        <p:txBody>
          <a:bodyPr vert="horz" wrap="square" lIns="0" tIns="10160" rIns="0" bIns="0" rtlCol="0">
            <a:spAutoFit/>
          </a:bodyPr>
          <a:lstStyle/>
          <a:p>
            <a:pPr marL="82550" marR="0" lvl="0" indent="0" algn="l" defTabSz="914400" rtl="0" eaLnBrk="1" fontAlgn="auto" latinLnBrk="0" hangingPunct="1">
              <a:lnSpc>
                <a:spcPct val="100000"/>
              </a:lnSpc>
              <a:spcBef>
                <a:spcPts val="80"/>
              </a:spcBef>
              <a:spcAft>
                <a:spcPts val="0"/>
              </a:spcAft>
              <a:buClrTx/>
              <a:buSzTx/>
              <a:buFontTx/>
              <a:buNone/>
              <a:tabLst/>
              <a:defRPr/>
            </a:pPr>
            <a:r>
              <a:rPr kumimoji="0" sz="4000" b="0" i="0" u="none" strike="noStrike" kern="1200" cap="none" spc="-5" normalizeH="0" baseline="0" noProof="0">
                <a:ln>
                  <a:noFill/>
                </a:ln>
                <a:solidFill>
                  <a:srgbClr val="FFFFFF"/>
                </a:solidFill>
                <a:effectLst/>
                <a:uLnTx/>
                <a:uFillTx/>
                <a:latin typeface="KPMG Bold"/>
                <a:ea typeface="+mn-ea"/>
                <a:cs typeface="KPMG Extralight"/>
              </a:rPr>
              <a:t>0</a:t>
            </a:r>
            <a:r>
              <a:rPr kumimoji="0" lang="en-US" sz="4000" b="0" i="0" u="none" strike="noStrike" kern="1200" cap="none" spc="-5" normalizeH="0" baseline="0" noProof="0">
                <a:ln>
                  <a:noFill/>
                </a:ln>
                <a:solidFill>
                  <a:srgbClr val="FFFFFF"/>
                </a:solidFill>
                <a:effectLst/>
                <a:uLnTx/>
                <a:uFillTx/>
                <a:latin typeface="KPMG Bold"/>
                <a:ea typeface="+mn-ea"/>
                <a:cs typeface="KPMG Extralight"/>
              </a:rPr>
              <a:t>1</a:t>
            </a:r>
            <a:endParaRPr kumimoji="0" sz="4000" b="0" i="0" u="none" strike="noStrike" kern="1200" cap="none" spc="0" normalizeH="0" baseline="0" noProof="0">
              <a:ln>
                <a:noFill/>
              </a:ln>
              <a:solidFill>
                <a:srgbClr val="000000"/>
              </a:solidFill>
              <a:effectLst/>
              <a:uLnTx/>
              <a:uFillTx/>
              <a:latin typeface="KPMG Bold"/>
              <a:ea typeface="+mn-ea"/>
              <a:cs typeface="KPMG Extralight"/>
            </a:endParaRPr>
          </a:p>
        </p:txBody>
      </p:sp>
      <p:sp>
        <p:nvSpPr>
          <p:cNvPr id="283" name="object 8">
            <a:extLst>
              <a:ext uri="{FF2B5EF4-FFF2-40B4-BE49-F238E27FC236}">
                <a16:creationId xmlns:a16="http://schemas.microsoft.com/office/drawing/2014/main" id="{5DF4BDB2-88AC-48F4-BD19-7F7293172234}"/>
              </a:ext>
            </a:extLst>
          </p:cNvPr>
          <p:cNvSpPr txBox="1"/>
          <p:nvPr/>
        </p:nvSpPr>
        <p:spPr>
          <a:xfrm>
            <a:off x="1656855" y="1890820"/>
            <a:ext cx="1909172" cy="258404"/>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00B8F5"/>
                </a:solidFill>
                <a:effectLst/>
                <a:uLnTx/>
                <a:uFillTx/>
                <a:latin typeface="Arial"/>
                <a:ea typeface="+mn-ea"/>
                <a:cs typeface="Arial"/>
              </a:rPr>
              <a:t>Value Tree</a:t>
            </a:r>
          </a:p>
        </p:txBody>
      </p:sp>
      <p:sp>
        <p:nvSpPr>
          <p:cNvPr id="284" name="object 10">
            <a:extLst>
              <a:ext uri="{FF2B5EF4-FFF2-40B4-BE49-F238E27FC236}">
                <a16:creationId xmlns:a16="http://schemas.microsoft.com/office/drawing/2014/main" id="{EF6A77F7-F5CA-4671-A606-A96797BECBA5}"/>
              </a:ext>
            </a:extLst>
          </p:cNvPr>
          <p:cNvSpPr/>
          <p:nvPr/>
        </p:nvSpPr>
        <p:spPr>
          <a:xfrm>
            <a:off x="1666522" y="2362161"/>
            <a:ext cx="684530" cy="0"/>
          </a:xfrm>
          <a:custGeom>
            <a:avLst/>
            <a:gdLst/>
            <a:ahLst/>
            <a:cxnLst/>
            <a:rect l="l" t="t" r="r" b="b"/>
            <a:pathLst>
              <a:path w="684529">
                <a:moveTo>
                  <a:pt x="0" y="0"/>
                </a:moveTo>
                <a:lnTo>
                  <a:pt x="684276" y="0"/>
                </a:lnTo>
              </a:path>
            </a:pathLst>
          </a:custGeom>
          <a:ln w="71627">
            <a:solidFill>
              <a:schemeClr val="accent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object 7">
            <a:extLst>
              <a:ext uri="{FF2B5EF4-FFF2-40B4-BE49-F238E27FC236}">
                <a16:creationId xmlns:a16="http://schemas.microsoft.com/office/drawing/2014/main" id="{354C72C5-5A02-44E4-809A-BF20B0445775}"/>
              </a:ext>
            </a:extLst>
          </p:cNvPr>
          <p:cNvSpPr txBox="1"/>
          <p:nvPr/>
        </p:nvSpPr>
        <p:spPr>
          <a:xfrm>
            <a:off x="3574691" y="1715007"/>
            <a:ext cx="541020" cy="625812"/>
          </a:xfrm>
          <a:prstGeom prst="rect">
            <a:avLst/>
          </a:prstGeom>
          <a:solidFill>
            <a:schemeClr val="accent1"/>
          </a:solidFill>
        </p:spPr>
        <p:txBody>
          <a:bodyPr vert="horz" wrap="square" lIns="0" tIns="10160" rIns="0" bIns="0" rtlCol="0">
            <a:spAutoFit/>
          </a:bodyPr>
          <a:lstStyle/>
          <a:p>
            <a:pPr marL="82550" marR="0" lvl="0" indent="0" algn="l" defTabSz="914400" rtl="0" eaLnBrk="1" fontAlgn="auto" latinLnBrk="0" hangingPunct="1">
              <a:lnSpc>
                <a:spcPct val="100000"/>
              </a:lnSpc>
              <a:spcBef>
                <a:spcPts val="80"/>
              </a:spcBef>
              <a:spcAft>
                <a:spcPts val="0"/>
              </a:spcAft>
              <a:buClrTx/>
              <a:buSzTx/>
              <a:buFontTx/>
              <a:buNone/>
              <a:tabLst/>
              <a:defRPr/>
            </a:pPr>
            <a:r>
              <a:rPr kumimoji="0" sz="4000" b="0" i="0" u="none" strike="noStrike" kern="1200" cap="none" spc="-5" normalizeH="0" baseline="0" noProof="0">
                <a:ln>
                  <a:noFill/>
                </a:ln>
                <a:solidFill>
                  <a:srgbClr val="FFFFFF"/>
                </a:solidFill>
                <a:effectLst/>
                <a:uLnTx/>
                <a:uFillTx/>
                <a:latin typeface="KPMG Bold"/>
                <a:ea typeface="+mn-ea"/>
                <a:cs typeface="KPMG Extralight"/>
              </a:rPr>
              <a:t>0</a:t>
            </a:r>
            <a:r>
              <a:rPr kumimoji="0" lang="en-US" sz="4000" b="0" i="0" u="none" strike="noStrike" kern="1200" cap="none" spc="-5" normalizeH="0" baseline="0" noProof="0">
                <a:ln>
                  <a:noFill/>
                </a:ln>
                <a:solidFill>
                  <a:srgbClr val="FFFFFF"/>
                </a:solidFill>
                <a:effectLst/>
                <a:uLnTx/>
                <a:uFillTx/>
                <a:latin typeface="KPMG Bold"/>
                <a:ea typeface="+mn-ea"/>
                <a:cs typeface="KPMG Extralight"/>
              </a:rPr>
              <a:t>2</a:t>
            </a:r>
            <a:endParaRPr kumimoji="0" sz="4000" b="0" i="0" u="none" strike="noStrike" kern="1200" cap="none" spc="0" normalizeH="0" baseline="0" noProof="0">
              <a:ln>
                <a:noFill/>
              </a:ln>
              <a:solidFill>
                <a:srgbClr val="000000"/>
              </a:solidFill>
              <a:effectLst/>
              <a:uLnTx/>
              <a:uFillTx/>
              <a:latin typeface="KPMG Bold"/>
              <a:ea typeface="+mn-ea"/>
              <a:cs typeface="KPMG Extralight"/>
            </a:endParaRPr>
          </a:p>
        </p:txBody>
      </p:sp>
      <p:sp>
        <p:nvSpPr>
          <p:cNvPr id="286" name="object 8">
            <a:extLst>
              <a:ext uri="{FF2B5EF4-FFF2-40B4-BE49-F238E27FC236}">
                <a16:creationId xmlns:a16="http://schemas.microsoft.com/office/drawing/2014/main" id="{97F0A97F-29BA-4EF4-AF27-8D0D3BAE7D56}"/>
              </a:ext>
            </a:extLst>
          </p:cNvPr>
          <p:cNvSpPr txBox="1"/>
          <p:nvPr/>
        </p:nvSpPr>
        <p:spPr>
          <a:xfrm>
            <a:off x="4233146" y="1700173"/>
            <a:ext cx="1909172" cy="517449"/>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1E49E2"/>
                </a:solidFill>
                <a:effectLst/>
                <a:uLnTx/>
                <a:uFillTx/>
                <a:latin typeface="Arial"/>
                <a:ea typeface="+mn-ea"/>
                <a:cs typeface="Arial"/>
              </a:rPr>
              <a:t>Value </a:t>
            </a:r>
          </a:p>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1E49E2"/>
                </a:solidFill>
                <a:effectLst/>
                <a:uLnTx/>
                <a:uFillTx/>
                <a:latin typeface="Arial"/>
                <a:ea typeface="+mn-ea"/>
                <a:cs typeface="Arial"/>
              </a:rPr>
              <a:t>Case</a:t>
            </a:r>
          </a:p>
        </p:txBody>
      </p:sp>
      <p:sp>
        <p:nvSpPr>
          <p:cNvPr id="287" name="object 10">
            <a:extLst>
              <a:ext uri="{FF2B5EF4-FFF2-40B4-BE49-F238E27FC236}">
                <a16:creationId xmlns:a16="http://schemas.microsoft.com/office/drawing/2014/main" id="{1DA97182-424D-4FA1-85AC-3D0B21E47C98}"/>
              </a:ext>
            </a:extLst>
          </p:cNvPr>
          <p:cNvSpPr/>
          <p:nvPr/>
        </p:nvSpPr>
        <p:spPr>
          <a:xfrm>
            <a:off x="4242813" y="2362161"/>
            <a:ext cx="684530" cy="0"/>
          </a:xfrm>
          <a:custGeom>
            <a:avLst/>
            <a:gdLst/>
            <a:ahLst/>
            <a:cxnLst/>
            <a:rect l="l" t="t" r="r" b="b"/>
            <a:pathLst>
              <a:path w="684529">
                <a:moveTo>
                  <a:pt x="0" y="0"/>
                </a:moveTo>
                <a:lnTo>
                  <a:pt x="684276" y="0"/>
                </a:lnTo>
              </a:path>
            </a:pathLst>
          </a:custGeom>
          <a:ln w="71627">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object 7">
            <a:extLst>
              <a:ext uri="{FF2B5EF4-FFF2-40B4-BE49-F238E27FC236}">
                <a16:creationId xmlns:a16="http://schemas.microsoft.com/office/drawing/2014/main" id="{4FA80086-FEFD-4B35-9258-29E550CE83E3}"/>
              </a:ext>
            </a:extLst>
          </p:cNvPr>
          <p:cNvSpPr txBox="1"/>
          <p:nvPr/>
        </p:nvSpPr>
        <p:spPr>
          <a:xfrm>
            <a:off x="6149796" y="1715007"/>
            <a:ext cx="541020" cy="625812"/>
          </a:xfrm>
          <a:prstGeom prst="rect">
            <a:avLst/>
          </a:prstGeom>
          <a:solidFill>
            <a:schemeClr val="accent3"/>
          </a:solidFill>
        </p:spPr>
        <p:txBody>
          <a:bodyPr vert="horz" wrap="square" lIns="0" tIns="10160" rIns="0" bIns="0" rtlCol="0">
            <a:spAutoFit/>
          </a:bodyPr>
          <a:lstStyle/>
          <a:p>
            <a:pPr marL="82550" marR="0" lvl="0" indent="0" algn="l" defTabSz="914400" rtl="0" eaLnBrk="1" fontAlgn="auto" latinLnBrk="0" hangingPunct="1">
              <a:lnSpc>
                <a:spcPct val="100000"/>
              </a:lnSpc>
              <a:spcBef>
                <a:spcPts val="80"/>
              </a:spcBef>
              <a:spcAft>
                <a:spcPts val="0"/>
              </a:spcAft>
              <a:buClrTx/>
              <a:buSzTx/>
              <a:buFontTx/>
              <a:buNone/>
              <a:tabLst/>
              <a:defRPr/>
            </a:pPr>
            <a:r>
              <a:rPr kumimoji="0" sz="4000" b="0" i="0" u="none" strike="noStrike" kern="1200" cap="none" spc="-5" normalizeH="0" baseline="0" noProof="0">
                <a:ln>
                  <a:noFill/>
                </a:ln>
                <a:solidFill>
                  <a:srgbClr val="FFFFFF"/>
                </a:solidFill>
                <a:effectLst/>
                <a:uLnTx/>
                <a:uFillTx/>
                <a:latin typeface="KPMG Bold"/>
                <a:ea typeface="+mn-ea"/>
                <a:cs typeface="KPMG Extralight"/>
              </a:rPr>
              <a:t>0</a:t>
            </a:r>
            <a:r>
              <a:rPr kumimoji="0" lang="en-US" sz="4000" b="0" i="0" u="none" strike="noStrike" kern="1200" cap="none" spc="-5" normalizeH="0" baseline="0" noProof="0">
                <a:ln>
                  <a:noFill/>
                </a:ln>
                <a:solidFill>
                  <a:srgbClr val="FFFFFF"/>
                </a:solidFill>
                <a:effectLst/>
                <a:uLnTx/>
                <a:uFillTx/>
                <a:latin typeface="KPMG Bold"/>
                <a:ea typeface="+mn-ea"/>
                <a:cs typeface="KPMG Extralight"/>
              </a:rPr>
              <a:t>3</a:t>
            </a:r>
            <a:endParaRPr kumimoji="0" sz="4000" b="0" i="0" u="none" strike="noStrike" kern="1200" cap="none" spc="0" normalizeH="0" baseline="0" noProof="0">
              <a:ln>
                <a:noFill/>
              </a:ln>
              <a:solidFill>
                <a:srgbClr val="000000"/>
              </a:solidFill>
              <a:effectLst/>
              <a:uLnTx/>
              <a:uFillTx/>
              <a:latin typeface="KPMG Bold"/>
              <a:ea typeface="+mn-ea"/>
              <a:cs typeface="KPMG Extralight"/>
            </a:endParaRPr>
          </a:p>
        </p:txBody>
      </p:sp>
      <p:sp>
        <p:nvSpPr>
          <p:cNvPr id="289" name="object 8">
            <a:extLst>
              <a:ext uri="{FF2B5EF4-FFF2-40B4-BE49-F238E27FC236}">
                <a16:creationId xmlns:a16="http://schemas.microsoft.com/office/drawing/2014/main" id="{F6AAAB7E-3F1A-4272-B260-0222A79FDC3F}"/>
              </a:ext>
            </a:extLst>
          </p:cNvPr>
          <p:cNvSpPr txBox="1"/>
          <p:nvPr/>
        </p:nvSpPr>
        <p:spPr>
          <a:xfrm>
            <a:off x="6808251" y="1700173"/>
            <a:ext cx="1732317" cy="517449"/>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0C233C"/>
                </a:solidFill>
                <a:effectLst/>
                <a:uLnTx/>
                <a:uFillTx/>
                <a:latin typeface="Arial"/>
                <a:ea typeface="+mn-ea"/>
                <a:cs typeface="Arial"/>
              </a:rPr>
              <a:t>Value </a:t>
            </a:r>
          </a:p>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0C233C"/>
                </a:solidFill>
                <a:effectLst/>
                <a:uLnTx/>
                <a:uFillTx/>
                <a:latin typeface="Arial"/>
                <a:ea typeface="+mn-ea"/>
                <a:cs typeface="Arial"/>
              </a:rPr>
              <a:t>Governance</a:t>
            </a:r>
          </a:p>
        </p:txBody>
      </p:sp>
      <p:sp>
        <p:nvSpPr>
          <p:cNvPr id="290" name="object 10">
            <a:extLst>
              <a:ext uri="{FF2B5EF4-FFF2-40B4-BE49-F238E27FC236}">
                <a16:creationId xmlns:a16="http://schemas.microsoft.com/office/drawing/2014/main" id="{B248D86C-B782-41E5-BCD0-83987C2BE3B8}"/>
              </a:ext>
            </a:extLst>
          </p:cNvPr>
          <p:cNvSpPr/>
          <p:nvPr/>
        </p:nvSpPr>
        <p:spPr>
          <a:xfrm>
            <a:off x="6817918" y="2362161"/>
            <a:ext cx="684530" cy="0"/>
          </a:xfrm>
          <a:custGeom>
            <a:avLst/>
            <a:gdLst/>
            <a:ahLst/>
            <a:cxnLst/>
            <a:rect l="l" t="t" r="r" b="b"/>
            <a:pathLst>
              <a:path w="684529">
                <a:moveTo>
                  <a:pt x="0" y="0"/>
                </a:moveTo>
                <a:lnTo>
                  <a:pt x="684276" y="0"/>
                </a:lnTo>
              </a:path>
            </a:pathLst>
          </a:custGeom>
          <a:ln w="71627">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object 7">
            <a:extLst>
              <a:ext uri="{FF2B5EF4-FFF2-40B4-BE49-F238E27FC236}">
                <a16:creationId xmlns:a16="http://schemas.microsoft.com/office/drawing/2014/main" id="{CCC74379-F0EF-44CD-86C3-F07A57D8FF9E}"/>
              </a:ext>
            </a:extLst>
          </p:cNvPr>
          <p:cNvSpPr txBox="1"/>
          <p:nvPr/>
        </p:nvSpPr>
        <p:spPr>
          <a:xfrm>
            <a:off x="8704398" y="1707056"/>
            <a:ext cx="541020" cy="625812"/>
          </a:xfrm>
          <a:prstGeom prst="rect">
            <a:avLst/>
          </a:prstGeom>
          <a:solidFill>
            <a:schemeClr val="accent5"/>
          </a:solidFill>
        </p:spPr>
        <p:txBody>
          <a:bodyPr vert="horz" wrap="square" lIns="0" tIns="10160" rIns="0" bIns="0" rtlCol="0">
            <a:spAutoFit/>
          </a:bodyPr>
          <a:lstStyle/>
          <a:p>
            <a:pPr marL="82550" marR="0" lvl="0" indent="0" algn="l" defTabSz="914400" rtl="0" eaLnBrk="1" fontAlgn="auto" latinLnBrk="0" hangingPunct="1">
              <a:lnSpc>
                <a:spcPct val="100000"/>
              </a:lnSpc>
              <a:spcBef>
                <a:spcPts val="80"/>
              </a:spcBef>
              <a:spcAft>
                <a:spcPts val="0"/>
              </a:spcAft>
              <a:buClrTx/>
              <a:buSzTx/>
              <a:buFontTx/>
              <a:buNone/>
              <a:tabLst/>
              <a:defRPr/>
            </a:pPr>
            <a:r>
              <a:rPr kumimoji="0" sz="4000" b="0" i="0" u="none" strike="noStrike" kern="1200" cap="none" spc="-5" normalizeH="0" baseline="0" noProof="0">
                <a:ln>
                  <a:noFill/>
                </a:ln>
                <a:solidFill>
                  <a:srgbClr val="FFFFFF"/>
                </a:solidFill>
                <a:effectLst/>
                <a:uLnTx/>
                <a:uFillTx/>
                <a:latin typeface="KPMG Bold"/>
                <a:ea typeface="+mn-ea"/>
                <a:cs typeface="KPMG Extralight"/>
              </a:rPr>
              <a:t>0</a:t>
            </a:r>
            <a:r>
              <a:rPr kumimoji="0" lang="en-US" sz="4000" b="0" i="0" u="none" strike="noStrike" kern="1200" cap="none" spc="-5" normalizeH="0" baseline="0" noProof="0">
                <a:ln>
                  <a:noFill/>
                </a:ln>
                <a:solidFill>
                  <a:srgbClr val="FFFFFF"/>
                </a:solidFill>
                <a:effectLst/>
                <a:uLnTx/>
                <a:uFillTx/>
                <a:latin typeface="KPMG Bold"/>
                <a:ea typeface="+mn-ea"/>
                <a:cs typeface="KPMG Extralight"/>
              </a:rPr>
              <a:t>4</a:t>
            </a:r>
            <a:endParaRPr kumimoji="0" sz="4000" b="0" i="0" u="none" strike="noStrike" kern="1200" cap="none" spc="0" normalizeH="0" baseline="0" noProof="0">
              <a:ln>
                <a:noFill/>
              </a:ln>
              <a:solidFill>
                <a:srgbClr val="000000"/>
              </a:solidFill>
              <a:effectLst/>
              <a:uLnTx/>
              <a:uFillTx/>
              <a:latin typeface="KPMG Bold"/>
              <a:ea typeface="+mn-ea"/>
              <a:cs typeface="KPMG Extralight"/>
            </a:endParaRPr>
          </a:p>
        </p:txBody>
      </p:sp>
      <p:sp>
        <p:nvSpPr>
          <p:cNvPr id="292" name="object 8">
            <a:extLst>
              <a:ext uri="{FF2B5EF4-FFF2-40B4-BE49-F238E27FC236}">
                <a16:creationId xmlns:a16="http://schemas.microsoft.com/office/drawing/2014/main" id="{0F79FB6F-F259-4293-BA16-466D9AC41B42}"/>
              </a:ext>
            </a:extLst>
          </p:cNvPr>
          <p:cNvSpPr txBox="1"/>
          <p:nvPr/>
        </p:nvSpPr>
        <p:spPr>
          <a:xfrm>
            <a:off x="9362853" y="1694582"/>
            <a:ext cx="1191297" cy="504625"/>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lang="en-US" sz="1600" b="1" i="0" u="none" strike="noStrike" kern="1200" cap="none" spc="-5" normalizeH="0" baseline="0" noProof="0">
                <a:ln>
                  <a:noFill/>
                </a:ln>
                <a:solidFill>
                  <a:srgbClr val="7213EA"/>
                </a:solidFill>
                <a:effectLst/>
                <a:uLnTx/>
                <a:uFillTx/>
                <a:latin typeface="Arial"/>
                <a:ea typeface="+mn-ea"/>
                <a:cs typeface="Arial"/>
              </a:rPr>
              <a:t>Tools, KPIs &amp; Reporting</a:t>
            </a:r>
          </a:p>
        </p:txBody>
      </p:sp>
      <p:sp>
        <p:nvSpPr>
          <p:cNvPr id="293" name="object 10">
            <a:extLst>
              <a:ext uri="{FF2B5EF4-FFF2-40B4-BE49-F238E27FC236}">
                <a16:creationId xmlns:a16="http://schemas.microsoft.com/office/drawing/2014/main" id="{25C187AA-E71B-4D14-A30C-259F2913A8CA}"/>
              </a:ext>
            </a:extLst>
          </p:cNvPr>
          <p:cNvSpPr/>
          <p:nvPr/>
        </p:nvSpPr>
        <p:spPr>
          <a:xfrm>
            <a:off x="9372520" y="2354210"/>
            <a:ext cx="684530" cy="0"/>
          </a:xfrm>
          <a:custGeom>
            <a:avLst/>
            <a:gdLst/>
            <a:ahLst/>
            <a:cxnLst/>
            <a:rect l="l" t="t" r="r" b="b"/>
            <a:pathLst>
              <a:path w="684529">
                <a:moveTo>
                  <a:pt x="0" y="0"/>
                </a:moveTo>
                <a:lnTo>
                  <a:pt x="684276" y="0"/>
                </a:lnTo>
              </a:path>
            </a:pathLst>
          </a:custGeom>
          <a:ln w="71627">
            <a:solidFill>
              <a:schemeClr val="accent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81" name="Text Placeholder 48">
            <a:extLst>
              <a:ext uri="{FF2B5EF4-FFF2-40B4-BE49-F238E27FC236}">
                <a16:creationId xmlns:a16="http://schemas.microsoft.com/office/drawing/2014/main" id="{AE92B237-A2CC-42B6-BB3A-19D7FFC6FFBC}"/>
              </a:ext>
            </a:extLst>
          </p:cNvPr>
          <p:cNvSpPr txBox="1">
            <a:spLocks/>
          </p:cNvSpPr>
          <p:nvPr/>
        </p:nvSpPr>
        <p:spPr>
          <a:xfrm>
            <a:off x="1003971" y="1360260"/>
            <a:ext cx="10195200" cy="339944"/>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100" b="0">
                <a:solidFill>
                  <a:srgbClr val="00338D"/>
                </a:solidFill>
              </a:rPr>
              <a:t>The value management lifecycle is enabled by the following activities on an ongoing basis:</a:t>
            </a:r>
          </a:p>
          <a:p>
            <a:endParaRPr lang="en-US" sz="1100" b="0">
              <a:solidFill>
                <a:srgbClr val="00338D"/>
              </a:solidFill>
            </a:endParaRPr>
          </a:p>
        </p:txBody>
      </p:sp>
      <p:sp>
        <p:nvSpPr>
          <p:cNvPr id="82" name="Freeform 178">
            <a:extLst>
              <a:ext uri="{FF2B5EF4-FFF2-40B4-BE49-F238E27FC236}">
                <a16:creationId xmlns:a16="http://schemas.microsoft.com/office/drawing/2014/main" id="{A5F0A2B2-8F14-42D4-9F57-D4E8494981D8}"/>
              </a:ext>
            </a:extLst>
          </p:cNvPr>
          <p:cNvSpPr>
            <a:spLocks/>
          </p:cNvSpPr>
          <p:nvPr/>
        </p:nvSpPr>
        <p:spPr bwMode="auto">
          <a:xfrm>
            <a:off x="1012216" y="4262166"/>
            <a:ext cx="2448968" cy="2057186"/>
          </a:xfrm>
          <a:prstGeom prst="rect">
            <a:avLst/>
          </a:prstGeom>
          <a:solidFill>
            <a:schemeClr val="bg1"/>
          </a:solidFill>
          <a:ln w="12700">
            <a:solidFill>
              <a:schemeClr val="accent2"/>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3" name="Rectangle 233">
            <a:extLst>
              <a:ext uri="{FF2B5EF4-FFF2-40B4-BE49-F238E27FC236}">
                <a16:creationId xmlns:a16="http://schemas.microsoft.com/office/drawing/2014/main" id="{9B6618E8-E97D-486C-9A7F-9ED6117E4B95}"/>
              </a:ext>
            </a:extLst>
          </p:cNvPr>
          <p:cNvSpPr>
            <a:spLocks noChangeArrowheads="1"/>
          </p:cNvSpPr>
          <p:nvPr/>
        </p:nvSpPr>
        <p:spPr bwMode="auto">
          <a:xfrm>
            <a:off x="1630688" y="4099591"/>
            <a:ext cx="1212537"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chemeClr val="accent1"/>
                </a:solidFill>
                <a:effectLst/>
                <a:uLnTx/>
                <a:uFillTx/>
                <a:latin typeface="+mj-lt"/>
                <a:ea typeface="+mn-ea"/>
                <a:cs typeface="Arial" panose="020B0604020202020204" pitchFamily="34" charset="0"/>
              </a:rPr>
              <a:t>Value Tree</a:t>
            </a:r>
            <a:endParaRPr kumimoji="0" lang="en-US" altLang="en-US" sz="1400" b="0" i="0" u="none" strike="noStrike" kern="1200" cap="none" spc="0" normalizeH="0" baseline="0" noProof="0">
              <a:ln>
                <a:noFill/>
              </a:ln>
              <a:solidFill>
                <a:schemeClr val="accent1"/>
              </a:solidFill>
              <a:effectLst/>
              <a:uLnTx/>
              <a:uFillTx/>
              <a:latin typeface="+mj-lt"/>
              <a:ea typeface="+mn-ea"/>
              <a:cs typeface="Arial" panose="020B0604020202020204" pitchFamily="34" charset="0"/>
            </a:endParaRPr>
          </a:p>
        </p:txBody>
      </p:sp>
      <p:sp>
        <p:nvSpPr>
          <p:cNvPr id="84" name="Freeform 178">
            <a:extLst>
              <a:ext uri="{FF2B5EF4-FFF2-40B4-BE49-F238E27FC236}">
                <a16:creationId xmlns:a16="http://schemas.microsoft.com/office/drawing/2014/main" id="{93474284-8FFF-44DA-9AFC-C12165C9B833}"/>
              </a:ext>
            </a:extLst>
          </p:cNvPr>
          <p:cNvSpPr>
            <a:spLocks/>
          </p:cNvSpPr>
          <p:nvPr/>
        </p:nvSpPr>
        <p:spPr bwMode="auto">
          <a:xfrm>
            <a:off x="6161568" y="4265524"/>
            <a:ext cx="2448968" cy="2053828"/>
          </a:xfrm>
          <a:prstGeom prst="rect">
            <a:avLst/>
          </a:prstGeom>
          <a:solidFill>
            <a:schemeClr val="bg1"/>
          </a:solidFill>
          <a:ln w="12700">
            <a:solidFill>
              <a:schemeClr val="accent2"/>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5" name="Rectangle 233">
            <a:extLst>
              <a:ext uri="{FF2B5EF4-FFF2-40B4-BE49-F238E27FC236}">
                <a16:creationId xmlns:a16="http://schemas.microsoft.com/office/drawing/2014/main" id="{40622A8A-BE9B-4392-A9DE-9B8B35EA2612}"/>
              </a:ext>
            </a:extLst>
          </p:cNvPr>
          <p:cNvSpPr>
            <a:spLocks noChangeArrowheads="1"/>
          </p:cNvSpPr>
          <p:nvPr/>
        </p:nvSpPr>
        <p:spPr bwMode="auto">
          <a:xfrm>
            <a:off x="6575089" y="4061688"/>
            <a:ext cx="1769812"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chemeClr val="accent1"/>
                </a:solidFill>
                <a:effectLst/>
                <a:uLnTx/>
                <a:uFillTx/>
                <a:latin typeface="+mj-lt"/>
                <a:ea typeface="+mn-ea"/>
                <a:cs typeface="Arial" panose="020B0604020202020204" pitchFamily="34" charset="0"/>
              </a:rPr>
              <a:t>Governance Components</a:t>
            </a:r>
            <a:endParaRPr kumimoji="0" lang="en-US" altLang="en-US" sz="1400" b="0" i="0" u="none" strike="noStrike" kern="1200" cap="none" spc="0" normalizeH="0" baseline="0" noProof="0">
              <a:ln>
                <a:noFill/>
              </a:ln>
              <a:solidFill>
                <a:schemeClr val="accent1"/>
              </a:solidFill>
              <a:effectLst/>
              <a:uLnTx/>
              <a:uFillTx/>
              <a:latin typeface="+mj-lt"/>
              <a:ea typeface="+mn-ea"/>
              <a:cs typeface="Arial" panose="020B0604020202020204" pitchFamily="34" charset="0"/>
            </a:endParaRPr>
          </a:p>
        </p:txBody>
      </p:sp>
      <p:sp>
        <p:nvSpPr>
          <p:cNvPr id="86" name="Rectangle 233">
            <a:extLst>
              <a:ext uri="{FF2B5EF4-FFF2-40B4-BE49-F238E27FC236}">
                <a16:creationId xmlns:a16="http://schemas.microsoft.com/office/drawing/2014/main" id="{7A4413C6-B064-473B-9CB1-CE6F8BF53689}"/>
              </a:ext>
            </a:extLst>
          </p:cNvPr>
          <p:cNvSpPr>
            <a:spLocks noChangeArrowheads="1"/>
          </p:cNvSpPr>
          <p:nvPr/>
        </p:nvSpPr>
        <p:spPr bwMode="auto">
          <a:xfrm>
            <a:off x="6912312" y="4868074"/>
            <a:ext cx="1521874" cy="366925"/>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C233C">
                    <a:lumMod val="90000"/>
                    <a:lumOff val="10000"/>
                  </a:srgbClr>
                </a:solidFill>
                <a:effectLst/>
                <a:uLnTx/>
                <a:uFillTx/>
                <a:latin typeface="Arial"/>
                <a:ea typeface="+mn-ea"/>
                <a:cs typeface="Arial" panose="020B0604020202020204" pitchFamily="34" charset="0"/>
              </a:rPr>
              <a:t>Value management roles, responsibilities (RACI)</a:t>
            </a:r>
          </a:p>
        </p:txBody>
      </p:sp>
      <p:grpSp>
        <p:nvGrpSpPr>
          <p:cNvPr id="87" name="Group 86">
            <a:extLst>
              <a:ext uri="{FF2B5EF4-FFF2-40B4-BE49-F238E27FC236}">
                <a16:creationId xmlns:a16="http://schemas.microsoft.com/office/drawing/2014/main" id="{6C391F9C-B9E0-4E2F-9095-CD93CE50C062}"/>
              </a:ext>
            </a:extLst>
          </p:cNvPr>
          <p:cNvGrpSpPr/>
          <p:nvPr/>
        </p:nvGrpSpPr>
        <p:grpSpPr>
          <a:xfrm>
            <a:off x="6497159" y="4890685"/>
            <a:ext cx="230404" cy="230398"/>
            <a:chOff x="7265946" y="1613407"/>
            <a:chExt cx="219075" cy="214312"/>
          </a:xfrm>
        </p:grpSpPr>
        <p:sp>
          <p:nvSpPr>
            <p:cNvPr id="88" name="Freeform: Shape 260">
              <a:extLst>
                <a:ext uri="{FF2B5EF4-FFF2-40B4-BE49-F238E27FC236}">
                  <a16:creationId xmlns:a16="http://schemas.microsoft.com/office/drawing/2014/main" id="{9A3FA361-563F-4D9E-AE22-0DFBDBEE3320}"/>
                </a:ext>
              </a:extLst>
            </p:cNvPr>
            <p:cNvSpPr/>
            <p:nvPr/>
          </p:nvSpPr>
          <p:spPr>
            <a:xfrm>
              <a:off x="7353575" y="1613407"/>
              <a:ext cx="38100" cy="38100"/>
            </a:xfrm>
            <a:custGeom>
              <a:avLst/>
              <a:gdLst>
                <a:gd name="connsiteX0" fmla="*/ 21908 w 38100"/>
                <a:gd name="connsiteY0" fmla="*/ 42863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286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2863"/>
                  </a:moveTo>
                  <a:cubicBezTo>
                    <a:pt x="33338" y="42863"/>
                    <a:pt x="43815" y="33338"/>
                    <a:pt x="43815" y="21908"/>
                  </a:cubicBezTo>
                  <a:cubicBezTo>
                    <a:pt x="43815" y="10478"/>
                    <a:pt x="34290" y="0"/>
                    <a:pt x="21908" y="0"/>
                  </a:cubicBezTo>
                  <a:cubicBezTo>
                    <a:pt x="10478" y="0"/>
                    <a:pt x="0" y="9525"/>
                    <a:pt x="0" y="21908"/>
                  </a:cubicBezTo>
                  <a:cubicBezTo>
                    <a:pt x="0" y="34290"/>
                    <a:pt x="10478" y="42863"/>
                    <a:pt x="21908" y="42863"/>
                  </a:cubicBez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261">
              <a:extLst>
                <a:ext uri="{FF2B5EF4-FFF2-40B4-BE49-F238E27FC236}">
                  <a16:creationId xmlns:a16="http://schemas.microsoft.com/office/drawing/2014/main" id="{B14DCB04-61EC-4986-B40F-C19CAA787F58}"/>
                </a:ext>
              </a:extLst>
            </p:cNvPr>
            <p:cNvSpPr/>
            <p:nvPr/>
          </p:nvSpPr>
          <p:spPr>
            <a:xfrm>
              <a:off x="7332621" y="166579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4288"/>
                    <a:pt x="62865" y="0"/>
                    <a:pt x="42863" y="0"/>
                  </a:cubicBezTo>
                  <a:cubicBezTo>
                    <a:pt x="22860" y="0"/>
                    <a:pt x="4763" y="13335"/>
                    <a:pt x="0" y="33338"/>
                  </a:cubicBezTo>
                  <a:lnTo>
                    <a:pt x="85725" y="33338"/>
                  </a:ln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262">
              <a:extLst>
                <a:ext uri="{FF2B5EF4-FFF2-40B4-BE49-F238E27FC236}">
                  <a16:creationId xmlns:a16="http://schemas.microsoft.com/office/drawing/2014/main" id="{CE206AB5-8527-4206-93CB-25061620F8D1}"/>
                </a:ext>
              </a:extLst>
            </p:cNvPr>
            <p:cNvSpPr/>
            <p:nvPr/>
          </p:nvSpPr>
          <p:spPr>
            <a:xfrm>
              <a:off x="728690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263">
              <a:extLst>
                <a:ext uri="{FF2B5EF4-FFF2-40B4-BE49-F238E27FC236}">
                  <a16:creationId xmlns:a16="http://schemas.microsoft.com/office/drawing/2014/main" id="{656A9109-2CC5-4CF3-9AAE-3CFEC4CD51CB}"/>
                </a:ext>
              </a:extLst>
            </p:cNvPr>
            <p:cNvSpPr/>
            <p:nvPr/>
          </p:nvSpPr>
          <p:spPr>
            <a:xfrm>
              <a:off x="726594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264">
              <a:extLst>
                <a:ext uri="{FF2B5EF4-FFF2-40B4-BE49-F238E27FC236}">
                  <a16:creationId xmlns:a16="http://schemas.microsoft.com/office/drawing/2014/main" id="{D8C5624D-32FE-4C55-AD7F-8D6976B1C78B}"/>
                </a:ext>
              </a:extLst>
            </p:cNvPr>
            <p:cNvSpPr/>
            <p:nvPr/>
          </p:nvSpPr>
          <p:spPr>
            <a:xfrm>
              <a:off x="742025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265">
              <a:extLst>
                <a:ext uri="{FF2B5EF4-FFF2-40B4-BE49-F238E27FC236}">
                  <a16:creationId xmlns:a16="http://schemas.microsoft.com/office/drawing/2014/main" id="{D2BF7E5C-1B0B-411A-87B2-0BF32A10BCFD}"/>
                </a:ext>
              </a:extLst>
            </p:cNvPr>
            <p:cNvSpPr/>
            <p:nvPr/>
          </p:nvSpPr>
          <p:spPr>
            <a:xfrm>
              <a:off x="739929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266">
              <a:extLst>
                <a:ext uri="{FF2B5EF4-FFF2-40B4-BE49-F238E27FC236}">
                  <a16:creationId xmlns:a16="http://schemas.microsoft.com/office/drawing/2014/main" id="{3389C2FD-0ABA-4CDE-8576-978F4CEA68F9}"/>
                </a:ext>
              </a:extLst>
            </p:cNvPr>
            <p:cNvSpPr/>
            <p:nvPr/>
          </p:nvSpPr>
          <p:spPr>
            <a:xfrm>
              <a:off x="7346908" y="1788666"/>
              <a:ext cx="57150" cy="9525"/>
            </a:xfrm>
            <a:custGeom>
              <a:avLst/>
              <a:gdLst>
                <a:gd name="connsiteX0" fmla="*/ 57150 w 57150"/>
                <a:gd name="connsiteY0" fmla="*/ 0 h 0"/>
                <a:gd name="connsiteX1" fmla="*/ 0 w 57150"/>
                <a:gd name="connsiteY1" fmla="*/ 0 h 0"/>
              </a:gdLst>
              <a:ahLst/>
              <a:cxnLst>
                <a:cxn ang="0">
                  <a:pos x="connsiteX0" y="connsiteY0"/>
                </a:cxn>
                <a:cxn ang="0">
                  <a:pos x="connsiteX1" y="connsiteY1"/>
                </a:cxn>
              </a:cxnLst>
              <a:rect l="l" t="t" r="r" b="b"/>
              <a:pathLst>
                <a:path w="57150">
                  <a:moveTo>
                    <a:pt x="57150" y="0"/>
                  </a:moveTo>
                  <a:cubicBezTo>
                    <a:pt x="39053" y="7620"/>
                    <a:pt x="18097" y="7620"/>
                    <a:pt x="0" y="0"/>
                  </a:cubicBez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267">
              <a:extLst>
                <a:ext uri="{FF2B5EF4-FFF2-40B4-BE49-F238E27FC236}">
                  <a16:creationId xmlns:a16="http://schemas.microsoft.com/office/drawing/2014/main" id="{E458778F-216E-4214-AE06-85CED65F44A6}"/>
                </a:ext>
              </a:extLst>
            </p:cNvPr>
            <p:cNvSpPr/>
            <p:nvPr/>
          </p:nvSpPr>
          <p:spPr>
            <a:xfrm>
              <a:off x="7418346" y="1655317"/>
              <a:ext cx="28575" cy="66675"/>
            </a:xfrm>
            <a:custGeom>
              <a:avLst/>
              <a:gdLst>
                <a:gd name="connsiteX0" fmla="*/ 0 w 28575"/>
                <a:gd name="connsiteY0" fmla="*/ 0 h 66675"/>
                <a:gd name="connsiteX1" fmla="*/ 32385 w 28575"/>
                <a:gd name="connsiteY1" fmla="*/ 72390 h 66675"/>
              </a:gdLst>
              <a:ahLst/>
              <a:cxnLst>
                <a:cxn ang="0">
                  <a:pos x="connsiteX0" y="connsiteY0"/>
                </a:cxn>
                <a:cxn ang="0">
                  <a:pos x="connsiteX1" y="connsiteY1"/>
                </a:cxn>
              </a:cxnLst>
              <a:rect l="l" t="t" r="r" b="b"/>
              <a:pathLst>
                <a:path w="28575" h="66675">
                  <a:moveTo>
                    <a:pt x="0" y="0"/>
                  </a:moveTo>
                  <a:cubicBezTo>
                    <a:pt x="23813" y="16192"/>
                    <a:pt x="36195" y="43815"/>
                    <a:pt x="32385" y="72390"/>
                  </a:cubicBez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268">
              <a:extLst>
                <a:ext uri="{FF2B5EF4-FFF2-40B4-BE49-F238E27FC236}">
                  <a16:creationId xmlns:a16="http://schemas.microsoft.com/office/drawing/2014/main" id="{A543A5D9-17F8-4B4C-90E4-A88DBD3CB971}"/>
                </a:ext>
              </a:extLst>
            </p:cNvPr>
            <p:cNvSpPr/>
            <p:nvPr/>
          </p:nvSpPr>
          <p:spPr>
            <a:xfrm>
              <a:off x="7299555" y="1655317"/>
              <a:ext cx="28575" cy="66675"/>
            </a:xfrm>
            <a:custGeom>
              <a:avLst/>
              <a:gdLst>
                <a:gd name="connsiteX0" fmla="*/ 33065 w 28575"/>
                <a:gd name="connsiteY0" fmla="*/ 0 h 66675"/>
                <a:gd name="connsiteX1" fmla="*/ 680 w 28575"/>
                <a:gd name="connsiteY1" fmla="*/ 72390 h 66675"/>
              </a:gdLst>
              <a:ahLst/>
              <a:cxnLst>
                <a:cxn ang="0">
                  <a:pos x="connsiteX0" y="connsiteY0"/>
                </a:cxn>
                <a:cxn ang="0">
                  <a:pos x="connsiteX1" y="connsiteY1"/>
                </a:cxn>
              </a:cxnLst>
              <a:rect l="l" t="t" r="r" b="b"/>
              <a:pathLst>
                <a:path w="28575" h="66675">
                  <a:moveTo>
                    <a:pt x="33065" y="0"/>
                  </a:moveTo>
                  <a:cubicBezTo>
                    <a:pt x="9253" y="16192"/>
                    <a:pt x="-3130" y="43815"/>
                    <a:pt x="680" y="72390"/>
                  </a:cubicBez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97" name="Freeform 178">
            <a:extLst>
              <a:ext uri="{FF2B5EF4-FFF2-40B4-BE49-F238E27FC236}">
                <a16:creationId xmlns:a16="http://schemas.microsoft.com/office/drawing/2014/main" id="{543AB124-94FE-4DDE-9A50-8ACD9E757C62}"/>
              </a:ext>
            </a:extLst>
          </p:cNvPr>
          <p:cNvSpPr>
            <a:spLocks/>
          </p:cNvSpPr>
          <p:nvPr/>
        </p:nvSpPr>
        <p:spPr bwMode="auto">
          <a:xfrm>
            <a:off x="8755865" y="4262166"/>
            <a:ext cx="2448968" cy="2048329"/>
          </a:xfrm>
          <a:prstGeom prst="rect">
            <a:avLst/>
          </a:prstGeom>
          <a:solidFill>
            <a:schemeClr val="bg1"/>
          </a:solidFill>
          <a:ln w="12700">
            <a:solidFill>
              <a:schemeClr val="accent2"/>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98" name="Rectangle 233">
            <a:extLst>
              <a:ext uri="{FF2B5EF4-FFF2-40B4-BE49-F238E27FC236}">
                <a16:creationId xmlns:a16="http://schemas.microsoft.com/office/drawing/2014/main" id="{CE4C05FE-CF68-4672-98F7-E9AAD2DEF8CA}"/>
              </a:ext>
            </a:extLst>
          </p:cNvPr>
          <p:cNvSpPr>
            <a:spLocks noChangeArrowheads="1"/>
          </p:cNvSpPr>
          <p:nvPr/>
        </p:nvSpPr>
        <p:spPr bwMode="auto">
          <a:xfrm>
            <a:off x="9450192" y="4074368"/>
            <a:ext cx="1027213"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chemeClr val="accent1"/>
                </a:solidFill>
                <a:effectLst/>
                <a:uLnTx/>
                <a:uFillTx/>
                <a:latin typeface="+mj-lt"/>
                <a:ea typeface="+mn-ea"/>
                <a:cs typeface="Arial" panose="020B0604020202020204" pitchFamily="34" charset="0"/>
              </a:rPr>
              <a:t>Accelerators</a:t>
            </a:r>
            <a:endParaRPr kumimoji="0" lang="en-US" altLang="en-US" sz="1400" b="0" i="0" u="none" strike="noStrike" kern="1200" cap="none" spc="0" normalizeH="0" baseline="0" noProof="0">
              <a:ln>
                <a:noFill/>
              </a:ln>
              <a:solidFill>
                <a:schemeClr val="accent1"/>
              </a:solidFill>
              <a:effectLst/>
              <a:uLnTx/>
              <a:uFillTx/>
              <a:latin typeface="+mj-lt"/>
              <a:ea typeface="+mn-ea"/>
              <a:cs typeface="Arial" panose="020B0604020202020204" pitchFamily="34" charset="0"/>
            </a:endParaRPr>
          </a:p>
        </p:txBody>
      </p:sp>
      <p:cxnSp>
        <p:nvCxnSpPr>
          <p:cNvPr id="99" name="Straight Connector 98">
            <a:extLst>
              <a:ext uri="{FF2B5EF4-FFF2-40B4-BE49-F238E27FC236}">
                <a16:creationId xmlns:a16="http://schemas.microsoft.com/office/drawing/2014/main" id="{F4554750-B573-49A2-86EA-B685AED64807}"/>
              </a:ext>
            </a:extLst>
          </p:cNvPr>
          <p:cNvCxnSpPr/>
          <p:nvPr/>
        </p:nvCxnSpPr>
        <p:spPr>
          <a:xfrm>
            <a:off x="6347331" y="5293952"/>
            <a:ext cx="206520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0" name="Rectangle 233">
            <a:extLst>
              <a:ext uri="{FF2B5EF4-FFF2-40B4-BE49-F238E27FC236}">
                <a16:creationId xmlns:a16="http://schemas.microsoft.com/office/drawing/2014/main" id="{76FFB6D5-068A-4312-851B-4A1D732DC90F}"/>
              </a:ext>
            </a:extLst>
          </p:cNvPr>
          <p:cNvSpPr>
            <a:spLocks noChangeArrowheads="1"/>
          </p:cNvSpPr>
          <p:nvPr/>
        </p:nvSpPr>
        <p:spPr bwMode="auto">
          <a:xfrm>
            <a:off x="6912312" y="5394841"/>
            <a:ext cx="1521874" cy="366925"/>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C233C">
                    <a:lumMod val="90000"/>
                    <a:lumOff val="10000"/>
                  </a:srgbClr>
                </a:solidFill>
                <a:effectLst/>
                <a:uLnTx/>
                <a:uFillTx/>
                <a:latin typeface="Arial"/>
                <a:ea typeface="+mn-ea"/>
                <a:cs typeface="Arial" panose="020B0604020202020204" pitchFamily="34" charset="0"/>
              </a:rPr>
              <a:t>Weekly / monthly value tracking process</a:t>
            </a:r>
          </a:p>
        </p:txBody>
      </p:sp>
      <p:grpSp>
        <p:nvGrpSpPr>
          <p:cNvPr id="101" name="Group 100">
            <a:extLst>
              <a:ext uri="{FF2B5EF4-FFF2-40B4-BE49-F238E27FC236}">
                <a16:creationId xmlns:a16="http://schemas.microsoft.com/office/drawing/2014/main" id="{FD527F66-E4EC-4CCA-BB82-F05EA1F643AB}"/>
              </a:ext>
            </a:extLst>
          </p:cNvPr>
          <p:cNvGrpSpPr>
            <a:grpSpLocks noChangeAspect="1"/>
          </p:cNvGrpSpPr>
          <p:nvPr/>
        </p:nvGrpSpPr>
        <p:grpSpPr>
          <a:xfrm>
            <a:off x="6503847" y="5439353"/>
            <a:ext cx="230399" cy="230396"/>
            <a:chOff x="5093451" y="3868103"/>
            <a:chExt cx="214312" cy="218122"/>
          </a:xfrm>
        </p:grpSpPr>
        <p:sp>
          <p:nvSpPr>
            <p:cNvPr id="102" name="Freeform: Shape 53">
              <a:extLst>
                <a:ext uri="{FF2B5EF4-FFF2-40B4-BE49-F238E27FC236}">
                  <a16:creationId xmlns:a16="http://schemas.microsoft.com/office/drawing/2014/main" id="{403A0895-199A-4407-88A3-2858B2D205E0}"/>
                </a:ext>
              </a:extLst>
            </p:cNvPr>
            <p:cNvSpPr/>
            <p:nvPr/>
          </p:nvSpPr>
          <p:spPr>
            <a:xfrm>
              <a:off x="5198226" y="4039553"/>
              <a:ext cx="28575" cy="28575"/>
            </a:xfrm>
            <a:custGeom>
              <a:avLst/>
              <a:gdLst>
                <a:gd name="connsiteX0" fmla="*/ 33338 w 28575"/>
                <a:gd name="connsiteY0" fmla="*/ 0 h 28575"/>
                <a:gd name="connsiteX1" fmla="*/ 0 w 28575"/>
                <a:gd name="connsiteY1" fmla="*/ 0 h 28575"/>
                <a:gd name="connsiteX2" fmla="*/ 0 w 28575"/>
                <a:gd name="connsiteY2" fmla="*/ 33338 h 28575"/>
              </a:gdLst>
              <a:ahLst/>
              <a:cxnLst>
                <a:cxn ang="0">
                  <a:pos x="connsiteX0" y="connsiteY0"/>
                </a:cxn>
                <a:cxn ang="0">
                  <a:pos x="connsiteX1" y="connsiteY1"/>
                </a:cxn>
                <a:cxn ang="0">
                  <a:pos x="connsiteX2" y="connsiteY2"/>
                </a:cxn>
              </a:cxnLst>
              <a:rect l="l" t="t" r="r" b="b"/>
              <a:pathLst>
                <a:path w="28575" h="28575">
                  <a:moveTo>
                    <a:pt x="33338" y="0"/>
                  </a:moveTo>
                  <a:lnTo>
                    <a:pt x="0" y="0"/>
                  </a:lnTo>
                  <a:lnTo>
                    <a:pt x="0" y="33338"/>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 name="Freeform: Shape 54">
              <a:extLst>
                <a:ext uri="{FF2B5EF4-FFF2-40B4-BE49-F238E27FC236}">
                  <a16:creationId xmlns:a16="http://schemas.microsoft.com/office/drawing/2014/main" id="{E0D64423-A017-4435-8C2B-813C0467BEBA}"/>
                </a:ext>
              </a:extLst>
            </p:cNvPr>
            <p:cNvSpPr/>
            <p:nvPr/>
          </p:nvSpPr>
          <p:spPr>
            <a:xfrm>
              <a:off x="5203941" y="4038600"/>
              <a:ext cx="95250" cy="47625"/>
            </a:xfrm>
            <a:custGeom>
              <a:avLst/>
              <a:gdLst>
                <a:gd name="connsiteX0" fmla="*/ 102870 w 95250"/>
                <a:gd name="connsiteY0" fmla="*/ 12383 h 47625"/>
                <a:gd name="connsiteX1" fmla="*/ 46672 w 95250"/>
                <a:gd name="connsiteY1" fmla="*/ 47625 h 47625"/>
                <a:gd name="connsiteX2" fmla="*/ 0 w 95250"/>
                <a:gd name="connsiteY2" fmla="*/ 0 h 47625"/>
              </a:gdLst>
              <a:ahLst/>
              <a:cxnLst>
                <a:cxn ang="0">
                  <a:pos x="connsiteX0" y="connsiteY0"/>
                </a:cxn>
                <a:cxn ang="0">
                  <a:pos x="connsiteX1" y="connsiteY1"/>
                </a:cxn>
                <a:cxn ang="0">
                  <a:pos x="connsiteX2" y="connsiteY2"/>
                </a:cxn>
              </a:cxnLst>
              <a:rect l="l" t="t" r="r" b="b"/>
              <a:pathLst>
                <a:path w="95250" h="47625">
                  <a:moveTo>
                    <a:pt x="102870" y="12383"/>
                  </a:moveTo>
                  <a:cubicBezTo>
                    <a:pt x="95250" y="36195"/>
                    <a:pt x="71438" y="50483"/>
                    <a:pt x="46672" y="47625"/>
                  </a:cubicBezTo>
                  <a:cubicBezTo>
                    <a:pt x="21907" y="44768"/>
                    <a:pt x="2857" y="24765"/>
                    <a:pt x="0" y="0"/>
                  </a:cubicBez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Freeform: Shape 55">
              <a:extLst>
                <a:ext uri="{FF2B5EF4-FFF2-40B4-BE49-F238E27FC236}">
                  <a16:creationId xmlns:a16="http://schemas.microsoft.com/office/drawing/2014/main" id="{F81AED5E-71E9-402F-9D62-FD9BB6ABE937}"/>
                </a:ext>
              </a:extLst>
            </p:cNvPr>
            <p:cNvSpPr/>
            <p:nvPr/>
          </p:nvSpPr>
          <p:spPr>
            <a:xfrm>
              <a:off x="5279188" y="3987165"/>
              <a:ext cx="28575" cy="28575"/>
            </a:xfrm>
            <a:custGeom>
              <a:avLst/>
              <a:gdLst>
                <a:gd name="connsiteX0" fmla="*/ 0 w 28575"/>
                <a:gd name="connsiteY0" fmla="*/ 33338 h 28575"/>
                <a:gd name="connsiteX1" fmla="*/ 33338 w 28575"/>
                <a:gd name="connsiteY1" fmla="*/ 33338 h 28575"/>
                <a:gd name="connsiteX2" fmla="*/ 33338 w 28575"/>
                <a:gd name="connsiteY2" fmla="*/ 0 h 28575"/>
              </a:gdLst>
              <a:ahLst/>
              <a:cxnLst>
                <a:cxn ang="0">
                  <a:pos x="connsiteX0" y="connsiteY0"/>
                </a:cxn>
                <a:cxn ang="0">
                  <a:pos x="connsiteX1" y="connsiteY1"/>
                </a:cxn>
                <a:cxn ang="0">
                  <a:pos x="connsiteX2" y="connsiteY2"/>
                </a:cxn>
              </a:cxnLst>
              <a:rect l="l" t="t" r="r" b="b"/>
              <a:pathLst>
                <a:path w="28575" h="28575">
                  <a:moveTo>
                    <a:pt x="0" y="33338"/>
                  </a:moveTo>
                  <a:lnTo>
                    <a:pt x="33338" y="33338"/>
                  </a:lnTo>
                  <a:lnTo>
                    <a:pt x="33338"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 name="Freeform: Shape 56">
              <a:extLst>
                <a:ext uri="{FF2B5EF4-FFF2-40B4-BE49-F238E27FC236}">
                  <a16:creationId xmlns:a16="http://schemas.microsoft.com/office/drawing/2014/main" id="{7EA9D729-85E3-41F2-AE4D-4599BF671950}"/>
                </a:ext>
              </a:extLst>
            </p:cNvPr>
            <p:cNvSpPr/>
            <p:nvPr/>
          </p:nvSpPr>
          <p:spPr>
            <a:xfrm>
              <a:off x="5203941" y="3973468"/>
              <a:ext cx="95250" cy="47625"/>
            </a:xfrm>
            <a:custGeom>
              <a:avLst/>
              <a:gdLst>
                <a:gd name="connsiteX0" fmla="*/ 0 w 95250"/>
                <a:gd name="connsiteY0" fmla="*/ 35604 h 47625"/>
                <a:gd name="connsiteX1" fmla="*/ 56197 w 95250"/>
                <a:gd name="connsiteY1" fmla="*/ 362 h 47625"/>
                <a:gd name="connsiteX2" fmla="*/ 102870 w 95250"/>
                <a:gd name="connsiteY2" fmla="*/ 47987 h 47625"/>
              </a:gdLst>
              <a:ahLst/>
              <a:cxnLst>
                <a:cxn ang="0">
                  <a:pos x="connsiteX0" y="connsiteY0"/>
                </a:cxn>
                <a:cxn ang="0">
                  <a:pos x="connsiteX1" y="connsiteY1"/>
                </a:cxn>
                <a:cxn ang="0">
                  <a:pos x="connsiteX2" y="connsiteY2"/>
                </a:cxn>
              </a:cxnLst>
              <a:rect l="l" t="t" r="r" b="b"/>
              <a:pathLst>
                <a:path w="95250" h="47625">
                  <a:moveTo>
                    <a:pt x="0" y="35604"/>
                  </a:moveTo>
                  <a:cubicBezTo>
                    <a:pt x="7620" y="11792"/>
                    <a:pt x="31432" y="-2496"/>
                    <a:pt x="56197" y="362"/>
                  </a:cubicBezTo>
                  <a:cubicBezTo>
                    <a:pt x="80963" y="3219"/>
                    <a:pt x="100013" y="23222"/>
                    <a:pt x="102870" y="47987"/>
                  </a:cubicBez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 name="Freeform: Shape 57">
              <a:extLst>
                <a:ext uri="{FF2B5EF4-FFF2-40B4-BE49-F238E27FC236}">
                  <a16:creationId xmlns:a16="http://schemas.microsoft.com/office/drawing/2014/main" id="{B71179AF-680C-443A-BD20-9058C1342CB4}"/>
                </a:ext>
              </a:extLst>
            </p:cNvPr>
            <p:cNvSpPr/>
            <p:nvPr/>
          </p:nvSpPr>
          <p:spPr>
            <a:xfrm>
              <a:off x="5093451" y="3887153"/>
              <a:ext cx="190500" cy="152400"/>
            </a:xfrm>
            <a:custGeom>
              <a:avLst/>
              <a:gdLst>
                <a:gd name="connsiteX0" fmla="*/ 85725 w 190500"/>
                <a:gd name="connsiteY0" fmla="*/ 152400 h 152400"/>
                <a:gd name="connsiteX1" fmla="*/ 9525 w 190500"/>
                <a:gd name="connsiteY1" fmla="*/ 152400 h 152400"/>
                <a:gd name="connsiteX2" fmla="*/ 0 w 190500"/>
                <a:gd name="connsiteY2" fmla="*/ 142875 h 152400"/>
                <a:gd name="connsiteX3" fmla="*/ 0 w 190500"/>
                <a:gd name="connsiteY3" fmla="*/ 9525 h 152400"/>
                <a:gd name="connsiteX4" fmla="*/ 9525 w 190500"/>
                <a:gd name="connsiteY4" fmla="*/ 0 h 152400"/>
                <a:gd name="connsiteX5" fmla="*/ 180975 w 190500"/>
                <a:gd name="connsiteY5" fmla="*/ 0 h 152400"/>
                <a:gd name="connsiteX6" fmla="*/ 190500 w 190500"/>
                <a:gd name="connsiteY6" fmla="*/ 9525 h 152400"/>
                <a:gd name="connsiteX7" fmla="*/ 190500 w 190500"/>
                <a:gd name="connsiteY7" fmla="*/ 7143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52400">
                  <a:moveTo>
                    <a:pt x="85725" y="152400"/>
                  </a:moveTo>
                  <a:lnTo>
                    <a:pt x="9525" y="152400"/>
                  </a:lnTo>
                  <a:cubicBezTo>
                    <a:pt x="3810" y="152400"/>
                    <a:pt x="0" y="148590"/>
                    <a:pt x="0" y="142875"/>
                  </a:cubicBezTo>
                  <a:lnTo>
                    <a:pt x="0" y="9525"/>
                  </a:lnTo>
                  <a:cubicBezTo>
                    <a:pt x="0" y="3810"/>
                    <a:pt x="3810" y="0"/>
                    <a:pt x="9525" y="0"/>
                  </a:cubicBezTo>
                  <a:lnTo>
                    <a:pt x="180975" y="0"/>
                  </a:lnTo>
                  <a:cubicBezTo>
                    <a:pt x="186690" y="0"/>
                    <a:pt x="190500" y="3810"/>
                    <a:pt x="190500" y="9525"/>
                  </a:cubicBezTo>
                  <a:lnTo>
                    <a:pt x="190500" y="71438"/>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 name="Freeform: Shape 58">
              <a:extLst>
                <a:ext uri="{FF2B5EF4-FFF2-40B4-BE49-F238E27FC236}">
                  <a16:creationId xmlns:a16="http://schemas.microsoft.com/office/drawing/2014/main" id="{F2739D20-90B9-433E-8E6D-4FE6C477AB6F}"/>
                </a:ext>
              </a:extLst>
            </p:cNvPr>
            <p:cNvSpPr/>
            <p:nvPr/>
          </p:nvSpPr>
          <p:spPr>
            <a:xfrm>
              <a:off x="5141076" y="3868103"/>
              <a:ext cx="9525" cy="47625"/>
            </a:xfrm>
            <a:custGeom>
              <a:avLst/>
              <a:gdLst>
                <a:gd name="connsiteX0" fmla="*/ 0 w 0"/>
                <a:gd name="connsiteY0" fmla="*/ 0 h 47625"/>
                <a:gd name="connsiteX1" fmla="*/ 0 w 0"/>
                <a:gd name="connsiteY1" fmla="*/ 47625 h 47625"/>
              </a:gdLst>
              <a:ahLst/>
              <a:cxnLst>
                <a:cxn ang="0">
                  <a:pos x="connsiteX0" y="connsiteY0"/>
                </a:cxn>
                <a:cxn ang="0">
                  <a:pos x="connsiteX1" y="connsiteY1"/>
                </a:cxn>
              </a:cxnLst>
              <a:rect l="l" t="t" r="r" b="b"/>
              <a:pathLst>
                <a:path h="47625">
                  <a:moveTo>
                    <a:pt x="0" y="0"/>
                  </a:moveTo>
                  <a:lnTo>
                    <a:pt x="0" y="47625"/>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 name="Freeform: Shape 59">
              <a:extLst>
                <a:ext uri="{FF2B5EF4-FFF2-40B4-BE49-F238E27FC236}">
                  <a16:creationId xmlns:a16="http://schemas.microsoft.com/office/drawing/2014/main" id="{45B21C6E-404B-446C-9CE8-75061480DB41}"/>
                </a:ext>
              </a:extLst>
            </p:cNvPr>
            <p:cNvSpPr/>
            <p:nvPr/>
          </p:nvSpPr>
          <p:spPr>
            <a:xfrm>
              <a:off x="5236326" y="3868103"/>
              <a:ext cx="9525" cy="47625"/>
            </a:xfrm>
            <a:custGeom>
              <a:avLst/>
              <a:gdLst>
                <a:gd name="connsiteX0" fmla="*/ 0 w 0"/>
                <a:gd name="connsiteY0" fmla="*/ 0 h 47625"/>
                <a:gd name="connsiteX1" fmla="*/ 0 w 0"/>
                <a:gd name="connsiteY1" fmla="*/ 47625 h 47625"/>
              </a:gdLst>
              <a:ahLst/>
              <a:cxnLst>
                <a:cxn ang="0">
                  <a:pos x="connsiteX0" y="connsiteY0"/>
                </a:cxn>
                <a:cxn ang="0">
                  <a:pos x="connsiteX1" y="connsiteY1"/>
                </a:cxn>
              </a:cxnLst>
              <a:rect l="l" t="t" r="r" b="b"/>
              <a:pathLst>
                <a:path h="47625">
                  <a:moveTo>
                    <a:pt x="0" y="0"/>
                  </a:moveTo>
                  <a:lnTo>
                    <a:pt x="0" y="47625"/>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 name="Freeform: Shape 60">
              <a:extLst>
                <a:ext uri="{FF2B5EF4-FFF2-40B4-BE49-F238E27FC236}">
                  <a16:creationId xmlns:a16="http://schemas.microsoft.com/office/drawing/2014/main" id="{FD13611B-B306-4F5B-A76F-FB6C42656A7F}"/>
                </a:ext>
              </a:extLst>
            </p:cNvPr>
            <p:cNvSpPr/>
            <p:nvPr/>
          </p:nvSpPr>
          <p:spPr>
            <a:xfrm>
              <a:off x="5093451" y="3934778"/>
              <a:ext cx="190500" cy="9525"/>
            </a:xfrm>
            <a:custGeom>
              <a:avLst/>
              <a:gdLst>
                <a:gd name="connsiteX0" fmla="*/ 0 w 190500"/>
                <a:gd name="connsiteY0" fmla="*/ 0 h 0"/>
                <a:gd name="connsiteX1" fmla="*/ 190500 w 190500"/>
                <a:gd name="connsiteY1" fmla="*/ 0 h 0"/>
              </a:gdLst>
              <a:ahLst/>
              <a:cxnLst>
                <a:cxn ang="0">
                  <a:pos x="connsiteX0" y="connsiteY0"/>
                </a:cxn>
                <a:cxn ang="0">
                  <a:pos x="connsiteX1" y="connsiteY1"/>
                </a:cxn>
              </a:cxnLst>
              <a:rect l="l" t="t" r="r" b="b"/>
              <a:pathLst>
                <a:path w="190500">
                  <a:moveTo>
                    <a:pt x="0" y="0"/>
                  </a:moveTo>
                  <a:lnTo>
                    <a:pt x="190500"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110" name="Picture 109">
            <a:extLst>
              <a:ext uri="{FF2B5EF4-FFF2-40B4-BE49-F238E27FC236}">
                <a16:creationId xmlns:a16="http://schemas.microsoft.com/office/drawing/2014/main" id="{83B9D84B-49EE-47A4-9178-AFD9D2C92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9725" y="4437279"/>
            <a:ext cx="1249441" cy="783020"/>
          </a:xfrm>
          <a:prstGeom prst="rect">
            <a:avLst/>
          </a:prstGeom>
        </p:spPr>
      </p:pic>
      <p:sp>
        <p:nvSpPr>
          <p:cNvPr id="111" name="Rectangle 233">
            <a:extLst>
              <a:ext uri="{FF2B5EF4-FFF2-40B4-BE49-F238E27FC236}">
                <a16:creationId xmlns:a16="http://schemas.microsoft.com/office/drawing/2014/main" id="{FA5AD8E6-DD45-4DF3-88FD-4F9D393A51A7}"/>
              </a:ext>
            </a:extLst>
          </p:cNvPr>
          <p:cNvSpPr>
            <a:spLocks noChangeArrowheads="1"/>
          </p:cNvSpPr>
          <p:nvPr/>
        </p:nvSpPr>
        <p:spPr bwMode="auto">
          <a:xfrm>
            <a:off x="6912312" y="5907921"/>
            <a:ext cx="1521874" cy="228754"/>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C233C">
                    <a:lumMod val="90000"/>
                    <a:lumOff val="10000"/>
                  </a:srgbClr>
                </a:solidFill>
                <a:effectLst/>
                <a:uLnTx/>
                <a:uFillTx/>
                <a:latin typeface="Arial"/>
                <a:ea typeface="+mn-ea"/>
                <a:cs typeface="Arial" panose="020B0604020202020204" pitchFamily="34" charset="0"/>
              </a:rPr>
              <a:t>Impact Assessment and mitigation plans</a:t>
            </a:r>
          </a:p>
        </p:txBody>
      </p:sp>
      <p:grpSp>
        <p:nvGrpSpPr>
          <p:cNvPr id="112" name="Group 157">
            <a:extLst>
              <a:ext uri="{FF2B5EF4-FFF2-40B4-BE49-F238E27FC236}">
                <a16:creationId xmlns:a16="http://schemas.microsoft.com/office/drawing/2014/main" id="{5FB0FACC-81E9-45BC-B949-9906BEA759A3}"/>
              </a:ext>
            </a:extLst>
          </p:cNvPr>
          <p:cNvGrpSpPr/>
          <p:nvPr/>
        </p:nvGrpSpPr>
        <p:grpSpPr>
          <a:xfrm>
            <a:off x="6496161" y="5883612"/>
            <a:ext cx="276477" cy="276465"/>
            <a:chOff x="2485481" y="3432810"/>
            <a:chExt cx="566738" cy="581025"/>
          </a:xfrm>
          <a:solidFill>
            <a:schemeClr val="accent3"/>
          </a:solidFill>
        </p:grpSpPr>
        <p:sp>
          <p:nvSpPr>
            <p:cNvPr id="113" name="Freeform 47">
              <a:extLst>
                <a:ext uri="{FF2B5EF4-FFF2-40B4-BE49-F238E27FC236}">
                  <a16:creationId xmlns:a16="http://schemas.microsoft.com/office/drawing/2014/main" id="{581B8871-5FD5-439C-9C04-1D441E518D7D}"/>
                </a:ext>
              </a:extLst>
            </p:cNvPr>
            <p:cNvSpPr>
              <a:spLocks/>
            </p:cNvSpPr>
            <p:nvPr/>
          </p:nvSpPr>
          <p:spPr bwMode="auto">
            <a:xfrm>
              <a:off x="2666456" y="3534410"/>
              <a:ext cx="171450" cy="26987"/>
            </a:xfrm>
            <a:custGeom>
              <a:avLst/>
              <a:gdLst/>
              <a:ahLst/>
              <a:cxnLst>
                <a:cxn ang="0">
                  <a:pos x="4" y="7"/>
                </a:cxn>
                <a:cxn ang="0">
                  <a:pos x="0" y="3"/>
                </a:cxn>
                <a:cxn ang="0">
                  <a:pos x="0" y="3"/>
                </a:cxn>
                <a:cxn ang="0">
                  <a:pos x="4" y="0"/>
                </a:cxn>
                <a:cxn ang="0">
                  <a:pos x="4" y="0"/>
                </a:cxn>
                <a:cxn ang="0">
                  <a:pos x="42" y="0"/>
                </a:cxn>
                <a:cxn ang="0">
                  <a:pos x="46" y="3"/>
                </a:cxn>
                <a:cxn ang="0">
                  <a:pos x="46" y="3"/>
                </a:cxn>
                <a:cxn ang="0">
                  <a:pos x="42" y="7"/>
                </a:cxn>
                <a:cxn ang="0">
                  <a:pos x="42" y="7"/>
                </a:cxn>
                <a:cxn ang="0">
                  <a:pos x="4" y="7"/>
                </a:cxn>
              </a:cxnLst>
              <a:rect l="0" t="0" r="r" b="b"/>
              <a:pathLst>
                <a:path w="46" h="7">
                  <a:moveTo>
                    <a:pt x="4" y="7"/>
                  </a:moveTo>
                  <a:cubicBezTo>
                    <a:pt x="2" y="7"/>
                    <a:pt x="0" y="6"/>
                    <a:pt x="0" y="3"/>
                  </a:cubicBezTo>
                  <a:cubicBezTo>
                    <a:pt x="0" y="3"/>
                    <a:pt x="0" y="3"/>
                    <a:pt x="0" y="3"/>
                  </a:cubicBezTo>
                  <a:cubicBezTo>
                    <a:pt x="0" y="1"/>
                    <a:pt x="2" y="0"/>
                    <a:pt x="4" y="0"/>
                  </a:cubicBezTo>
                  <a:cubicBezTo>
                    <a:pt x="4" y="0"/>
                    <a:pt x="4" y="0"/>
                    <a:pt x="4" y="0"/>
                  </a:cubicBezTo>
                  <a:cubicBezTo>
                    <a:pt x="42" y="0"/>
                    <a:pt x="42" y="0"/>
                    <a:pt x="42" y="0"/>
                  </a:cubicBezTo>
                  <a:cubicBezTo>
                    <a:pt x="44" y="0"/>
                    <a:pt x="46" y="1"/>
                    <a:pt x="46" y="3"/>
                  </a:cubicBezTo>
                  <a:cubicBezTo>
                    <a:pt x="46" y="3"/>
                    <a:pt x="46" y="3"/>
                    <a:pt x="46" y="3"/>
                  </a:cubicBezTo>
                  <a:cubicBezTo>
                    <a:pt x="46" y="6"/>
                    <a:pt x="44" y="7"/>
                    <a:pt x="42" y="7"/>
                  </a:cubicBezTo>
                  <a:cubicBezTo>
                    <a:pt x="42" y="7"/>
                    <a:pt x="42" y="7"/>
                    <a:pt x="42" y="7"/>
                  </a:cubicBezTo>
                  <a:cubicBezTo>
                    <a:pt x="4" y="7"/>
                    <a:pt x="4" y="7"/>
                    <a:pt x="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4" name="Freeform 48">
              <a:extLst>
                <a:ext uri="{FF2B5EF4-FFF2-40B4-BE49-F238E27FC236}">
                  <a16:creationId xmlns:a16="http://schemas.microsoft.com/office/drawing/2014/main" id="{A260162E-377A-4E3A-9879-4DDA0D6DA8C6}"/>
                </a:ext>
              </a:extLst>
            </p:cNvPr>
            <p:cNvSpPr>
              <a:spLocks/>
            </p:cNvSpPr>
            <p:nvPr/>
          </p:nvSpPr>
          <p:spPr bwMode="auto">
            <a:xfrm>
              <a:off x="2583906" y="3620135"/>
              <a:ext cx="254000" cy="26987"/>
            </a:xfrm>
            <a:custGeom>
              <a:avLst/>
              <a:gdLst/>
              <a:ahLst/>
              <a:cxnLst>
                <a:cxn ang="0">
                  <a:pos x="4" y="7"/>
                </a:cxn>
                <a:cxn ang="0">
                  <a:pos x="0" y="4"/>
                </a:cxn>
                <a:cxn ang="0">
                  <a:pos x="0" y="4"/>
                </a:cxn>
                <a:cxn ang="0">
                  <a:pos x="4" y="0"/>
                </a:cxn>
                <a:cxn ang="0">
                  <a:pos x="4" y="0"/>
                </a:cxn>
                <a:cxn ang="0">
                  <a:pos x="64" y="0"/>
                </a:cxn>
                <a:cxn ang="0">
                  <a:pos x="68" y="4"/>
                </a:cxn>
                <a:cxn ang="0">
                  <a:pos x="68" y="4"/>
                </a:cxn>
                <a:cxn ang="0">
                  <a:pos x="64" y="7"/>
                </a:cxn>
                <a:cxn ang="0">
                  <a:pos x="64" y="7"/>
                </a:cxn>
                <a:cxn ang="0">
                  <a:pos x="4" y="7"/>
                </a:cxn>
              </a:cxnLst>
              <a:rect l="0" t="0" r="r" b="b"/>
              <a:pathLst>
                <a:path w="68" h="7">
                  <a:moveTo>
                    <a:pt x="4" y="7"/>
                  </a:moveTo>
                  <a:cubicBezTo>
                    <a:pt x="2" y="7"/>
                    <a:pt x="0" y="6"/>
                    <a:pt x="0" y="4"/>
                  </a:cubicBezTo>
                  <a:cubicBezTo>
                    <a:pt x="0" y="4"/>
                    <a:pt x="0" y="4"/>
                    <a:pt x="0" y="4"/>
                  </a:cubicBezTo>
                  <a:cubicBezTo>
                    <a:pt x="0" y="2"/>
                    <a:pt x="2" y="0"/>
                    <a:pt x="4" y="0"/>
                  </a:cubicBezTo>
                  <a:cubicBezTo>
                    <a:pt x="4" y="0"/>
                    <a:pt x="4" y="0"/>
                    <a:pt x="4" y="0"/>
                  </a:cubicBezTo>
                  <a:cubicBezTo>
                    <a:pt x="64" y="0"/>
                    <a:pt x="64" y="0"/>
                    <a:pt x="64" y="0"/>
                  </a:cubicBezTo>
                  <a:cubicBezTo>
                    <a:pt x="66" y="0"/>
                    <a:pt x="68" y="2"/>
                    <a:pt x="68" y="4"/>
                  </a:cubicBezTo>
                  <a:cubicBezTo>
                    <a:pt x="68" y="4"/>
                    <a:pt x="68" y="4"/>
                    <a:pt x="68" y="4"/>
                  </a:cubicBezTo>
                  <a:cubicBezTo>
                    <a:pt x="68" y="6"/>
                    <a:pt x="66" y="7"/>
                    <a:pt x="64" y="7"/>
                  </a:cubicBezTo>
                  <a:cubicBezTo>
                    <a:pt x="64" y="7"/>
                    <a:pt x="64" y="7"/>
                    <a:pt x="64" y="7"/>
                  </a:cubicBezTo>
                  <a:cubicBezTo>
                    <a:pt x="4" y="7"/>
                    <a:pt x="4" y="7"/>
                    <a:pt x="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5" name="Freeform 49">
              <a:extLst>
                <a:ext uri="{FF2B5EF4-FFF2-40B4-BE49-F238E27FC236}">
                  <a16:creationId xmlns:a16="http://schemas.microsoft.com/office/drawing/2014/main" id="{5DEBA971-6577-469C-90F7-68B6D2EC23A0}"/>
                </a:ext>
              </a:extLst>
            </p:cNvPr>
            <p:cNvSpPr>
              <a:spLocks/>
            </p:cNvSpPr>
            <p:nvPr/>
          </p:nvSpPr>
          <p:spPr bwMode="auto">
            <a:xfrm>
              <a:off x="2583906" y="3707448"/>
              <a:ext cx="179388" cy="30162"/>
            </a:xfrm>
            <a:custGeom>
              <a:avLst/>
              <a:gdLst/>
              <a:ahLst/>
              <a:cxnLst>
                <a:cxn ang="0">
                  <a:pos x="4" y="8"/>
                </a:cxn>
                <a:cxn ang="0">
                  <a:pos x="0" y="4"/>
                </a:cxn>
                <a:cxn ang="0">
                  <a:pos x="0" y="4"/>
                </a:cxn>
                <a:cxn ang="0">
                  <a:pos x="4" y="0"/>
                </a:cxn>
                <a:cxn ang="0">
                  <a:pos x="4" y="0"/>
                </a:cxn>
                <a:cxn ang="0">
                  <a:pos x="44" y="0"/>
                </a:cxn>
                <a:cxn ang="0">
                  <a:pos x="48" y="4"/>
                </a:cxn>
                <a:cxn ang="0">
                  <a:pos x="48" y="4"/>
                </a:cxn>
                <a:cxn ang="0">
                  <a:pos x="44" y="8"/>
                </a:cxn>
                <a:cxn ang="0">
                  <a:pos x="44" y="8"/>
                </a:cxn>
                <a:cxn ang="0">
                  <a:pos x="4" y="8"/>
                </a:cxn>
              </a:cxnLst>
              <a:rect l="0" t="0" r="r" b="b"/>
              <a:pathLst>
                <a:path w="48" h="8">
                  <a:moveTo>
                    <a:pt x="4" y="8"/>
                  </a:moveTo>
                  <a:cubicBezTo>
                    <a:pt x="2" y="8"/>
                    <a:pt x="0" y="6"/>
                    <a:pt x="0" y="4"/>
                  </a:cubicBezTo>
                  <a:cubicBezTo>
                    <a:pt x="0" y="4"/>
                    <a:pt x="0" y="4"/>
                    <a:pt x="0" y="4"/>
                  </a:cubicBezTo>
                  <a:cubicBezTo>
                    <a:pt x="0" y="2"/>
                    <a:pt x="2" y="0"/>
                    <a:pt x="4" y="0"/>
                  </a:cubicBezTo>
                  <a:cubicBezTo>
                    <a:pt x="4" y="0"/>
                    <a:pt x="4" y="0"/>
                    <a:pt x="4" y="0"/>
                  </a:cubicBezTo>
                  <a:cubicBezTo>
                    <a:pt x="44" y="0"/>
                    <a:pt x="44" y="0"/>
                    <a:pt x="44" y="0"/>
                  </a:cubicBezTo>
                  <a:cubicBezTo>
                    <a:pt x="46" y="0"/>
                    <a:pt x="48" y="2"/>
                    <a:pt x="48" y="4"/>
                  </a:cubicBezTo>
                  <a:cubicBezTo>
                    <a:pt x="48" y="4"/>
                    <a:pt x="48" y="4"/>
                    <a:pt x="48" y="4"/>
                  </a:cubicBezTo>
                  <a:cubicBezTo>
                    <a:pt x="48" y="6"/>
                    <a:pt x="46" y="8"/>
                    <a:pt x="44" y="8"/>
                  </a:cubicBezTo>
                  <a:cubicBezTo>
                    <a:pt x="44" y="8"/>
                    <a:pt x="44" y="8"/>
                    <a:pt x="44" y="8"/>
                  </a:cubicBezTo>
                  <a:cubicBezTo>
                    <a:pt x="4" y="8"/>
                    <a:pt x="4" y="8"/>
                    <a:pt x="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6" name="Freeform 50">
              <a:extLst>
                <a:ext uri="{FF2B5EF4-FFF2-40B4-BE49-F238E27FC236}">
                  <a16:creationId xmlns:a16="http://schemas.microsoft.com/office/drawing/2014/main" id="{5541AC0D-6DCC-4B93-883C-7F20FFCF2954}"/>
                </a:ext>
              </a:extLst>
            </p:cNvPr>
            <p:cNvSpPr>
              <a:spLocks/>
            </p:cNvSpPr>
            <p:nvPr/>
          </p:nvSpPr>
          <p:spPr bwMode="auto">
            <a:xfrm>
              <a:off x="2583906" y="3793173"/>
              <a:ext cx="165100" cy="30162"/>
            </a:xfrm>
            <a:custGeom>
              <a:avLst/>
              <a:gdLst/>
              <a:ahLst/>
              <a:cxnLst>
                <a:cxn ang="0">
                  <a:pos x="4" y="8"/>
                </a:cxn>
                <a:cxn ang="0">
                  <a:pos x="0" y="4"/>
                </a:cxn>
                <a:cxn ang="0">
                  <a:pos x="0" y="4"/>
                </a:cxn>
                <a:cxn ang="0">
                  <a:pos x="4" y="0"/>
                </a:cxn>
                <a:cxn ang="0">
                  <a:pos x="4" y="0"/>
                </a:cxn>
                <a:cxn ang="0">
                  <a:pos x="41" y="0"/>
                </a:cxn>
                <a:cxn ang="0">
                  <a:pos x="44" y="4"/>
                </a:cxn>
                <a:cxn ang="0">
                  <a:pos x="44" y="4"/>
                </a:cxn>
                <a:cxn ang="0">
                  <a:pos x="41" y="8"/>
                </a:cxn>
                <a:cxn ang="0">
                  <a:pos x="41" y="8"/>
                </a:cxn>
                <a:cxn ang="0">
                  <a:pos x="4" y="8"/>
                </a:cxn>
              </a:cxnLst>
              <a:rect l="0" t="0" r="r" b="b"/>
              <a:pathLst>
                <a:path w="44" h="8">
                  <a:moveTo>
                    <a:pt x="4" y="8"/>
                  </a:moveTo>
                  <a:cubicBezTo>
                    <a:pt x="2" y="8"/>
                    <a:pt x="0" y="6"/>
                    <a:pt x="0" y="4"/>
                  </a:cubicBezTo>
                  <a:cubicBezTo>
                    <a:pt x="0" y="4"/>
                    <a:pt x="0" y="4"/>
                    <a:pt x="0" y="4"/>
                  </a:cubicBezTo>
                  <a:cubicBezTo>
                    <a:pt x="0" y="2"/>
                    <a:pt x="2" y="0"/>
                    <a:pt x="4" y="0"/>
                  </a:cubicBezTo>
                  <a:cubicBezTo>
                    <a:pt x="4" y="0"/>
                    <a:pt x="4" y="0"/>
                    <a:pt x="4" y="0"/>
                  </a:cubicBezTo>
                  <a:cubicBezTo>
                    <a:pt x="41" y="0"/>
                    <a:pt x="41" y="0"/>
                    <a:pt x="41" y="0"/>
                  </a:cubicBezTo>
                  <a:cubicBezTo>
                    <a:pt x="43" y="0"/>
                    <a:pt x="44" y="2"/>
                    <a:pt x="44" y="4"/>
                  </a:cubicBezTo>
                  <a:cubicBezTo>
                    <a:pt x="44" y="4"/>
                    <a:pt x="44" y="4"/>
                    <a:pt x="44" y="4"/>
                  </a:cubicBezTo>
                  <a:cubicBezTo>
                    <a:pt x="44" y="6"/>
                    <a:pt x="43" y="8"/>
                    <a:pt x="41" y="8"/>
                  </a:cubicBezTo>
                  <a:cubicBezTo>
                    <a:pt x="41" y="8"/>
                    <a:pt x="41" y="8"/>
                    <a:pt x="41" y="8"/>
                  </a:cubicBezTo>
                  <a:cubicBezTo>
                    <a:pt x="4" y="8"/>
                    <a:pt x="4" y="8"/>
                    <a:pt x="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7" name="Freeform 51">
              <a:extLst>
                <a:ext uri="{FF2B5EF4-FFF2-40B4-BE49-F238E27FC236}">
                  <a16:creationId xmlns:a16="http://schemas.microsoft.com/office/drawing/2014/main" id="{1EF66CCC-44C3-417F-9559-DD6AF0D16883}"/>
                </a:ext>
              </a:extLst>
            </p:cNvPr>
            <p:cNvSpPr>
              <a:spLocks noEditPoints="1"/>
            </p:cNvSpPr>
            <p:nvPr/>
          </p:nvSpPr>
          <p:spPr bwMode="auto">
            <a:xfrm>
              <a:off x="2485481" y="3432810"/>
              <a:ext cx="450850" cy="581025"/>
            </a:xfrm>
            <a:custGeom>
              <a:avLst/>
              <a:gdLst/>
              <a:ahLst/>
              <a:cxnLst>
                <a:cxn ang="0">
                  <a:pos x="114" y="140"/>
                </a:cxn>
                <a:cxn ang="0">
                  <a:pos x="114" y="140"/>
                </a:cxn>
                <a:cxn ang="0">
                  <a:pos x="113" y="140"/>
                </a:cxn>
                <a:cxn ang="0">
                  <a:pos x="113" y="143"/>
                </a:cxn>
                <a:cxn ang="0">
                  <a:pos x="109" y="147"/>
                </a:cxn>
                <a:cxn ang="0">
                  <a:pos x="11" y="147"/>
                </a:cxn>
                <a:cxn ang="0">
                  <a:pos x="7" y="143"/>
                </a:cxn>
                <a:cxn ang="0">
                  <a:pos x="7" y="34"/>
                </a:cxn>
                <a:cxn ang="0">
                  <a:pos x="23" y="34"/>
                </a:cxn>
                <a:cxn ang="0">
                  <a:pos x="34" y="23"/>
                </a:cxn>
                <a:cxn ang="0">
                  <a:pos x="34" y="8"/>
                </a:cxn>
                <a:cxn ang="0">
                  <a:pos x="109" y="8"/>
                </a:cxn>
                <a:cxn ang="0">
                  <a:pos x="113" y="11"/>
                </a:cxn>
                <a:cxn ang="0">
                  <a:pos x="113" y="51"/>
                </a:cxn>
                <a:cxn ang="0">
                  <a:pos x="114" y="51"/>
                </a:cxn>
                <a:cxn ang="0">
                  <a:pos x="120" y="52"/>
                </a:cxn>
                <a:cxn ang="0">
                  <a:pos x="120" y="11"/>
                </a:cxn>
                <a:cxn ang="0">
                  <a:pos x="109" y="0"/>
                </a:cxn>
                <a:cxn ang="0">
                  <a:pos x="29" y="0"/>
                </a:cxn>
                <a:cxn ang="0">
                  <a:pos x="0" y="29"/>
                </a:cxn>
                <a:cxn ang="0">
                  <a:pos x="0" y="143"/>
                </a:cxn>
                <a:cxn ang="0">
                  <a:pos x="11" y="155"/>
                </a:cxn>
                <a:cxn ang="0">
                  <a:pos x="109" y="155"/>
                </a:cxn>
                <a:cxn ang="0">
                  <a:pos x="120" y="143"/>
                </a:cxn>
                <a:cxn ang="0">
                  <a:pos x="120" y="140"/>
                </a:cxn>
                <a:cxn ang="0">
                  <a:pos x="114" y="140"/>
                </a:cxn>
                <a:cxn ang="0">
                  <a:pos x="26" y="13"/>
                </a:cxn>
                <a:cxn ang="0">
                  <a:pos x="26" y="23"/>
                </a:cxn>
                <a:cxn ang="0">
                  <a:pos x="23" y="27"/>
                </a:cxn>
                <a:cxn ang="0">
                  <a:pos x="13" y="27"/>
                </a:cxn>
                <a:cxn ang="0">
                  <a:pos x="26" y="13"/>
                </a:cxn>
              </a:cxnLst>
              <a:rect l="0" t="0" r="r" b="b"/>
              <a:pathLst>
                <a:path w="120" h="155">
                  <a:moveTo>
                    <a:pt x="114" y="140"/>
                  </a:moveTo>
                  <a:cubicBezTo>
                    <a:pt x="114" y="140"/>
                    <a:pt x="114" y="140"/>
                    <a:pt x="114" y="140"/>
                  </a:cubicBezTo>
                  <a:cubicBezTo>
                    <a:pt x="114" y="140"/>
                    <a:pt x="113" y="140"/>
                    <a:pt x="113" y="140"/>
                  </a:cubicBezTo>
                  <a:cubicBezTo>
                    <a:pt x="113" y="143"/>
                    <a:pt x="113" y="143"/>
                    <a:pt x="113" y="143"/>
                  </a:cubicBezTo>
                  <a:cubicBezTo>
                    <a:pt x="113" y="145"/>
                    <a:pt x="111" y="147"/>
                    <a:pt x="109" y="147"/>
                  </a:cubicBezTo>
                  <a:cubicBezTo>
                    <a:pt x="11" y="147"/>
                    <a:pt x="11" y="147"/>
                    <a:pt x="11" y="147"/>
                  </a:cubicBezTo>
                  <a:cubicBezTo>
                    <a:pt x="9" y="147"/>
                    <a:pt x="7" y="145"/>
                    <a:pt x="7" y="143"/>
                  </a:cubicBezTo>
                  <a:cubicBezTo>
                    <a:pt x="7" y="34"/>
                    <a:pt x="7" y="34"/>
                    <a:pt x="7" y="34"/>
                  </a:cubicBezTo>
                  <a:cubicBezTo>
                    <a:pt x="23" y="34"/>
                    <a:pt x="23" y="34"/>
                    <a:pt x="23" y="34"/>
                  </a:cubicBezTo>
                  <a:cubicBezTo>
                    <a:pt x="29" y="34"/>
                    <a:pt x="34" y="29"/>
                    <a:pt x="34" y="23"/>
                  </a:cubicBezTo>
                  <a:cubicBezTo>
                    <a:pt x="34" y="8"/>
                    <a:pt x="34" y="8"/>
                    <a:pt x="34" y="8"/>
                  </a:cubicBezTo>
                  <a:cubicBezTo>
                    <a:pt x="109" y="8"/>
                    <a:pt x="109" y="8"/>
                    <a:pt x="109" y="8"/>
                  </a:cubicBezTo>
                  <a:cubicBezTo>
                    <a:pt x="111" y="8"/>
                    <a:pt x="113" y="9"/>
                    <a:pt x="113" y="11"/>
                  </a:cubicBezTo>
                  <a:cubicBezTo>
                    <a:pt x="113" y="51"/>
                    <a:pt x="113" y="51"/>
                    <a:pt x="113" y="51"/>
                  </a:cubicBezTo>
                  <a:cubicBezTo>
                    <a:pt x="113" y="51"/>
                    <a:pt x="114" y="51"/>
                    <a:pt x="114" y="51"/>
                  </a:cubicBezTo>
                  <a:cubicBezTo>
                    <a:pt x="116" y="51"/>
                    <a:pt x="118" y="52"/>
                    <a:pt x="120" y="52"/>
                  </a:cubicBezTo>
                  <a:cubicBezTo>
                    <a:pt x="120" y="11"/>
                    <a:pt x="120" y="11"/>
                    <a:pt x="120" y="11"/>
                  </a:cubicBezTo>
                  <a:cubicBezTo>
                    <a:pt x="120" y="5"/>
                    <a:pt x="115" y="0"/>
                    <a:pt x="109" y="0"/>
                  </a:cubicBezTo>
                  <a:cubicBezTo>
                    <a:pt x="29" y="0"/>
                    <a:pt x="29" y="0"/>
                    <a:pt x="29" y="0"/>
                  </a:cubicBezTo>
                  <a:cubicBezTo>
                    <a:pt x="0" y="29"/>
                    <a:pt x="0" y="29"/>
                    <a:pt x="0" y="29"/>
                  </a:cubicBezTo>
                  <a:cubicBezTo>
                    <a:pt x="0" y="143"/>
                    <a:pt x="0" y="143"/>
                    <a:pt x="0" y="143"/>
                  </a:cubicBezTo>
                  <a:cubicBezTo>
                    <a:pt x="0" y="149"/>
                    <a:pt x="5" y="154"/>
                    <a:pt x="11" y="155"/>
                  </a:cubicBezTo>
                  <a:cubicBezTo>
                    <a:pt x="109" y="155"/>
                    <a:pt x="109" y="155"/>
                    <a:pt x="109" y="155"/>
                  </a:cubicBezTo>
                  <a:cubicBezTo>
                    <a:pt x="115" y="154"/>
                    <a:pt x="120" y="149"/>
                    <a:pt x="120" y="143"/>
                  </a:cubicBezTo>
                  <a:cubicBezTo>
                    <a:pt x="120" y="140"/>
                    <a:pt x="120" y="140"/>
                    <a:pt x="120" y="140"/>
                  </a:cubicBezTo>
                  <a:cubicBezTo>
                    <a:pt x="118" y="140"/>
                    <a:pt x="116" y="140"/>
                    <a:pt x="114" y="140"/>
                  </a:cubicBezTo>
                  <a:close/>
                  <a:moveTo>
                    <a:pt x="26" y="13"/>
                  </a:moveTo>
                  <a:cubicBezTo>
                    <a:pt x="26" y="23"/>
                    <a:pt x="26" y="23"/>
                    <a:pt x="26" y="23"/>
                  </a:cubicBezTo>
                  <a:cubicBezTo>
                    <a:pt x="26" y="25"/>
                    <a:pt x="25" y="27"/>
                    <a:pt x="23" y="27"/>
                  </a:cubicBezTo>
                  <a:cubicBezTo>
                    <a:pt x="13" y="27"/>
                    <a:pt x="13" y="27"/>
                    <a:pt x="13" y="27"/>
                  </a:cubicBezTo>
                  <a:lnTo>
                    <a:pt x="26"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8" name="Freeform 52">
              <a:extLst>
                <a:ext uri="{FF2B5EF4-FFF2-40B4-BE49-F238E27FC236}">
                  <a16:creationId xmlns:a16="http://schemas.microsoft.com/office/drawing/2014/main" id="{D8BAF9CA-C488-41E0-83DB-77D5528F57E8}"/>
                </a:ext>
              </a:extLst>
            </p:cNvPr>
            <p:cNvSpPr>
              <a:spLocks noEditPoints="1"/>
            </p:cNvSpPr>
            <p:nvPr/>
          </p:nvSpPr>
          <p:spPr bwMode="auto">
            <a:xfrm>
              <a:off x="2774406" y="3655060"/>
              <a:ext cx="277813" cy="273050"/>
            </a:xfrm>
            <a:custGeom>
              <a:avLst/>
              <a:gdLst/>
              <a:ahLst/>
              <a:cxnLst>
                <a:cxn ang="0">
                  <a:pos x="37" y="0"/>
                </a:cxn>
                <a:cxn ang="0">
                  <a:pos x="0" y="37"/>
                </a:cxn>
                <a:cxn ang="0">
                  <a:pos x="37" y="73"/>
                </a:cxn>
                <a:cxn ang="0">
                  <a:pos x="74" y="37"/>
                </a:cxn>
                <a:cxn ang="0">
                  <a:pos x="37" y="0"/>
                </a:cxn>
                <a:cxn ang="0">
                  <a:pos x="56" y="31"/>
                </a:cxn>
                <a:cxn ang="0">
                  <a:pos x="35" y="53"/>
                </a:cxn>
                <a:cxn ang="0">
                  <a:pos x="32" y="54"/>
                </a:cxn>
                <a:cxn ang="0">
                  <a:pos x="32" y="54"/>
                </a:cxn>
                <a:cxn ang="0">
                  <a:pos x="29" y="53"/>
                </a:cxn>
                <a:cxn ang="0">
                  <a:pos x="17" y="37"/>
                </a:cxn>
                <a:cxn ang="0">
                  <a:pos x="17" y="37"/>
                </a:cxn>
                <a:cxn ang="0">
                  <a:pos x="18" y="32"/>
                </a:cxn>
                <a:cxn ang="0">
                  <a:pos x="23" y="32"/>
                </a:cxn>
                <a:cxn ang="0">
                  <a:pos x="32" y="44"/>
                </a:cxn>
                <a:cxn ang="0">
                  <a:pos x="50" y="26"/>
                </a:cxn>
                <a:cxn ang="0">
                  <a:pos x="56" y="26"/>
                </a:cxn>
                <a:cxn ang="0">
                  <a:pos x="56" y="31"/>
                </a:cxn>
              </a:cxnLst>
              <a:rect l="0" t="0" r="r" b="b"/>
              <a:pathLst>
                <a:path w="74" h="73">
                  <a:moveTo>
                    <a:pt x="37" y="0"/>
                  </a:moveTo>
                  <a:cubicBezTo>
                    <a:pt x="17" y="0"/>
                    <a:pt x="0" y="17"/>
                    <a:pt x="0" y="37"/>
                  </a:cubicBezTo>
                  <a:cubicBezTo>
                    <a:pt x="0" y="57"/>
                    <a:pt x="17" y="73"/>
                    <a:pt x="37" y="73"/>
                  </a:cubicBezTo>
                  <a:cubicBezTo>
                    <a:pt x="57" y="73"/>
                    <a:pt x="74" y="57"/>
                    <a:pt x="74" y="37"/>
                  </a:cubicBezTo>
                  <a:cubicBezTo>
                    <a:pt x="74" y="17"/>
                    <a:pt x="57" y="0"/>
                    <a:pt x="37" y="0"/>
                  </a:cubicBezTo>
                  <a:close/>
                  <a:moveTo>
                    <a:pt x="56" y="31"/>
                  </a:moveTo>
                  <a:cubicBezTo>
                    <a:pt x="35" y="53"/>
                    <a:pt x="35" y="53"/>
                    <a:pt x="35" y="53"/>
                  </a:cubicBezTo>
                  <a:cubicBezTo>
                    <a:pt x="34" y="54"/>
                    <a:pt x="33" y="54"/>
                    <a:pt x="32" y="54"/>
                  </a:cubicBezTo>
                  <a:cubicBezTo>
                    <a:pt x="32" y="54"/>
                    <a:pt x="32" y="54"/>
                    <a:pt x="32" y="54"/>
                  </a:cubicBezTo>
                  <a:cubicBezTo>
                    <a:pt x="31" y="54"/>
                    <a:pt x="30" y="54"/>
                    <a:pt x="29" y="53"/>
                  </a:cubicBezTo>
                  <a:cubicBezTo>
                    <a:pt x="17" y="37"/>
                    <a:pt x="17" y="37"/>
                    <a:pt x="17" y="37"/>
                  </a:cubicBezTo>
                  <a:cubicBezTo>
                    <a:pt x="17" y="37"/>
                    <a:pt x="17" y="37"/>
                    <a:pt x="17" y="37"/>
                  </a:cubicBezTo>
                  <a:cubicBezTo>
                    <a:pt x="16" y="35"/>
                    <a:pt x="16" y="33"/>
                    <a:pt x="18" y="32"/>
                  </a:cubicBezTo>
                  <a:cubicBezTo>
                    <a:pt x="20" y="30"/>
                    <a:pt x="22" y="31"/>
                    <a:pt x="23" y="32"/>
                  </a:cubicBezTo>
                  <a:cubicBezTo>
                    <a:pt x="32" y="44"/>
                    <a:pt x="32" y="44"/>
                    <a:pt x="32" y="44"/>
                  </a:cubicBezTo>
                  <a:cubicBezTo>
                    <a:pt x="50" y="26"/>
                    <a:pt x="50" y="26"/>
                    <a:pt x="50" y="26"/>
                  </a:cubicBezTo>
                  <a:cubicBezTo>
                    <a:pt x="52" y="24"/>
                    <a:pt x="54" y="24"/>
                    <a:pt x="56" y="26"/>
                  </a:cubicBezTo>
                  <a:cubicBezTo>
                    <a:pt x="57" y="27"/>
                    <a:pt x="57" y="29"/>
                    <a:pt x="56"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19" name="Rectangle 233">
            <a:extLst>
              <a:ext uri="{FF2B5EF4-FFF2-40B4-BE49-F238E27FC236}">
                <a16:creationId xmlns:a16="http://schemas.microsoft.com/office/drawing/2014/main" id="{4A7BCD46-510F-4094-ADAF-4B3B2C2BB653}"/>
              </a:ext>
            </a:extLst>
          </p:cNvPr>
          <p:cNvSpPr>
            <a:spLocks noChangeArrowheads="1"/>
          </p:cNvSpPr>
          <p:nvPr/>
        </p:nvSpPr>
        <p:spPr bwMode="auto">
          <a:xfrm>
            <a:off x="6912312" y="4455669"/>
            <a:ext cx="1521874" cy="366925"/>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0C233C">
                    <a:lumMod val="90000"/>
                    <a:lumOff val="10000"/>
                  </a:srgbClr>
                </a:solidFill>
                <a:effectLst/>
                <a:uLnTx/>
                <a:uFillTx/>
                <a:latin typeface="Arial"/>
                <a:ea typeface="+mn-ea"/>
                <a:cs typeface="Arial" panose="020B0604020202020204" pitchFamily="34" charset="0"/>
              </a:rPr>
              <a:t>Governance structure</a:t>
            </a:r>
          </a:p>
        </p:txBody>
      </p:sp>
      <p:grpSp>
        <p:nvGrpSpPr>
          <p:cNvPr id="120" name="Group 119">
            <a:extLst>
              <a:ext uri="{FF2B5EF4-FFF2-40B4-BE49-F238E27FC236}">
                <a16:creationId xmlns:a16="http://schemas.microsoft.com/office/drawing/2014/main" id="{0F4495AF-10BF-41E3-B2BF-7348600ABD6A}"/>
              </a:ext>
            </a:extLst>
          </p:cNvPr>
          <p:cNvGrpSpPr>
            <a:grpSpLocks noChangeAspect="1"/>
          </p:cNvGrpSpPr>
          <p:nvPr/>
        </p:nvGrpSpPr>
        <p:grpSpPr>
          <a:xfrm>
            <a:off x="6491049" y="4429163"/>
            <a:ext cx="230399" cy="230399"/>
            <a:chOff x="2661147" y="1417638"/>
            <a:chExt cx="219075" cy="219075"/>
          </a:xfrm>
        </p:grpSpPr>
        <p:sp>
          <p:nvSpPr>
            <p:cNvPr id="121" name="Freeform: Shape 213">
              <a:extLst>
                <a:ext uri="{FF2B5EF4-FFF2-40B4-BE49-F238E27FC236}">
                  <a16:creationId xmlns:a16="http://schemas.microsoft.com/office/drawing/2014/main" id="{187E164F-F5DE-45A8-9D0B-D1EAE4296007}"/>
                </a:ext>
              </a:extLst>
            </p:cNvPr>
            <p:cNvSpPr/>
            <p:nvPr/>
          </p:nvSpPr>
          <p:spPr>
            <a:xfrm>
              <a:off x="2718297" y="1474788"/>
              <a:ext cx="104775" cy="104775"/>
            </a:xfrm>
            <a:custGeom>
              <a:avLst/>
              <a:gdLst>
                <a:gd name="connsiteX0" fmla="*/ 0 w 104775"/>
                <a:gd name="connsiteY0" fmla="*/ 9525 h 104775"/>
                <a:gd name="connsiteX1" fmla="*/ 9525 w 104775"/>
                <a:gd name="connsiteY1" fmla="*/ 0 h 104775"/>
                <a:gd name="connsiteX2" fmla="*/ 95250 w 104775"/>
                <a:gd name="connsiteY2" fmla="*/ 0 h 104775"/>
                <a:gd name="connsiteX3" fmla="*/ 104775 w 104775"/>
                <a:gd name="connsiteY3" fmla="*/ 9525 h 104775"/>
                <a:gd name="connsiteX4" fmla="*/ 104775 w 104775"/>
                <a:gd name="connsiteY4" fmla="*/ 95250 h 104775"/>
                <a:gd name="connsiteX5" fmla="*/ 95250 w 104775"/>
                <a:gd name="connsiteY5" fmla="*/ 104775 h 104775"/>
                <a:gd name="connsiteX6" fmla="*/ 9525 w 104775"/>
                <a:gd name="connsiteY6" fmla="*/ 104775 h 104775"/>
                <a:gd name="connsiteX7" fmla="*/ 0 w 104775"/>
                <a:gd name="connsiteY7" fmla="*/ 95250 h 104775"/>
                <a:gd name="connsiteX8" fmla="*/ 0 w 104775"/>
                <a:gd name="connsiteY8" fmla="*/ 95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0" y="9525"/>
                  </a:moveTo>
                  <a:cubicBezTo>
                    <a:pt x="0" y="4286"/>
                    <a:pt x="4286" y="0"/>
                    <a:pt x="9525" y="0"/>
                  </a:cubicBezTo>
                  <a:lnTo>
                    <a:pt x="95250" y="0"/>
                  </a:lnTo>
                  <a:cubicBezTo>
                    <a:pt x="100489" y="0"/>
                    <a:pt x="104775" y="4286"/>
                    <a:pt x="104775" y="9525"/>
                  </a:cubicBezTo>
                  <a:lnTo>
                    <a:pt x="104775" y="95250"/>
                  </a:lnTo>
                  <a:cubicBezTo>
                    <a:pt x="104775" y="100489"/>
                    <a:pt x="100489" y="104775"/>
                    <a:pt x="95250" y="104775"/>
                  </a:cubicBezTo>
                  <a:lnTo>
                    <a:pt x="9525" y="104775"/>
                  </a:lnTo>
                  <a:cubicBezTo>
                    <a:pt x="4286" y="104775"/>
                    <a:pt x="0" y="100489"/>
                    <a:pt x="0" y="95250"/>
                  </a:cubicBezTo>
                  <a:lnTo>
                    <a:pt x="0" y="9525"/>
                  </a:lnTo>
                  <a:close/>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 name="Freeform: Shape 214">
              <a:extLst>
                <a:ext uri="{FF2B5EF4-FFF2-40B4-BE49-F238E27FC236}">
                  <a16:creationId xmlns:a16="http://schemas.microsoft.com/office/drawing/2014/main" id="{F825F8A3-DD90-44CC-9A15-13CBAACADACB}"/>
                </a:ext>
              </a:extLst>
            </p:cNvPr>
            <p:cNvSpPr/>
            <p:nvPr/>
          </p:nvSpPr>
          <p:spPr>
            <a:xfrm>
              <a:off x="2842122" y="1417638"/>
              <a:ext cx="38100" cy="38100"/>
            </a:xfrm>
            <a:custGeom>
              <a:avLst/>
              <a:gdLst>
                <a:gd name="connsiteX0" fmla="*/ 0 w 38100"/>
                <a:gd name="connsiteY0" fmla="*/ 38100 h 38100"/>
                <a:gd name="connsiteX1" fmla="*/ 38100 w 38100"/>
                <a:gd name="connsiteY1" fmla="*/ 0 h 38100"/>
              </a:gdLst>
              <a:ahLst/>
              <a:cxnLst>
                <a:cxn ang="0">
                  <a:pos x="connsiteX0" y="connsiteY0"/>
                </a:cxn>
                <a:cxn ang="0">
                  <a:pos x="connsiteX1" y="connsiteY1"/>
                </a:cxn>
              </a:cxnLst>
              <a:rect l="l" t="t" r="r" b="b"/>
              <a:pathLst>
                <a:path w="38100" h="38100">
                  <a:moveTo>
                    <a:pt x="0" y="38100"/>
                  </a:moveTo>
                  <a:lnTo>
                    <a:pt x="38100"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 name="Freeform: Shape 215">
              <a:extLst>
                <a:ext uri="{FF2B5EF4-FFF2-40B4-BE49-F238E27FC236}">
                  <a16:creationId xmlns:a16="http://schemas.microsoft.com/office/drawing/2014/main" id="{808283D7-7999-4F52-B1F6-CADDD17FACD8}"/>
                </a:ext>
              </a:extLst>
            </p:cNvPr>
            <p:cNvSpPr/>
            <p:nvPr/>
          </p:nvSpPr>
          <p:spPr>
            <a:xfrm>
              <a:off x="2661147" y="1598613"/>
              <a:ext cx="38100" cy="38100"/>
            </a:xfrm>
            <a:custGeom>
              <a:avLst/>
              <a:gdLst>
                <a:gd name="connsiteX0" fmla="*/ 0 w 38100"/>
                <a:gd name="connsiteY0" fmla="*/ 38100 h 38100"/>
                <a:gd name="connsiteX1" fmla="*/ 38100 w 38100"/>
                <a:gd name="connsiteY1" fmla="*/ 0 h 38100"/>
              </a:gdLst>
              <a:ahLst/>
              <a:cxnLst>
                <a:cxn ang="0">
                  <a:pos x="connsiteX0" y="connsiteY0"/>
                </a:cxn>
                <a:cxn ang="0">
                  <a:pos x="connsiteX1" y="connsiteY1"/>
                </a:cxn>
              </a:cxnLst>
              <a:rect l="l" t="t" r="r" b="b"/>
              <a:pathLst>
                <a:path w="38100" h="38100">
                  <a:moveTo>
                    <a:pt x="0" y="38100"/>
                  </a:moveTo>
                  <a:lnTo>
                    <a:pt x="38100"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 name="Freeform: Shape 216">
              <a:extLst>
                <a:ext uri="{FF2B5EF4-FFF2-40B4-BE49-F238E27FC236}">
                  <a16:creationId xmlns:a16="http://schemas.microsoft.com/office/drawing/2014/main" id="{DD1B7972-EA28-4314-90CE-3D4A6004F22D}"/>
                </a:ext>
              </a:extLst>
            </p:cNvPr>
            <p:cNvSpPr/>
            <p:nvPr/>
          </p:nvSpPr>
          <p:spPr>
            <a:xfrm>
              <a:off x="2661147" y="1589088"/>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 name="Freeform: Shape 217">
              <a:extLst>
                <a:ext uri="{FF2B5EF4-FFF2-40B4-BE49-F238E27FC236}">
                  <a16:creationId xmlns:a16="http://schemas.microsoft.com/office/drawing/2014/main" id="{A846A73A-20CC-476B-8F7D-40D64E7D6E66}"/>
                </a:ext>
              </a:extLst>
            </p:cNvPr>
            <p:cNvSpPr/>
            <p:nvPr/>
          </p:nvSpPr>
          <p:spPr>
            <a:xfrm>
              <a:off x="2832597" y="1417638"/>
              <a:ext cx="47625" cy="47625"/>
            </a:xfrm>
            <a:custGeom>
              <a:avLst/>
              <a:gdLst>
                <a:gd name="connsiteX0" fmla="*/ 47625 w 47625"/>
                <a:gd name="connsiteY0" fmla="*/ 47625 h 47625"/>
                <a:gd name="connsiteX1" fmla="*/ 47625 w 47625"/>
                <a:gd name="connsiteY1" fmla="*/ 0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47625" y="0"/>
                  </a:lnTo>
                  <a:lnTo>
                    <a:pt x="0"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 name="Freeform: Shape 218">
              <a:extLst>
                <a:ext uri="{FF2B5EF4-FFF2-40B4-BE49-F238E27FC236}">
                  <a16:creationId xmlns:a16="http://schemas.microsoft.com/office/drawing/2014/main" id="{5787851B-68C6-4B8E-A7C8-3AF7A2EA4B07}"/>
                </a:ext>
              </a:extLst>
            </p:cNvPr>
            <p:cNvSpPr/>
            <p:nvPr/>
          </p:nvSpPr>
          <p:spPr>
            <a:xfrm>
              <a:off x="2842122" y="1598613"/>
              <a:ext cx="38100" cy="38100"/>
            </a:xfrm>
            <a:custGeom>
              <a:avLst/>
              <a:gdLst>
                <a:gd name="connsiteX0" fmla="*/ 0 w 38100"/>
                <a:gd name="connsiteY0" fmla="*/ 0 h 38100"/>
                <a:gd name="connsiteX1" fmla="*/ 38100 w 38100"/>
                <a:gd name="connsiteY1" fmla="*/ 38100 h 38100"/>
              </a:gdLst>
              <a:ahLst/>
              <a:cxnLst>
                <a:cxn ang="0">
                  <a:pos x="connsiteX0" y="connsiteY0"/>
                </a:cxn>
                <a:cxn ang="0">
                  <a:pos x="connsiteX1" y="connsiteY1"/>
                </a:cxn>
              </a:cxnLst>
              <a:rect l="l" t="t" r="r" b="b"/>
              <a:pathLst>
                <a:path w="38100" h="38100">
                  <a:moveTo>
                    <a:pt x="0" y="0"/>
                  </a:moveTo>
                  <a:lnTo>
                    <a:pt x="38100" y="3810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 name="Freeform: Shape 219">
              <a:extLst>
                <a:ext uri="{FF2B5EF4-FFF2-40B4-BE49-F238E27FC236}">
                  <a16:creationId xmlns:a16="http://schemas.microsoft.com/office/drawing/2014/main" id="{D59F159D-1C26-4673-A520-254BFD83B7B7}"/>
                </a:ext>
              </a:extLst>
            </p:cNvPr>
            <p:cNvSpPr/>
            <p:nvPr/>
          </p:nvSpPr>
          <p:spPr>
            <a:xfrm>
              <a:off x="2661147" y="1417638"/>
              <a:ext cx="38100" cy="38100"/>
            </a:xfrm>
            <a:custGeom>
              <a:avLst/>
              <a:gdLst>
                <a:gd name="connsiteX0" fmla="*/ 0 w 38100"/>
                <a:gd name="connsiteY0" fmla="*/ 0 h 38100"/>
                <a:gd name="connsiteX1" fmla="*/ 38100 w 38100"/>
                <a:gd name="connsiteY1" fmla="*/ 38100 h 38100"/>
              </a:gdLst>
              <a:ahLst/>
              <a:cxnLst>
                <a:cxn ang="0">
                  <a:pos x="connsiteX0" y="connsiteY0"/>
                </a:cxn>
                <a:cxn ang="0">
                  <a:pos x="connsiteX1" y="connsiteY1"/>
                </a:cxn>
              </a:cxnLst>
              <a:rect l="l" t="t" r="r" b="b"/>
              <a:pathLst>
                <a:path w="38100" h="38100">
                  <a:moveTo>
                    <a:pt x="0" y="0"/>
                  </a:moveTo>
                  <a:lnTo>
                    <a:pt x="38100" y="3810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8" name="Freeform: Shape 220">
              <a:extLst>
                <a:ext uri="{FF2B5EF4-FFF2-40B4-BE49-F238E27FC236}">
                  <a16:creationId xmlns:a16="http://schemas.microsoft.com/office/drawing/2014/main" id="{E9948758-A4AD-40ED-8668-2A2EE82F65D6}"/>
                </a:ext>
              </a:extLst>
            </p:cNvPr>
            <p:cNvSpPr/>
            <p:nvPr/>
          </p:nvSpPr>
          <p:spPr>
            <a:xfrm>
              <a:off x="2661147" y="1417638"/>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9" name="Freeform: Shape 221">
              <a:extLst>
                <a:ext uri="{FF2B5EF4-FFF2-40B4-BE49-F238E27FC236}">
                  <a16:creationId xmlns:a16="http://schemas.microsoft.com/office/drawing/2014/main" id="{36876ACD-E0FC-42E4-AD79-7B79BCEE0359}"/>
                </a:ext>
              </a:extLst>
            </p:cNvPr>
            <p:cNvSpPr/>
            <p:nvPr/>
          </p:nvSpPr>
          <p:spPr>
            <a:xfrm>
              <a:off x="2832597" y="1589088"/>
              <a:ext cx="47625" cy="47625"/>
            </a:xfrm>
            <a:custGeom>
              <a:avLst/>
              <a:gdLst>
                <a:gd name="connsiteX0" fmla="*/ 0 w 47625"/>
                <a:gd name="connsiteY0" fmla="*/ 47625 h 47625"/>
                <a:gd name="connsiteX1" fmla="*/ 47625 w 47625"/>
                <a:gd name="connsiteY1" fmla="*/ 47625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47625" y="47625"/>
                  </a:lnTo>
                  <a:lnTo>
                    <a:pt x="47625" y="0"/>
                  </a:lnTo>
                </a:path>
              </a:pathLst>
            </a:custGeom>
            <a:noFill/>
            <a:ln w="1270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130" name="Straight Connector 129">
            <a:extLst>
              <a:ext uri="{FF2B5EF4-FFF2-40B4-BE49-F238E27FC236}">
                <a16:creationId xmlns:a16="http://schemas.microsoft.com/office/drawing/2014/main" id="{74ED0618-B999-402B-AF33-1DBFB57B7B95}"/>
              </a:ext>
            </a:extLst>
          </p:cNvPr>
          <p:cNvCxnSpPr/>
          <p:nvPr/>
        </p:nvCxnSpPr>
        <p:spPr>
          <a:xfrm>
            <a:off x="6355344" y="4778184"/>
            <a:ext cx="206520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1" name="Rectangle 233">
            <a:extLst>
              <a:ext uri="{FF2B5EF4-FFF2-40B4-BE49-F238E27FC236}">
                <a16:creationId xmlns:a16="http://schemas.microsoft.com/office/drawing/2014/main" id="{FC649088-DC45-422B-99E4-184CA3FED7AE}"/>
              </a:ext>
            </a:extLst>
          </p:cNvPr>
          <p:cNvSpPr>
            <a:spLocks noChangeArrowheads="1"/>
          </p:cNvSpPr>
          <p:nvPr/>
        </p:nvSpPr>
        <p:spPr bwMode="auto">
          <a:xfrm>
            <a:off x="8999020" y="5558846"/>
            <a:ext cx="556210" cy="366925"/>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7213EA"/>
                </a:solidFill>
                <a:effectLst/>
                <a:uLnTx/>
                <a:uFillTx/>
                <a:latin typeface="Arial"/>
                <a:ea typeface="+mn-ea"/>
                <a:cs typeface="Arial" panose="020B0604020202020204" pitchFamily="34" charset="0"/>
              </a:rPr>
              <a:t>Recipe Cards</a:t>
            </a:r>
          </a:p>
        </p:txBody>
      </p:sp>
      <p:sp>
        <p:nvSpPr>
          <p:cNvPr id="132" name="Rectangle 233">
            <a:extLst>
              <a:ext uri="{FF2B5EF4-FFF2-40B4-BE49-F238E27FC236}">
                <a16:creationId xmlns:a16="http://schemas.microsoft.com/office/drawing/2014/main" id="{F286EA36-AB2A-4D25-9090-BD7BC2FDBD7B}"/>
              </a:ext>
            </a:extLst>
          </p:cNvPr>
          <p:cNvSpPr>
            <a:spLocks noChangeArrowheads="1"/>
          </p:cNvSpPr>
          <p:nvPr/>
        </p:nvSpPr>
        <p:spPr bwMode="auto">
          <a:xfrm>
            <a:off x="8935631" y="4543509"/>
            <a:ext cx="794093" cy="411576"/>
          </a:xfrm>
          <a:prstGeom prst="rect">
            <a:avLst/>
          </a:prstGeom>
          <a:noFill/>
          <a:ln>
            <a:noFill/>
          </a:ln>
        </p:spPr>
        <p:txBody>
          <a:bodyPr vert="horz" wrap="square" lIns="0" tIns="0" rIns="0" bIns="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auto" latinLnBrk="0" hangingPunct="0">
              <a:lnSpc>
                <a:spcPct val="100000"/>
              </a:lnSpc>
              <a:spcBef>
                <a:spcPts val="0"/>
              </a:spcBef>
              <a:spcAft>
                <a:spcPts val="600"/>
              </a:spcAft>
              <a:buClrTx/>
              <a:buSzTx/>
              <a:buFontTx/>
              <a:buNone/>
              <a:tabLst/>
              <a:defRPr/>
            </a:pPr>
            <a:r>
              <a:rPr kumimoji="0" lang="en-US" altLang="en-US" sz="1000" b="0" i="0" u="none" strike="noStrike" kern="1200" cap="none" spc="0" normalizeH="0" baseline="0" noProof="0">
                <a:ln>
                  <a:noFill/>
                </a:ln>
                <a:solidFill>
                  <a:srgbClr val="7213EA"/>
                </a:solidFill>
                <a:effectLst/>
                <a:uLnTx/>
                <a:uFillTx/>
                <a:latin typeface="Arial"/>
                <a:ea typeface="+mn-ea"/>
                <a:cs typeface="Arial" panose="020B0604020202020204" pitchFamily="34" charset="0"/>
              </a:rPr>
              <a:t>Shibumi dashboards</a:t>
            </a:r>
          </a:p>
        </p:txBody>
      </p:sp>
      <p:sp>
        <p:nvSpPr>
          <p:cNvPr id="133" name="Freeform 178">
            <a:extLst>
              <a:ext uri="{FF2B5EF4-FFF2-40B4-BE49-F238E27FC236}">
                <a16:creationId xmlns:a16="http://schemas.microsoft.com/office/drawing/2014/main" id="{56DF9273-588E-472E-AB3A-8DB3A1B36F78}"/>
              </a:ext>
            </a:extLst>
          </p:cNvPr>
          <p:cNvSpPr>
            <a:spLocks/>
          </p:cNvSpPr>
          <p:nvPr/>
        </p:nvSpPr>
        <p:spPr bwMode="auto">
          <a:xfrm>
            <a:off x="3566076" y="4253309"/>
            <a:ext cx="2448968" cy="2057186"/>
          </a:xfrm>
          <a:prstGeom prst="rect">
            <a:avLst/>
          </a:prstGeom>
          <a:solidFill>
            <a:schemeClr val="bg1"/>
          </a:solidFill>
          <a:ln w="12700">
            <a:solidFill>
              <a:schemeClr val="accent2"/>
            </a:solidFill>
            <a:round/>
            <a:headEnd/>
            <a:tailEnd/>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pic>
        <p:nvPicPr>
          <p:cNvPr id="134" name="Picture 133">
            <a:extLst>
              <a:ext uri="{FF2B5EF4-FFF2-40B4-BE49-F238E27FC236}">
                <a16:creationId xmlns:a16="http://schemas.microsoft.com/office/drawing/2014/main" id="{E4B8B311-70AE-486E-8245-33133790E22E}"/>
              </a:ext>
            </a:extLst>
          </p:cNvPr>
          <p:cNvPicPr>
            <a:picLocks noChangeAspect="1"/>
          </p:cNvPicPr>
          <p:nvPr/>
        </p:nvPicPr>
        <p:blipFill>
          <a:blip r:embed="rId5"/>
          <a:stretch>
            <a:fillRect/>
          </a:stretch>
        </p:blipFill>
        <p:spPr>
          <a:xfrm>
            <a:off x="3687949" y="4451448"/>
            <a:ext cx="1940498" cy="1046179"/>
          </a:xfrm>
          <a:prstGeom prst="rect">
            <a:avLst/>
          </a:prstGeom>
          <a:solidFill>
            <a:schemeClr val="bg1"/>
          </a:solidFill>
          <a:ln>
            <a:solidFill>
              <a:schemeClr val="accent1"/>
            </a:solidFill>
          </a:ln>
        </p:spPr>
      </p:pic>
      <p:pic>
        <p:nvPicPr>
          <p:cNvPr id="135" name="Picture 134">
            <a:extLst>
              <a:ext uri="{FF2B5EF4-FFF2-40B4-BE49-F238E27FC236}">
                <a16:creationId xmlns:a16="http://schemas.microsoft.com/office/drawing/2014/main" id="{8717AAE6-7409-4C67-A1FE-48923320C74E}"/>
              </a:ext>
            </a:extLst>
          </p:cNvPr>
          <p:cNvPicPr>
            <a:picLocks noChangeAspect="1"/>
          </p:cNvPicPr>
          <p:nvPr/>
        </p:nvPicPr>
        <p:blipFill>
          <a:blip r:embed="rId6"/>
          <a:stretch>
            <a:fillRect/>
          </a:stretch>
        </p:blipFill>
        <p:spPr>
          <a:xfrm>
            <a:off x="3974809" y="5190875"/>
            <a:ext cx="1950574" cy="936788"/>
          </a:xfrm>
          <a:prstGeom prst="rect">
            <a:avLst/>
          </a:prstGeom>
          <a:solidFill>
            <a:schemeClr val="bg1"/>
          </a:solidFill>
          <a:ln>
            <a:solidFill>
              <a:schemeClr val="accent1"/>
            </a:solidFill>
          </a:ln>
        </p:spPr>
      </p:pic>
      <p:pic>
        <p:nvPicPr>
          <p:cNvPr id="136" name="Picture 135">
            <a:extLst>
              <a:ext uri="{FF2B5EF4-FFF2-40B4-BE49-F238E27FC236}">
                <a16:creationId xmlns:a16="http://schemas.microsoft.com/office/drawing/2014/main" id="{2311981B-C9AA-4D9A-9268-2DB5D66AF726}"/>
              </a:ext>
            </a:extLst>
          </p:cNvPr>
          <p:cNvPicPr>
            <a:picLocks noChangeAspect="1"/>
          </p:cNvPicPr>
          <p:nvPr/>
        </p:nvPicPr>
        <p:blipFill>
          <a:blip r:embed="rId7"/>
          <a:stretch>
            <a:fillRect/>
          </a:stretch>
        </p:blipFill>
        <p:spPr>
          <a:xfrm>
            <a:off x="1142293" y="4520796"/>
            <a:ext cx="1981168" cy="863781"/>
          </a:xfrm>
          <a:prstGeom prst="rect">
            <a:avLst/>
          </a:prstGeom>
          <a:ln>
            <a:solidFill>
              <a:schemeClr val="accent4"/>
            </a:solidFill>
          </a:ln>
        </p:spPr>
      </p:pic>
      <p:sp>
        <p:nvSpPr>
          <p:cNvPr id="137" name="Rectangle 233">
            <a:extLst>
              <a:ext uri="{FF2B5EF4-FFF2-40B4-BE49-F238E27FC236}">
                <a16:creationId xmlns:a16="http://schemas.microsoft.com/office/drawing/2014/main" id="{1837F706-F19A-4811-9E13-C7AAEF76E863}"/>
              </a:ext>
            </a:extLst>
          </p:cNvPr>
          <p:cNvSpPr>
            <a:spLocks noChangeArrowheads="1"/>
          </p:cNvSpPr>
          <p:nvPr/>
        </p:nvSpPr>
        <p:spPr bwMode="auto">
          <a:xfrm>
            <a:off x="4174410" y="4099591"/>
            <a:ext cx="1212537" cy="294397"/>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600"/>
              </a:spcAft>
              <a:buClrTx/>
              <a:buSzTx/>
              <a:buFontTx/>
              <a:buNone/>
              <a:tabLst/>
              <a:defRPr/>
            </a:pPr>
            <a:r>
              <a:rPr kumimoji="0" lang="en-US" altLang="en-US" sz="1400" b="1" i="0" u="none" strike="noStrike" kern="1200" cap="none" spc="0" normalizeH="0" baseline="0" noProof="0">
                <a:ln>
                  <a:noFill/>
                </a:ln>
                <a:solidFill>
                  <a:schemeClr val="accent1"/>
                </a:solidFill>
                <a:effectLst/>
                <a:uLnTx/>
                <a:uFillTx/>
                <a:latin typeface="+mj-lt"/>
                <a:ea typeface="+mn-ea"/>
                <a:cs typeface="Arial" panose="020B0604020202020204" pitchFamily="34" charset="0"/>
              </a:rPr>
              <a:t>Value Case</a:t>
            </a:r>
            <a:endParaRPr kumimoji="0" lang="en-US" altLang="en-US" sz="1400" b="0" i="0" u="none" strike="noStrike" kern="1200" cap="none" spc="0" normalizeH="0" baseline="0" noProof="0">
              <a:ln>
                <a:noFill/>
              </a:ln>
              <a:solidFill>
                <a:schemeClr val="accent1"/>
              </a:solidFill>
              <a:effectLst/>
              <a:uLnTx/>
              <a:uFillTx/>
              <a:latin typeface="+mj-lt"/>
              <a:ea typeface="+mn-ea"/>
              <a:cs typeface="Arial" panose="020B0604020202020204" pitchFamily="34" charset="0"/>
            </a:endParaRPr>
          </a:p>
        </p:txBody>
      </p:sp>
      <p:cxnSp>
        <p:nvCxnSpPr>
          <p:cNvPr id="138" name="Straight Connector 137">
            <a:extLst>
              <a:ext uri="{FF2B5EF4-FFF2-40B4-BE49-F238E27FC236}">
                <a16:creationId xmlns:a16="http://schemas.microsoft.com/office/drawing/2014/main" id="{484F6374-6E9C-4B09-9317-A9F626D6F65F}"/>
              </a:ext>
            </a:extLst>
          </p:cNvPr>
          <p:cNvCxnSpPr/>
          <p:nvPr/>
        </p:nvCxnSpPr>
        <p:spPr>
          <a:xfrm>
            <a:off x="6341656" y="5761766"/>
            <a:ext cx="206520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A6992C1A-1DF7-4337-B81A-5A3FDF9DD2F3}"/>
              </a:ext>
            </a:extLst>
          </p:cNvPr>
          <p:cNvPicPr>
            <a:picLocks noChangeAspect="1"/>
          </p:cNvPicPr>
          <p:nvPr/>
        </p:nvPicPr>
        <p:blipFill>
          <a:blip r:embed="rId8"/>
          <a:stretch>
            <a:fillRect/>
          </a:stretch>
        </p:blipFill>
        <p:spPr>
          <a:xfrm>
            <a:off x="1336557" y="5163201"/>
            <a:ext cx="2042212" cy="956113"/>
          </a:xfrm>
          <a:prstGeom prst="rect">
            <a:avLst/>
          </a:prstGeom>
          <a:ln>
            <a:solidFill>
              <a:schemeClr val="accent4"/>
            </a:solidFill>
          </a:ln>
        </p:spPr>
      </p:pic>
      <p:cxnSp>
        <p:nvCxnSpPr>
          <p:cNvPr id="140" name="Straight Connector 139">
            <a:extLst>
              <a:ext uri="{FF2B5EF4-FFF2-40B4-BE49-F238E27FC236}">
                <a16:creationId xmlns:a16="http://schemas.microsoft.com/office/drawing/2014/main" id="{A630E554-9736-448C-ADED-3E79CBAE2EAC}"/>
              </a:ext>
            </a:extLst>
          </p:cNvPr>
          <p:cNvCxnSpPr/>
          <p:nvPr/>
        </p:nvCxnSpPr>
        <p:spPr>
          <a:xfrm>
            <a:off x="8913958" y="5281902"/>
            <a:ext cx="2065208"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4CDDB24-DA20-49B1-9604-4D775624A135}"/>
              </a:ext>
            </a:extLst>
          </p:cNvPr>
          <p:cNvPicPr>
            <a:picLocks noChangeAspect="1"/>
          </p:cNvPicPr>
          <p:nvPr/>
        </p:nvPicPr>
        <p:blipFill>
          <a:blip r:embed="rId9"/>
          <a:stretch>
            <a:fillRect/>
          </a:stretch>
        </p:blipFill>
        <p:spPr>
          <a:xfrm>
            <a:off x="9504925" y="5371310"/>
            <a:ext cx="1029487" cy="575918"/>
          </a:xfrm>
          <a:prstGeom prst="rect">
            <a:avLst/>
          </a:prstGeom>
          <a:ln>
            <a:solidFill>
              <a:schemeClr val="accent5"/>
            </a:solidFill>
          </a:ln>
        </p:spPr>
      </p:pic>
      <p:pic>
        <p:nvPicPr>
          <p:cNvPr id="142" name="Picture 141">
            <a:extLst>
              <a:ext uri="{FF2B5EF4-FFF2-40B4-BE49-F238E27FC236}">
                <a16:creationId xmlns:a16="http://schemas.microsoft.com/office/drawing/2014/main" id="{1B1652CA-A9D5-41EB-90B9-680A93F5020B}"/>
              </a:ext>
            </a:extLst>
          </p:cNvPr>
          <p:cNvPicPr>
            <a:picLocks noChangeAspect="1"/>
          </p:cNvPicPr>
          <p:nvPr/>
        </p:nvPicPr>
        <p:blipFill>
          <a:blip r:embed="rId10"/>
          <a:stretch>
            <a:fillRect/>
          </a:stretch>
        </p:blipFill>
        <p:spPr>
          <a:xfrm>
            <a:off x="9963799" y="5574828"/>
            <a:ext cx="1124428" cy="630289"/>
          </a:xfrm>
          <a:prstGeom prst="rect">
            <a:avLst/>
          </a:prstGeom>
          <a:ln>
            <a:solidFill>
              <a:schemeClr val="accent5"/>
            </a:solidFill>
          </a:ln>
        </p:spPr>
      </p:pic>
    </p:spTree>
    <p:custDataLst>
      <p:tags r:id="rId1"/>
    </p:custDataLst>
    <p:extLst>
      <p:ext uri="{BB962C8B-B14F-4D97-AF65-F5344CB8AC3E}">
        <p14:creationId xmlns:p14="http://schemas.microsoft.com/office/powerpoint/2010/main" val="3208302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565585" cy="1993900"/>
          </a:xfrm>
        </p:spPr>
        <p:txBody>
          <a:bodyPr/>
          <a:lstStyle/>
          <a:p>
            <a:pPr>
              <a:lnSpc>
                <a:spcPts val="7200"/>
              </a:lnSpc>
            </a:pPr>
            <a:r>
              <a:rPr lang="en-GB" sz="6600"/>
              <a:t>Appendix C: Agile (Workstream 4)</a:t>
            </a:r>
          </a:p>
        </p:txBody>
      </p:sp>
    </p:spTree>
    <p:custDataLst>
      <p:tags r:id="rId1"/>
    </p:custDataLst>
    <p:extLst>
      <p:ext uri="{BB962C8B-B14F-4D97-AF65-F5344CB8AC3E}">
        <p14:creationId xmlns:p14="http://schemas.microsoft.com/office/powerpoint/2010/main" val="257787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459E-AE89-42BA-A61C-688598B1FDE9}"/>
              </a:ext>
            </a:extLst>
          </p:cNvPr>
          <p:cNvSpPr>
            <a:spLocks noGrp="1"/>
          </p:cNvSpPr>
          <p:nvPr>
            <p:ph type="title"/>
          </p:nvPr>
        </p:nvSpPr>
        <p:spPr/>
        <p:txBody>
          <a:bodyPr/>
          <a:lstStyle/>
          <a:p>
            <a:r>
              <a:rPr lang="en-US" sz="3600"/>
              <a:t>Partnering with clients</a:t>
            </a:r>
            <a:r>
              <a:rPr lang="en-US"/>
              <a:t> in their</a:t>
            </a:r>
            <a:r>
              <a:rPr lang="en-US" sz="3600"/>
              <a:t> Agile transformation</a:t>
            </a:r>
            <a:endParaRPr lang="en-US"/>
          </a:p>
        </p:txBody>
      </p:sp>
      <p:sp>
        <p:nvSpPr>
          <p:cNvPr id="4" name="Rectangle 3">
            <a:extLst>
              <a:ext uri="{FF2B5EF4-FFF2-40B4-BE49-F238E27FC236}">
                <a16:creationId xmlns:a16="http://schemas.microsoft.com/office/drawing/2014/main" id="{CFDC7C7E-385C-4D9C-89A1-061F18F43233}"/>
              </a:ext>
            </a:extLst>
          </p:cNvPr>
          <p:cNvSpPr/>
          <p:nvPr/>
        </p:nvSpPr>
        <p:spPr>
          <a:xfrm>
            <a:off x="8292092" y="1560759"/>
            <a:ext cx="3698598" cy="4568926"/>
          </a:xfrm>
          <a:prstGeom prst="rect">
            <a:avLst/>
          </a:prstGeom>
          <a:solidFill>
            <a:schemeClr val="accent5"/>
          </a:solidFill>
          <a:ln>
            <a:noFill/>
          </a:ln>
          <a:effectLst>
            <a:outerShdw blurRad="317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0915" tIns="40915" rIns="40915" bIns="4091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5" name="Rectangle 4">
            <a:extLst>
              <a:ext uri="{FF2B5EF4-FFF2-40B4-BE49-F238E27FC236}">
                <a16:creationId xmlns:a16="http://schemas.microsoft.com/office/drawing/2014/main" id="{48153486-8CBC-46C3-B193-CF050313DD6D}"/>
              </a:ext>
            </a:extLst>
          </p:cNvPr>
          <p:cNvSpPr/>
          <p:nvPr/>
        </p:nvSpPr>
        <p:spPr>
          <a:xfrm>
            <a:off x="3580890" y="3641389"/>
            <a:ext cx="4632270" cy="2487128"/>
          </a:xfrm>
          <a:prstGeom prst="rect">
            <a:avLst/>
          </a:prstGeom>
          <a:solidFill>
            <a:schemeClr val="accent4"/>
          </a:solidFill>
          <a:ln>
            <a:noFill/>
          </a:ln>
          <a:effectLst>
            <a:outerShdw blurRad="317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0915" tIns="40915" rIns="40915" bIns="4091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58" name="Group 57">
            <a:extLst>
              <a:ext uri="{FF2B5EF4-FFF2-40B4-BE49-F238E27FC236}">
                <a16:creationId xmlns:a16="http://schemas.microsoft.com/office/drawing/2014/main" id="{D67909CE-FE57-4742-A462-08EC2598516B}"/>
              </a:ext>
            </a:extLst>
          </p:cNvPr>
          <p:cNvGrpSpPr/>
          <p:nvPr/>
        </p:nvGrpSpPr>
        <p:grpSpPr>
          <a:xfrm>
            <a:off x="3581757" y="1565359"/>
            <a:ext cx="4637821" cy="2008124"/>
            <a:chOff x="4067609" y="637293"/>
            <a:chExt cx="3902713" cy="2192201"/>
          </a:xfrm>
        </p:grpSpPr>
        <p:sp>
          <p:nvSpPr>
            <p:cNvPr id="6" name="Rectangle 5">
              <a:extLst>
                <a:ext uri="{FF2B5EF4-FFF2-40B4-BE49-F238E27FC236}">
                  <a16:creationId xmlns:a16="http://schemas.microsoft.com/office/drawing/2014/main" id="{27A53A6B-E885-49FA-A372-D7317EE9999D}"/>
                </a:ext>
              </a:extLst>
            </p:cNvPr>
            <p:cNvSpPr/>
            <p:nvPr/>
          </p:nvSpPr>
          <p:spPr>
            <a:xfrm>
              <a:off x="4067609" y="637293"/>
              <a:ext cx="3902713" cy="2192201"/>
            </a:xfrm>
            <a:prstGeom prst="rect">
              <a:avLst/>
            </a:prstGeom>
            <a:solidFill>
              <a:schemeClr val="accent1"/>
            </a:solidFill>
            <a:ln>
              <a:noFill/>
            </a:ln>
            <a:effectLst>
              <a:outerShdw blurRad="317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0915" tIns="40915" rIns="40915" bIns="4091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Calibri" panose="020F0502020204030204"/>
                <a:ea typeface="+mn-ea"/>
                <a:cs typeface="Calibri"/>
              </a:endParaRPr>
            </a:p>
          </p:txBody>
        </p:sp>
        <p:sp>
          <p:nvSpPr>
            <p:cNvPr id="8" name="Title 3">
              <a:extLst>
                <a:ext uri="{FF2B5EF4-FFF2-40B4-BE49-F238E27FC236}">
                  <a16:creationId xmlns:a16="http://schemas.microsoft.com/office/drawing/2014/main" id="{B1EB2BDB-70E3-4D27-A6FE-940542875F3B}"/>
                </a:ext>
              </a:extLst>
            </p:cNvPr>
            <p:cNvSpPr txBox="1">
              <a:spLocks/>
            </p:cNvSpPr>
            <p:nvPr/>
          </p:nvSpPr>
          <p:spPr>
            <a:xfrm>
              <a:off x="4164087" y="750828"/>
              <a:ext cx="3092924" cy="404482"/>
            </a:xfrm>
            <a:prstGeom prst="rect">
              <a:avLst/>
            </a:prstGeom>
          </p:spPr>
          <p:txBody>
            <a:bodyPr vert="horz" lIns="0" tIns="0" rIns="0" bIns="0" rtlCol="0" anchor="t" anchorCtr="0">
              <a:noAutofit/>
            </a:bodyPr>
            <a:lstStyle>
              <a:defPPr>
                <a:defRPr lang="en-US"/>
              </a:defPPr>
              <a:lvl1pPr marR="0" lvl="0" indent="0" fontAlgn="auto">
                <a:lnSpc>
                  <a:spcPct val="90000"/>
                </a:lnSpc>
                <a:spcBef>
                  <a:spcPct val="0"/>
                </a:spcBef>
                <a:spcAft>
                  <a:spcPts val="0"/>
                </a:spcAft>
                <a:buClrTx/>
                <a:buSzTx/>
                <a:buFontTx/>
                <a:buNone/>
                <a:tabLst/>
                <a:defRPr sz="2400" b="1">
                  <a:solidFill>
                    <a:sysClr val="window" lastClr="FFFFFF"/>
                  </a:solidFill>
                  <a:latin typeface="Arial Narrow" panose="020B0606020202030204" pitchFamily="34" charset="0"/>
                  <a:ea typeface="+mj-ea"/>
                  <a:cs typeface="+mj-cs"/>
                </a:defRPr>
              </a:lvl1pPr>
            </a:lstStyle>
            <a:p>
              <a:r>
                <a:rPr lang="en-US" sz="2000"/>
                <a:t>How do we do it?</a:t>
              </a:r>
            </a:p>
          </p:txBody>
        </p:sp>
        <p:sp>
          <p:nvSpPr>
            <p:cNvPr id="9" name="TextBox 8">
              <a:extLst>
                <a:ext uri="{FF2B5EF4-FFF2-40B4-BE49-F238E27FC236}">
                  <a16:creationId xmlns:a16="http://schemas.microsoft.com/office/drawing/2014/main" id="{39F9CCFD-F490-471D-90CE-0778AA9234F0}"/>
                </a:ext>
              </a:extLst>
            </p:cNvPr>
            <p:cNvSpPr txBox="1"/>
            <p:nvPr/>
          </p:nvSpPr>
          <p:spPr>
            <a:xfrm>
              <a:off x="4164087" y="1067967"/>
              <a:ext cx="3784205" cy="1466135"/>
            </a:xfrm>
            <a:prstGeom prst="rect">
              <a:avLst/>
            </a:prstGeom>
            <a:noFill/>
          </p:spPr>
          <p:txBody>
            <a:bodyPr wrap="square" lIns="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Adopting the mindset is more than forming teams, building backlogs, and cadence based delivery. Transformation is about systematically removing barriers to allow that to happen.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Our holistic approach provides techniques and tools to orchestrate a set of transformation initiatives in a way that drives value@velocity and creates the right experiences for all stakeholders, while still ensuring the day to day delivery needs are met.</a:t>
              </a:r>
            </a:p>
          </p:txBody>
        </p:sp>
      </p:grpSp>
      <p:sp>
        <p:nvSpPr>
          <p:cNvPr id="12" name="Title 3">
            <a:extLst>
              <a:ext uri="{FF2B5EF4-FFF2-40B4-BE49-F238E27FC236}">
                <a16:creationId xmlns:a16="http://schemas.microsoft.com/office/drawing/2014/main" id="{8D3DCBD5-8DA2-4AA7-BA7E-DDF0F927F625}"/>
              </a:ext>
            </a:extLst>
          </p:cNvPr>
          <p:cNvSpPr txBox="1">
            <a:spLocks/>
          </p:cNvSpPr>
          <p:nvPr/>
        </p:nvSpPr>
        <p:spPr>
          <a:xfrm>
            <a:off x="4861052" y="3717534"/>
            <a:ext cx="3135724" cy="488611"/>
          </a:xfrm>
          <a:prstGeom prst="rect">
            <a:avLst/>
          </a:prstGeom>
        </p:spPr>
        <p:txBody>
          <a:bodyPr vert="horz" lIns="0" tIns="0" rIns="0" bIns="0" rtlCol="0" anchor="t" anchorCtr="0">
            <a:noAutofit/>
          </a:bodyPr>
          <a:lstStyle>
            <a:defPPr>
              <a:defRPr lang="en-US"/>
            </a:defPPr>
            <a:lvl1pPr marR="0" lvl="0" indent="0" fontAlgn="auto">
              <a:lnSpc>
                <a:spcPct val="90000"/>
              </a:lnSpc>
              <a:spcBef>
                <a:spcPct val="0"/>
              </a:spcBef>
              <a:spcAft>
                <a:spcPts val="0"/>
              </a:spcAft>
              <a:buClrTx/>
              <a:buSzTx/>
              <a:buFontTx/>
              <a:buNone/>
              <a:tabLst/>
              <a:defRPr sz="2400" b="1">
                <a:solidFill>
                  <a:sysClr val="window" lastClr="FFFFFF"/>
                </a:solidFill>
                <a:latin typeface="Arial Narrow" panose="020B0606020202030204" pitchFamily="34" charset="0"/>
                <a:ea typeface="+mj-ea"/>
                <a:cs typeface="+mj-cs"/>
              </a:defRPr>
            </a:lvl1pPr>
          </a:lstStyle>
          <a:p>
            <a:r>
              <a:rPr lang="en-US" sz="2000"/>
              <a:t>We put people first.</a:t>
            </a:r>
          </a:p>
        </p:txBody>
      </p:sp>
      <p:sp>
        <p:nvSpPr>
          <p:cNvPr id="16" name="Title 3">
            <a:extLst>
              <a:ext uri="{FF2B5EF4-FFF2-40B4-BE49-F238E27FC236}">
                <a16:creationId xmlns:a16="http://schemas.microsoft.com/office/drawing/2014/main" id="{B69BDE37-2E91-4BF1-8835-641614C40C38}"/>
              </a:ext>
            </a:extLst>
          </p:cNvPr>
          <p:cNvSpPr txBox="1">
            <a:spLocks/>
          </p:cNvSpPr>
          <p:nvPr/>
        </p:nvSpPr>
        <p:spPr>
          <a:xfrm>
            <a:off x="8419493" y="1656472"/>
            <a:ext cx="3109092" cy="395197"/>
          </a:xfrm>
          <a:prstGeom prst="rect">
            <a:avLst/>
          </a:prstGeom>
        </p:spPr>
        <p:txBody>
          <a:bodyPr vert="horz" lIns="0" tIns="0" rIns="0" bIns="0" rtlCol="0" anchor="t" anchorCtr="0">
            <a:noAutofit/>
          </a:bodyPr>
          <a:lstStyle>
            <a:defPPr>
              <a:defRPr lang="en-US"/>
            </a:defPPr>
            <a:lvl1pPr marR="0" lvl="0" indent="0" fontAlgn="auto">
              <a:lnSpc>
                <a:spcPct val="90000"/>
              </a:lnSpc>
              <a:spcBef>
                <a:spcPct val="0"/>
              </a:spcBef>
              <a:spcAft>
                <a:spcPts val="0"/>
              </a:spcAft>
              <a:buClrTx/>
              <a:buSzTx/>
              <a:buFontTx/>
              <a:buNone/>
              <a:tabLst/>
              <a:defRPr sz="2400" b="1">
                <a:solidFill>
                  <a:sysClr val="window" lastClr="FFFFFF"/>
                </a:solidFill>
                <a:latin typeface="Arial Narrow" panose="020B0606020202030204" pitchFamily="34" charset="0"/>
                <a:ea typeface="+mj-ea"/>
                <a:cs typeface="+mj-cs"/>
              </a:defRPr>
            </a:lvl1pPr>
          </a:lstStyle>
          <a:p>
            <a:r>
              <a:rPr lang="en-US" sz="2000"/>
              <a:t>Our high-level plan</a:t>
            </a:r>
          </a:p>
        </p:txBody>
      </p:sp>
      <p:sp>
        <p:nvSpPr>
          <p:cNvPr id="17" name="TextBox 16">
            <a:extLst>
              <a:ext uri="{FF2B5EF4-FFF2-40B4-BE49-F238E27FC236}">
                <a16:creationId xmlns:a16="http://schemas.microsoft.com/office/drawing/2014/main" id="{1E0A5C53-5AF5-4E1E-80E5-1214E43AE8B3}"/>
              </a:ext>
            </a:extLst>
          </p:cNvPr>
          <p:cNvSpPr txBox="1"/>
          <p:nvPr/>
        </p:nvSpPr>
        <p:spPr>
          <a:xfrm>
            <a:off x="8419493" y="2027280"/>
            <a:ext cx="3353667" cy="4578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We mobilize around 6 proven phases of transformation:</a:t>
            </a:r>
          </a:p>
        </p:txBody>
      </p:sp>
      <p:sp>
        <p:nvSpPr>
          <p:cNvPr id="18" name="TextBox 17">
            <a:extLst>
              <a:ext uri="{FF2B5EF4-FFF2-40B4-BE49-F238E27FC236}">
                <a16:creationId xmlns:a16="http://schemas.microsoft.com/office/drawing/2014/main" id="{5F8A3B3A-27C5-4B91-A4D6-999D8504B4D7}"/>
              </a:ext>
            </a:extLst>
          </p:cNvPr>
          <p:cNvSpPr txBox="1"/>
          <p:nvPr/>
        </p:nvSpPr>
        <p:spPr>
          <a:xfrm>
            <a:off x="3644660" y="5468552"/>
            <a:ext cx="4617405" cy="59205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Our plan revolves around people. We work to create connected, powered and trusted teams and promote confidence in their work. Business describes the vision while the people on the teams create the solution.</a:t>
            </a:r>
          </a:p>
        </p:txBody>
      </p:sp>
      <p:grpSp>
        <p:nvGrpSpPr>
          <p:cNvPr id="57" name="Group 56">
            <a:extLst>
              <a:ext uri="{FF2B5EF4-FFF2-40B4-BE49-F238E27FC236}">
                <a16:creationId xmlns:a16="http://schemas.microsoft.com/office/drawing/2014/main" id="{55369373-60DE-4B93-9D82-35CBE03DF2D7}"/>
              </a:ext>
            </a:extLst>
          </p:cNvPr>
          <p:cNvGrpSpPr/>
          <p:nvPr/>
        </p:nvGrpSpPr>
        <p:grpSpPr>
          <a:xfrm>
            <a:off x="1017890" y="1560760"/>
            <a:ext cx="2484069" cy="4567758"/>
            <a:chOff x="95748" y="1369057"/>
            <a:chExt cx="3730180" cy="3389868"/>
          </a:xfrm>
        </p:grpSpPr>
        <p:sp>
          <p:nvSpPr>
            <p:cNvPr id="3" name="Rectangle 2">
              <a:extLst>
                <a:ext uri="{FF2B5EF4-FFF2-40B4-BE49-F238E27FC236}">
                  <a16:creationId xmlns:a16="http://schemas.microsoft.com/office/drawing/2014/main" id="{4A17D28B-17BC-45AF-9721-1ACADA7AA8DD}"/>
                </a:ext>
              </a:extLst>
            </p:cNvPr>
            <p:cNvSpPr/>
            <p:nvPr/>
          </p:nvSpPr>
          <p:spPr>
            <a:xfrm>
              <a:off x="95748" y="1369057"/>
              <a:ext cx="3730180" cy="3389868"/>
            </a:xfrm>
            <a:prstGeom prst="rect">
              <a:avLst/>
            </a:prstGeom>
            <a:solidFill>
              <a:schemeClr val="tx2"/>
            </a:solidFill>
            <a:ln>
              <a:noFill/>
            </a:ln>
            <a:effectLst>
              <a:outerShdw blurRad="317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0915" tIns="40915" rIns="40915" bIns="4091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0" name="Title 3">
              <a:extLst>
                <a:ext uri="{FF2B5EF4-FFF2-40B4-BE49-F238E27FC236}">
                  <a16:creationId xmlns:a16="http://schemas.microsoft.com/office/drawing/2014/main" id="{AB404AAE-3AFE-4653-9899-3C8A424D6363}"/>
                </a:ext>
              </a:extLst>
            </p:cNvPr>
            <p:cNvSpPr txBox="1">
              <a:spLocks/>
            </p:cNvSpPr>
            <p:nvPr/>
          </p:nvSpPr>
          <p:spPr>
            <a:xfrm>
              <a:off x="187320" y="1461289"/>
              <a:ext cx="3509829" cy="533400"/>
            </a:xfrm>
            <a:prstGeom prst="rect">
              <a:avLst/>
            </a:prstGeom>
          </p:spPr>
          <p:txBody>
            <a:bodyPr vert="horz" lIns="0" tIns="0" rIns="0" bIns="0" rtlCol="0" anchor="t" anchorCtr="0">
              <a:noAutofit/>
            </a:bodyPr>
            <a:lstStyle>
              <a:defPPr>
                <a:defRPr lang="en-US"/>
              </a:defPPr>
              <a:lvl1pPr marR="0" lvl="0" indent="0" fontAlgn="auto">
                <a:lnSpc>
                  <a:spcPct val="90000"/>
                </a:lnSpc>
                <a:spcBef>
                  <a:spcPct val="0"/>
                </a:spcBef>
                <a:spcAft>
                  <a:spcPts val="0"/>
                </a:spcAft>
                <a:buClrTx/>
                <a:buSzTx/>
                <a:buFontTx/>
                <a:buNone/>
                <a:tabLst/>
                <a:defRPr sz="2400" b="1">
                  <a:solidFill>
                    <a:sysClr val="window" lastClr="FFFFFF"/>
                  </a:solidFill>
                  <a:latin typeface="Arial Narrow" panose="020B0606020202030204" pitchFamily="34" charset="0"/>
                  <a:ea typeface="+mj-ea"/>
                  <a:cs typeface="+mj-cs"/>
                </a:defRPr>
              </a:lvl1pPr>
            </a:lstStyle>
            <a:p>
              <a:r>
                <a:rPr lang="en-US" sz="2000"/>
                <a:t>What does it mean to partner on an Agile transformation?</a:t>
              </a:r>
            </a:p>
          </p:txBody>
        </p:sp>
        <p:sp>
          <p:nvSpPr>
            <p:cNvPr id="11" name="TextBox 10">
              <a:extLst>
                <a:ext uri="{FF2B5EF4-FFF2-40B4-BE49-F238E27FC236}">
                  <a16:creationId xmlns:a16="http://schemas.microsoft.com/office/drawing/2014/main" id="{4783F0F8-06B8-4A6C-B638-050C6C4BF3B2}"/>
                </a:ext>
              </a:extLst>
            </p:cNvPr>
            <p:cNvSpPr txBox="1"/>
            <p:nvPr/>
          </p:nvSpPr>
          <p:spPr>
            <a:xfrm>
              <a:off x="205393" y="2260104"/>
              <a:ext cx="3509830" cy="940068"/>
            </a:xfrm>
            <a:prstGeom prst="rect">
              <a:avLst/>
            </a:prstGeom>
            <a:noFill/>
          </p:spPr>
          <p:txBody>
            <a:bodyPr wrap="square" l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Beyond adopting Agile practices and culture: Transformation to an Agile Mindset and Delivery Model is about creating better business outcomes. We start by identifying what outcomes are most important to your company’s success.</a:t>
              </a:r>
            </a:p>
          </p:txBody>
        </p:sp>
        <p:sp>
          <p:nvSpPr>
            <p:cNvPr id="19" name="TextBox 18">
              <a:extLst>
                <a:ext uri="{FF2B5EF4-FFF2-40B4-BE49-F238E27FC236}">
                  <a16:creationId xmlns:a16="http://schemas.microsoft.com/office/drawing/2014/main" id="{CCCD3CF1-327B-4F15-870E-96E7759C2BB8}"/>
                </a:ext>
              </a:extLst>
            </p:cNvPr>
            <p:cNvSpPr txBox="1"/>
            <p:nvPr/>
          </p:nvSpPr>
          <p:spPr>
            <a:xfrm>
              <a:off x="848311" y="3446737"/>
              <a:ext cx="2874199" cy="415498"/>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Align businesses delivery perspective with customer values</a:t>
              </a:r>
            </a:p>
          </p:txBody>
        </p:sp>
        <p:grpSp>
          <p:nvGrpSpPr>
            <p:cNvPr id="20" name="Group 19">
              <a:extLst>
                <a:ext uri="{FF2B5EF4-FFF2-40B4-BE49-F238E27FC236}">
                  <a16:creationId xmlns:a16="http://schemas.microsoft.com/office/drawing/2014/main" id="{D6F4DEE3-1B0C-46D3-AF8A-8D795264585D}"/>
                </a:ext>
              </a:extLst>
            </p:cNvPr>
            <p:cNvGrpSpPr/>
            <p:nvPr/>
          </p:nvGrpSpPr>
          <p:grpSpPr>
            <a:xfrm>
              <a:off x="185411" y="3833234"/>
              <a:ext cx="609455" cy="335147"/>
              <a:chOff x="6254750" y="1322389"/>
              <a:chExt cx="1211933" cy="1080000"/>
            </a:xfrm>
            <a:solidFill>
              <a:schemeClr val="accent4"/>
            </a:solidFill>
          </p:grpSpPr>
          <p:sp>
            <p:nvSpPr>
              <p:cNvPr id="21" name="Rectangle 20">
                <a:extLst>
                  <a:ext uri="{FF2B5EF4-FFF2-40B4-BE49-F238E27FC236}">
                    <a16:creationId xmlns:a16="http://schemas.microsoft.com/office/drawing/2014/main" id="{DE118150-A4C8-4008-93AB-23A09C009945}"/>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Narrow" panose="020B0606020202030204" pitchFamily="34" charset="0"/>
                  </a:rPr>
                  <a:t>02</a:t>
                </a:r>
              </a:p>
            </p:txBody>
          </p:sp>
          <p:sp>
            <p:nvSpPr>
              <p:cNvPr id="22" name="Isosceles Triangle 21">
                <a:extLst>
                  <a:ext uri="{FF2B5EF4-FFF2-40B4-BE49-F238E27FC236}">
                    <a16:creationId xmlns:a16="http://schemas.microsoft.com/office/drawing/2014/main" id="{8426016C-A4D9-46E3-8AFA-5DCB78B54417}"/>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rgbClr val="FFFFFF"/>
                  </a:solidFill>
                  <a:effectLst/>
                  <a:uLnTx/>
                  <a:uFillTx/>
                  <a:latin typeface="Arial Narrow" panose="020B0606020202030204" pitchFamily="34" charset="0"/>
                </a:endParaRPr>
              </a:p>
            </p:txBody>
          </p:sp>
        </p:grpSp>
        <p:grpSp>
          <p:nvGrpSpPr>
            <p:cNvPr id="23" name="Group 22">
              <a:extLst>
                <a:ext uri="{FF2B5EF4-FFF2-40B4-BE49-F238E27FC236}">
                  <a16:creationId xmlns:a16="http://schemas.microsoft.com/office/drawing/2014/main" id="{44AB46BE-6D60-41D9-975A-0A942D2CFC89}"/>
                </a:ext>
              </a:extLst>
            </p:cNvPr>
            <p:cNvGrpSpPr/>
            <p:nvPr/>
          </p:nvGrpSpPr>
          <p:grpSpPr>
            <a:xfrm>
              <a:off x="185411" y="4223752"/>
              <a:ext cx="609455" cy="335147"/>
              <a:chOff x="6254750" y="1322389"/>
              <a:chExt cx="1211933" cy="1080000"/>
            </a:xfrm>
            <a:solidFill>
              <a:schemeClr val="accent4"/>
            </a:solidFill>
          </p:grpSpPr>
          <p:sp>
            <p:nvSpPr>
              <p:cNvPr id="24" name="Rectangle 23">
                <a:extLst>
                  <a:ext uri="{FF2B5EF4-FFF2-40B4-BE49-F238E27FC236}">
                    <a16:creationId xmlns:a16="http://schemas.microsoft.com/office/drawing/2014/main" id="{96085A8B-B826-4263-B38E-A9B7014F1730}"/>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Narrow" panose="020B0606020202030204" pitchFamily="34" charset="0"/>
                  </a:rPr>
                  <a:t>03</a:t>
                </a:r>
              </a:p>
            </p:txBody>
          </p:sp>
          <p:sp>
            <p:nvSpPr>
              <p:cNvPr id="25" name="Isosceles Triangle 24">
                <a:extLst>
                  <a:ext uri="{FF2B5EF4-FFF2-40B4-BE49-F238E27FC236}">
                    <a16:creationId xmlns:a16="http://schemas.microsoft.com/office/drawing/2014/main" id="{1877A5D5-6F22-4886-BD33-4CAD68CD0EAB}"/>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rgbClr val="FFFFFF"/>
                  </a:solidFill>
                  <a:effectLst/>
                  <a:uLnTx/>
                  <a:uFillTx/>
                  <a:latin typeface="Arial Narrow" panose="020B0606020202030204" pitchFamily="34" charset="0"/>
                </a:endParaRPr>
              </a:p>
            </p:txBody>
          </p:sp>
        </p:grpSp>
        <p:sp>
          <p:nvSpPr>
            <p:cNvPr id="26" name="TextBox 25">
              <a:extLst>
                <a:ext uri="{FF2B5EF4-FFF2-40B4-BE49-F238E27FC236}">
                  <a16:creationId xmlns:a16="http://schemas.microsoft.com/office/drawing/2014/main" id="{C25CF859-67F3-47C7-827A-F846873B7605}"/>
                </a:ext>
              </a:extLst>
            </p:cNvPr>
            <p:cNvSpPr txBox="1"/>
            <p:nvPr/>
          </p:nvSpPr>
          <p:spPr>
            <a:xfrm>
              <a:off x="848311" y="3857899"/>
              <a:ext cx="2654224" cy="294479"/>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Bring forth industry experience and expertise</a:t>
              </a:r>
            </a:p>
          </p:txBody>
        </p:sp>
        <p:sp>
          <p:nvSpPr>
            <p:cNvPr id="27" name="TextBox 26">
              <a:extLst>
                <a:ext uri="{FF2B5EF4-FFF2-40B4-BE49-F238E27FC236}">
                  <a16:creationId xmlns:a16="http://schemas.microsoft.com/office/drawing/2014/main" id="{6AFB18B0-F424-4218-8E77-5511587F58EA}"/>
                </a:ext>
              </a:extLst>
            </p:cNvPr>
            <p:cNvSpPr txBox="1"/>
            <p:nvPr/>
          </p:nvSpPr>
          <p:spPr>
            <a:xfrm>
              <a:off x="848311" y="4240912"/>
              <a:ext cx="2977576" cy="294479"/>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Build trust with the enterprise organization</a:t>
              </a:r>
            </a:p>
          </p:txBody>
        </p:sp>
        <p:grpSp>
          <p:nvGrpSpPr>
            <p:cNvPr id="29" name="Group 28">
              <a:extLst>
                <a:ext uri="{FF2B5EF4-FFF2-40B4-BE49-F238E27FC236}">
                  <a16:creationId xmlns:a16="http://schemas.microsoft.com/office/drawing/2014/main" id="{DE42A5A9-17A2-4F06-AB23-0585A931D863}"/>
                </a:ext>
              </a:extLst>
            </p:cNvPr>
            <p:cNvGrpSpPr/>
            <p:nvPr/>
          </p:nvGrpSpPr>
          <p:grpSpPr>
            <a:xfrm>
              <a:off x="185411" y="3446737"/>
              <a:ext cx="609455" cy="335147"/>
              <a:chOff x="6254750" y="1322389"/>
              <a:chExt cx="1211933" cy="1080000"/>
            </a:xfrm>
            <a:solidFill>
              <a:schemeClr val="accent4"/>
            </a:solidFill>
          </p:grpSpPr>
          <p:sp>
            <p:nvSpPr>
              <p:cNvPr id="30" name="Rectangle 29">
                <a:extLst>
                  <a:ext uri="{FF2B5EF4-FFF2-40B4-BE49-F238E27FC236}">
                    <a16:creationId xmlns:a16="http://schemas.microsoft.com/office/drawing/2014/main" id="{6FB8784A-9AB6-469E-B31D-65578E14B15D}"/>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Narrow" panose="020B0606020202030204" pitchFamily="34" charset="0"/>
                  </a:rPr>
                  <a:t>01</a:t>
                </a:r>
              </a:p>
            </p:txBody>
          </p:sp>
          <p:sp>
            <p:nvSpPr>
              <p:cNvPr id="31" name="Isosceles Triangle 30">
                <a:extLst>
                  <a:ext uri="{FF2B5EF4-FFF2-40B4-BE49-F238E27FC236}">
                    <a16:creationId xmlns:a16="http://schemas.microsoft.com/office/drawing/2014/main" id="{7A5FE68A-A78B-484C-A185-FC441F2BFD8B}"/>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rgbClr val="FFFFFF"/>
                  </a:solidFill>
                  <a:effectLst/>
                  <a:uLnTx/>
                  <a:uFillTx/>
                  <a:latin typeface="Arial Narrow" panose="020B0606020202030204" pitchFamily="34" charset="0"/>
                </a:endParaRPr>
              </a:p>
            </p:txBody>
          </p:sp>
        </p:grpSp>
      </p:grpSp>
      <p:grpSp>
        <p:nvGrpSpPr>
          <p:cNvPr id="32" name="Group 31">
            <a:extLst>
              <a:ext uri="{FF2B5EF4-FFF2-40B4-BE49-F238E27FC236}">
                <a16:creationId xmlns:a16="http://schemas.microsoft.com/office/drawing/2014/main" id="{05E0619A-14DF-4D57-99F9-E787CD43D7B7}"/>
              </a:ext>
            </a:extLst>
          </p:cNvPr>
          <p:cNvGrpSpPr/>
          <p:nvPr/>
        </p:nvGrpSpPr>
        <p:grpSpPr>
          <a:xfrm>
            <a:off x="8461222" y="2567746"/>
            <a:ext cx="557262" cy="307005"/>
            <a:chOff x="6254750" y="1322389"/>
            <a:chExt cx="1211933" cy="1080000"/>
          </a:xfrm>
          <a:solidFill>
            <a:schemeClr val="bg2"/>
          </a:solidFill>
        </p:grpSpPr>
        <p:sp>
          <p:nvSpPr>
            <p:cNvPr id="33" name="Rectangle 32">
              <a:extLst>
                <a:ext uri="{FF2B5EF4-FFF2-40B4-BE49-F238E27FC236}">
                  <a16:creationId xmlns:a16="http://schemas.microsoft.com/office/drawing/2014/main" id="{2543CC3F-6BE3-40E2-9A0B-88B269CDEB1B}"/>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01</a:t>
              </a:r>
            </a:p>
          </p:txBody>
        </p:sp>
        <p:sp>
          <p:nvSpPr>
            <p:cNvPr id="34" name="Isosceles Triangle 33">
              <a:extLst>
                <a:ext uri="{FF2B5EF4-FFF2-40B4-BE49-F238E27FC236}">
                  <a16:creationId xmlns:a16="http://schemas.microsoft.com/office/drawing/2014/main" id="{067EBEF3-98B3-47F2-B51B-2FFF741DDBA7}"/>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sp>
        <p:nvSpPr>
          <p:cNvPr id="35" name="TextBox 34">
            <a:extLst>
              <a:ext uri="{FF2B5EF4-FFF2-40B4-BE49-F238E27FC236}">
                <a16:creationId xmlns:a16="http://schemas.microsoft.com/office/drawing/2014/main" id="{310396D0-6A25-4AF5-9A1F-0FCDEEBEC16D}"/>
              </a:ext>
            </a:extLst>
          </p:cNvPr>
          <p:cNvSpPr txBox="1"/>
          <p:nvPr/>
        </p:nvSpPr>
        <p:spPr>
          <a:xfrm>
            <a:off x="9100521" y="2515933"/>
            <a:ext cx="2830460" cy="396804"/>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Organized. </a:t>
            </a:r>
            <a:r>
              <a:rPr kumimoji="0" lang="en-US" sz="1000" i="0" u="none" strike="noStrike" kern="1200" cap="none" spc="0" normalizeH="0" baseline="0" noProof="0">
                <a:ln>
                  <a:noFill/>
                </a:ln>
                <a:solidFill>
                  <a:srgbClr val="FFFFFF"/>
                </a:solidFill>
                <a:effectLst/>
                <a:uLnTx/>
                <a:uFillTx/>
                <a:latin typeface="Arial"/>
                <a:ea typeface="+mn-ea"/>
                <a:cs typeface="+mn-cs"/>
              </a:rPr>
              <a:t>We work to define a schedule of change based on maturity.</a:t>
            </a:r>
          </a:p>
        </p:txBody>
      </p:sp>
      <p:grpSp>
        <p:nvGrpSpPr>
          <p:cNvPr id="36" name="Group 35">
            <a:extLst>
              <a:ext uri="{FF2B5EF4-FFF2-40B4-BE49-F238E27FC236}">
                <a16:creationId xmlns:a16="http://schemas.microsoft.com/office/drawing/2014/main" id="{CD66E160-93A3-4670-BF2E-7EEA1F0F0532}"/>
              </a:ext>
            </a:extLst>
          </p:cNvPr>
          <p:cNvGrpSpPr/>
          <p:nvPr/>
        </p:nvGrpSpPr>
        <p:grpSpPr>
          <a:xfrm>
            <a:off x="8461222" y="3073306"/>
            <a:ext cx="557262" cy="307005"/>
            <a:chOff x="6254750" y="1322389"/>
            <a:chExt cx="1211933" cy="1080000"/>
          </a:xfrm>
          <a:solidFill>
            <a:schemeClr val="bg2"/>
          </a:solidFill>
        </p:grpSpPr>
        <p:sp>
          <p:nvSpPr>
            <p:cNvPr id="37" name="Rectangle 36">
              <a:extLst>
                <a:ext uri="{FF2B5EF4-FFF2-40B4-BE49-F238E27FC236}">
                  <a16:creationId xmlns:a16="http://schemas.microsoft.com/office/drawing/2014/main" id="{478670CD-898C-4A7F-900E-6122C82C45CA}"/>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02</a:t>
              </a:r>
            </a:p>
          </p:txBody>
        </p:sp>
        <p:sp>
          <p:nvSpPr>
            <p:cNvPr id="38" name="Isosceles Triangle 37">
              <a:extLst>
                <a:ext uri="{FF2B5EF4-FFF2-40B4-BE49-F238E27FC236}">
                  <a16:creationId xmlns:a16="http://schemas.microsoft.com/office/drawing/2014/main" id="{11FD1425-3E83-4A32-92EE-45A3E6C895E8}"/>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grpSp>
        <p:nvGrpSpPr>
          <p:cNvPr id="39" name="Group 38">
            <a:extLst>
              <a:ext uri="{FF2B5EF4-FFF2-40B4-BE49-F238E27FC236}">
                <a16:creationId xmlns:a16="http://schemas.microsoft.com/office/drawing/2014/main" id="{3866BE18-47F8-426C-887A-FFC2C2FCD670}"/>
              </a:ext>
            </a:extLst>
          </p:cNvPr>
          <p:cNvGrpSpPr/>
          <p:nvPr/>
        </p:nvGrpSpPr>
        <p:grpSpPr>
          <a:xfrm>
            <a:off x="8461222" y="3722546"/>
            <a:ext cx="557262" cy="307005"/>
            <a:chOff x="6254750" y="1322389"/>
            <a:chExt cx="1211933" cy="1080000"/>
          </a:xfrm>
          <a:solidFill>
            <a:schemeClr val="bg2"/>
          </a:solidFill>
        </p:grpSpPr>
        <p:sp>
          <p:nvSpPr>
            <p:cNvPr id="40" name="Rectangle 39">
              <a:extLst>
                <a:ext uri="{FF2B5EF4-FFF2-40B4-BE49-F238E27FC236}">
                  <a16:creationId xmlns:a16="http://schemas.microsoft.com/office/drawing/2014/main" id="{1C567FB3-6BD1-43D1-BCAC-6DEAFF1BE902}"/>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03</a:t>
              </a:r>
            </a:p>
          </p:txBody>
        </p:sp>
        <p:sp>
          <p:nvSpPr>
            <p:cNvPr id="41" name="Isosceles Triangle 40">
              <a:extLst>
                <a:ext uri="{FF2B5EF4-FFF2-40B4-BE49-F238E27FC236}">
                  <a16:creationId xmlns:a16="http://schemas.microsoft.com/office/drawing/2014/main" id="{5DAC11CE-2036-4003-9065-04E2F034F43A}"/>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grpSp>
        <p:nvGrpSpPr>
          <p:cNvPr id="42" name="Group 41">
            <a:extLst>
              <a:ext uri="{FF2B5EF4-FFF2-40B4-BE49-F238E27FC236}">
                <a16:creationId xmlns:a16="http://schemas.microsoft.com/office/drawing/2014/main" id="{31740113-AC8A-4CF7-B8BE-EFB125FC9D4E}"/>
              </a:ext>
            </a:extLst>
          </p:cNvPr>
          <p:cNvGrpSpPr/>
          <p:nvPr/>
        </p:nvGrpSpPr>
        <p:grpSpPr>
          <a:xfrm>
            <a:off x="8461222" y="4367140"/>
            <a:ext cx="557262" cy="307005"/>
            <a:chOff x="6254750" y="1322389"/>
            <a:chExt cx="1211933" cy="1080000"/>
          </a:xfrm>
          <a:solidFill>
            <a:schemeClr val="bg2"/>
          </a:solidFill>
        </p:grpSpPr>
        <p:sp>
          <p:nvSpPr>
            <p:cNvPr id="43" name="Rectangle 42">
              <a:extLst>
                <a:ext uri="{FF2B5EF4-FFF2-40B4-BE49-F238E27FC236}">
                  <a16:creationId xmlns:a16="http://schemas.microsoft.com/office/drawing/2014/main" id="{42728F48-3061-4167-9B80-EBF218DC1DEE}"/>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04</a:t>
              </a:r>
            </a:p>
          </p:txBody>
        </p:sp>
        <p:sp>
          <p:nvSpPr>
            <p:cNvPr id="44" name="Isosceles Triangle 43">
              <a:extLst>
                <a:ext uri="{FF2B5EF4-FFF2-40B4-BE49-F238E27FC236}">
                  <a16:creationId xmlns:a16="http://schemas.microsoft.com/office/drawing/2014/main" id="{CD910603-5900-4A84-AD39-3307FFCD51CA}"/>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grpSp>
        <p:nvGrpSpPr>
          <p:cNvPr id="45" name="Group 44">
            <a:extLst>
              <a:ext uri="{FF2B5EF4-FFF2-40B4-BE49-F238E27FC236}">
                <a16:creationId xmlns:a16="http://schemas.microsoft.com/office/drawing/2014/main" id="{57219B6D-CDD8-43D3-B6C8-E89A166353DF}"/>
              </a:ext>
            </a:extLst>
          </p:cNvPr>
          <p:cNvGrpSpPr/>
          <p:nvPr/>
        </p:nvGrpSpPr>
        <p:grpSpPr>
          <a:xfrm>
            <a:off x="8461222" y="5105253"/>
            <a:ext cx="557262" cy="307005"/>
            <a:chOff x="6254750" y="1322389"/>
            <a:chExt cx="1211933" cy="1080000"/>
          </a:xfrm>
          <a:solidFill>
            <a:schemeClr val="bg2"/>
          </a:solidFill>
        </p:grpSpPr>
        <p:sp>
          <p:nvSpPr>
            <p:cNvPr id="46" name="Rectangle 45">
              <a:extLst>
                <a:ext uri="{FF2B5EF4-FFF2-40B4-BE49-F238E27FC236}">
                  <a16:creationId xmlns:a16="http://schemas.microsoft.com/office/drawing/2014/main" id="{19BC103C-BDBB-4724-9C51-9DAF48C3EE8E}"/>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05</a:t>
              </a:r>
            </a:p>
          </p:txBody>
        </p:sp>
        <p:sp>
          <p:nvSpPr>
            <p:cNvPr id="47" name="Isosceles Triangle 46">
              <a:extLst>
                <a:ext uri="{FF2B5EF4-FFF2-40B4-BE49-F238E27FC236}">
                  <a16:creationId xmlns:a16="http://schemas.microsoft.com/office/drawing/2014/main" id="{68166DD8-0553-4C76-892E-4F0F0E0D442C}"/>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sp>
        <p:nvSpPr>
          <p:cNvPr id="48" name="TextBox 47">
            <a:extLst>
              <a:ext uri="{FF2B5EF4-FFF2-40B4-BE49-F238E27FC236}">
                <a16:creationId xmlns:a16="http://schemas.microsoft.com/office/drawing/2014/main" id="{8687DBB5-552D-4EEB-BA13-DB9D5995A1BF}"/>
              </a:ext>
            </a:extLst>
          </p:cNvPr>
          <p:cNvSpPr txBox="1"/>
          <p:nvPr/>
        </p:nvSpPr>
        <p:spPr>
          <a:xfrm>
            <a:off x="9100521" y="2945366"/>
            <a:ext cx="2830460" cy="549420"/>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Predictable. </a:t>
            </a:r>
            <a:r>
              <a:rPr kumimoji="0" lang="en-US" sz="1000" i="0" u="none" strike="noStrike" kern="1200" cap="none" spc="0" normalizeH="0" baseline="0" noProof="0">
                <a:ln>
                  <a:noFill/>
                </a:ln>
                <a:solidFill>
                  <a:srgbClr val="FFFFFF"/>
                </a:solidFill>
                <a:effectLst/>
                <a:uLnTx/>
                <a:uFillTx/>
                <a:latin typeface="Arial"/>
                <a:ea typeface="+mn-ea"/>
                <a:cs typeface="+mn-cs"/>
              </a:rPr>
              <a:t>We stabilize teams. Bring clarity to the work to be done and establish the necessary conditions to build and improve.</a:t>
            </a:r>
          </a:p>
        </p:txBody>
      </p:sp>
      <p:sp>
        <p:nvSpPr>
          <p:cNvPr id="49" name="TextBox 48">
            <a:extLst>
              <a:ext uri="{FF2B5EF4-FFF2-40B4-BE49-F238E27FC236}">
                <a16:creationId xmlns:a16="http://schemas.microsoft.com/office/drawing/2014/main" id="{9773720E-EB0D-4EC9-8CDA-B9B9ACE2BC6B}"/>
              </a:ext>
            </a:extLst>
          </p:cNvPr>
          <p:cNvSpPr txBox="1"/>
          <p:nvPr/>
        </p:nvSpPr>
        <p:spPr>
          <a:xfrm>
            <a:off x="9100521" y="3594683"/>
            <a:ext cx="2830460" cy="549420"/>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Technical. </a:t>
            </a:r>
            <a:r>
              <a:rPr lang="en-US" sz="1000">
                <a:solidFill>
                  <a:srgbClr val="FFFFFF"/>
                </a:solidFill>
                <a:latin typeface="Arial"/>
              </a:rPr>
              <a:t>R</a:t>
            </a:r>
            <a:r>
              <a:rPr kumimoji="0" lang="en-US" sz="1000" i="0" u="none" strike="noStrike" kern="1200" cap="none" spc="0" normalizeH="0" baseline="0" noProof="0">
                <a:ln>
                  <a:noFill/>
                </a:ln>
                <a:solidFill>
                  <a:srgbClr val="FFFFFF"/>
                </a:solidFill>
                <a:effectLst/>
                <a:uLnTx/>
                <a:uFillTx/>
                <a:latin typeface="Arial"/>
                <a:ea typeface="+mn-ea"/>
                <a:cs typeface="+mn-cs"/>
              </a:rPr>
              <a:t>educe batch size. Promote cadence at the enterprise level. Harden and baseline dashboards and metrics. </a:t>
            </a:r>
          </a:p>
        </p:txBody>
      </p:sp>
      <p:sp>
        <p:nvSpPr>
          <p:cNvPr id="50" name="TextBox 49">
            <a:extLst>
              <a:ext uri="{FF2B5EF4-FFF2-40B4-BE49-F238E27FC236}">
                <a16:creationId xmlns:a16="http://schemas.microsoft.com/office/drawing/2014/main" id="{C7CA7D40-79EC-4B7D-A143-40A6D5A3EC39}"/>
              </a:ext>
            </a:extLst>
          </p:cNvPr>
          <p:cNvSpPr txBox="1"/>
          <p:nvPr/>
        </p:nvSpPr>
        <p:spPr>
          <a:xfrm>
            <a:off x="9100521" y="4260925"/>
            <a:ext cx="2830460" cy="702036"/>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Rid of Dependencies. </a:t>
            </a:r>
            <a:r>
              <a:rPr kumimoji="0" lang="en-US" sz="1000" i="0" u="none" strike="noStrike" kern="1200" cap="none" spc="0" normalizeH="0" baseline="0" noProof="0">
                <a:ln>
                  <a:noFill/>
                </a:ln>
                <a:solidFill>
                  <a:srgbClr val="FFFFFF"/>
                </a:solidFill>
                <a:effectLst/>
                <a:uLnTx/>
                <a:uFillTx/>
                <a:latin typeface="Arial"/>
                <a:ea typeface="+mn-ea"/>
                <a:cs typeface="+mn-cs"/>
              </a:rPr>
              <a:t>Overhead and risk due to dependencies is mitigated where they are related to business and organizational hierarchy.</a:t>
            </a:r>
          </a:p>
        </p:txBody>
      </p:sp>
      <p:sp>
        <p:nvSpPr>
          <p:cNvPr id="51" name="TextBox 50">
            <a:extLst>
              <a:ext uri="{FF2B5EF4-FFF2-40B4-BE49-F238E27FC236}">
                <a16:creationId xmlns:a16="http://schemas.microsoft.com/office/drawing/2014/main" id="{6C7DCDF8-8C2D-4EAC-927B-271A7F0D020E}"/>
              </a:ext>
            </a:extLst>
          </p:cNvPr>
          <p:cNvSpPr txBox="1"/>
          <p:nvPr/>
        </p:nvSpPr>
        <p:spPr>
          <a:xfrm>
            <a:off x="9100521" y="4901780"/>
            <a:ext cx="2830460" cy="702036"/>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Local. </a:t>
            </a:r>
            <a:r>
              <a:rPr kumimoji="0" lang="en-US" sz="1000" i="0" u="none" strike="noStrike" kern="1200" cap="none" spc="0" normalizeH="0" baseline="0" noProof="0">
                <a:ln>
                  <a:noFill/>
                </a:ln>
                <a:solidFill>
                  <a:srgbClr val="FFFFFF"/>
                </a:solidFill>
                <a:effectLst/>
                <a:uLnTx/>
                <a:uFillTx/>
                <a:latin typeface="Arial"/>
                <a:ea typeface="+mn-ea"/>
                <a:cs typeface="+mn-cs"/>
              </a:rPr>
              <a:t>Initiate </a:t>
            </a:r>
            <a:r>
              <a:rPr lang="en-US" sz="1000">
                <a:solidFill>
                  <a:srgbClr val="FFFFFF"/>
                </a:solidFill>
                <a:latin typeface="Arial"/>
              </a:rPr>
              <a:t>team based funding and adaptive governance. Change how funds are allocated and how you manage the economics of delivery</a:t>
            </a:r>
            <a:r>
              <a:rPr kumimoji="0" lang="en-US" sz="1000" i="0" u="none" strike="noStrike" kern="1200" cap="none" spc="0" normalizeH="0" baseline="0" noProof="0">
                <a:ln>
                  <a:noFill/>
                </a:ln>
                <a:solidFill>
                  <a:srgbClr val="FFFFFF"/>
                </a:solidFill>
                <a:effectLst/>
                <a:uLnTx/>
                <a:uFillTx/>
                <a:latin typeface="Arial"/>
                <a:ea typeface="+mn-ea"/>
                <a:cs typeface="+mn-cs"/>
              </a:rPr>
              <a:t>.</a:t>
            </a:r>
          </a:p>
        </p:txBody>
      </p:sp>
      <p:sp>
        <p:nvSpPr>
          <p:cNvPr id="52" name="TextBox 51">
            <a:extLst>
              <a:ext uri="{FF2B5EF4-FFF2-40B4-BE49-F238E27FC236}">
                <a16:creationId xmlns:a16="http://schemas.microsoft.com/office/drawing/2014/main" id="{DAB13286-9155-4BC5-8E09-7EF6FE012750}"/>
              </a:ext>
            </a:extLst>
          </p:cNvPr>
          <p:cNvSpPr txBox="1"/>
          <p:nvPr/>
        </p:nvSpPr>
        <p:spPr>
          <a:xfrm>
            <a:off x="9100521" y="5627246"/>
            <a:ext cx="2830460" cy="396804"/>
          </a:xfrm>
          <a:prstGeom prst="rect">
            <a:avLst/>
          </a:prstGeom>
          <a:noFill/>
        </p:spPr>
        <p:txBody>
          <a:bodyPr wrap="square">
            <a:sp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Get Smarter. </a:t>
            </a:r>
            <a:r>
              <a:rPr lang="en-US" sz="1000">
                <a:solidFill>
                  <a:srgbClr val="FFFFFF"/>
                </a:solidFill>
                <a:latin typeface="Arial"/>
              </a:rPr>
              <a:t>Innovate and educate both with in and outside the product to self-solution</a:t>
            </a:r>
            <a:r>
              <a:rPr kumimoji="0" lang="en-US" sz="1000" i="0" u="none" strike="noStrike" kern="1200" cap="none" spc="0" normalizeH="0" baseline="0" noProof="0">
                <a:ln>
                  <a:noFill/>
                </a:ln>
                <a:solidFill>
                  <a:srgbClr val="FFFFFF"/>
                </a:solidFill>
                <a:effectLst/>
                <a:uLnTx/>
                <a:uFillTx/>
                <a:latin typeface="Arial"/>
                <a:ea typeface="+mn-ea"/>
                <a:cs typeface="+mn-cs"/>
              </a:rPr>
              <a:t>.</a:t>
            </a:r>
          </a:p>
        </p:txBody>
      </p:sp>
      <p:grpSp>
        <p:nvGrpSpPr>
          <p:cNvPr id="53" name="Group 52">
            <a:extLst>
              <a:ext uri="{FF2B5EF4-FFF2-40B4-BE49-F238E27FC236}">
                <a16:creationId xmlns:a16="http://schemas.microsoft.com/office/drawing/2014/main" id="{AE521EE8-212B-4E66-840C-2A08EE2373D2}"/>
              </a:ext>
            </a:extLst>
          </p:cNvPr>
          <p:cNvGrpSpPr/>
          <p:nvPr/>
        </p:nvGrpSpPr>
        <p:grpSpPr>
          <a:xfrm>
            <a:off x="8461222" y="5658666"/>
            <a:ext cx="557262" cy="307005"/>
            <a:chOff x="6254750" y="1322389"/>
            <a:chExt cx="1211933" cy="1080000"/>
          </a:xfrm>
          <a:solidFill>
            <a:schemeClr val="bg2"/>
          </a:solidFill>
        </p:grpSpPr>
        <p:sp>
          <p:nvSpPr>
            <p:cNvPr id="54" name="Rectangle 53">
              <a:extLst>
                <a:ext uri="{FF2B5EF4-FFF2-40B4-BE49-F238E27FC236}">
                  <a16:creationId xmlns:a16="http://schemas.microsoft.com/office/drawing/2014/main" id="{131ED364-8D8A-4FB6-8744-6278B4D4ACA3}"/>
                </a:ext>
              </a:extLst>
            </p:cNvPr>
            <p:cNvSpPr/>
            <p:nvPr/>
          </p:nvSpPr>
          <p:spPr>
            <a:xfrm>
              <a:off x="6254750" y="1322389"/>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180000" rtlCol="0" anchor="ctr" anchorCtr="0"/>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chemeClr val="accent5"/>
                  </a:solidFill>
                  <a:effectLst/>
                  <a:uLnTx/>
                  <a:uFillTx/>
                  <a:latin typeface="Arial Narrow" panose="020B0606020202030204" pitchFamily="34" charset="0"/>
                </a:rPr>
                <a:t>06</a:t>
              </a:r>
            </a:p>
          </p:txBody>
        </p:sp>
        <p:sp>
          <p:nvSpPr>
            <p:cNvPr id="55" name="Isosceles Triangle 54">
              <a:extLst>
                <a:ext uri="{FF2B5EF4-FFF2-40B4-BE49-F238E27FC236}">
                  <a16:creationId xmlns:a16="http://schemas.microsoft.com/office/drawing/2014/main" id="{8541469E-3408-461B-A92A-40F6F5A984B8}"/>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1100" b="1" i="0" u="none" strike="noStrike" kern="1200" cap="none" spc="0" normalizeH="0" baseline="0" noProof="0">
                <a:ln>
                  <a:noFill/>
                </a:ln>
                <a:solidFill>
                  <a:schemeClr val="accent5"/>
                </a:solidFill>
                <a:effectLst/>
                <a:uLnTx/>
                <a:uFillTx/>
                <a:latin typeface="Arial Narrow" panose="020B0606020202030204" pitchFamily="34" charset="0"/>
              </a:endParaRPr>
            </a:p>
          </p:txBody>
        </p:sp>
      </p:grpSp>
      <p:graphicFrame>
        <p:nvGraphicFramePr>
          <p:cNvPr id="56" name="Diagram 55">
            <a:extLst>
              <a:ext uri="{FF2B5EF4-FFF2-40B4-BE49-F238E27FC236}">
                <a16:creationId xmlns:a16="http://schemas.microsoft.com/office/drawing/2014/main" id="{7FB225B1-087B-4681-ACA8-590DC1262B01}"/>
              </a:ext>
            </a:extLst>
          </p:cNvPr>
          <p:cNvGraphicFramePr/>
          <p:nvPr>
            <p:extLst>
              <p:ext uri="{D42A27DB-BD31-4B8C-83A1-F6EECF244321}">
                <p14:modId xmlns:p14="http://schemas.microsoft.com/office/powerpoint/2010/main" val="410302486"/>
              </p:ext>
            </p:extLst>
          </p:nvPr>
        </p:nvGraphicFramePr>
        <p:xfrm>
          <a:off x="4377729" y="4080774"/>
          <a:ext cx="3073616" cy="1342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280267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D4E6D-2E98-C3DD-6C98-ABA4D10D10D7}"/>
              </a:ext>
            </a:extLst>
          </p:cNvPr>
          <p:cNvSpPr>
            <a:spLocks noGrp="1"/>
          </p:cNvSpPr>
          <p:nvPr>
            <p:ph type="title"/>
          </p:nvPr>
        </p:nvSpPr>
        <p:spPr/>
        <p:txBody>
          <a:bodyPr/>
          <a:lstStyle/>
          <a:p>
            <a:r>
              <a:rPr lang="en-US"/>
              <a:t>KPMG knows custom content</a:t>
            </a:r>
          </a:p>
        </p:txBody>
      </p:sp>
      <p:sp>
        <p:nvSpPr>
          <p:cNvPr id="4" name="Text Placeholder 48">
            <a:extLst>
              <a:ext uri="{FF2B5EF4-FFF2-40B4-BE49-F238E27FC236}">
                <a16:creationId xmlns:a16="http://schemas.microsoft.com/office/drawing/2014/main" id="{4AB29CFC-68F1-4086-A97B-D89F4B784487}"/>
              </a:ext>
            </a:extLst>
          </p:cNvPr>
          <p:cNvSpPr txBox="1">
            <a:spLocks/>
          </p:cNvSpPr>
          <p:nvPr/>
        </p:nvSpPr>
        <p:spPr>
          <a:xfrm>
            <a:off x="995363" y="1479278"/>
            <a:ext cx="10195200" cy="339944"/>
          </a:xfrm>
          <a:prstGeom prst="rect">
            <a:avLst/>
          </a:prstGeom>
        </p:spPr>
        <p:txBody>
          <a:bodyPr lIns="0" tIns="0" rIns="0" bIns="0" anchor="t"/>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200">
                <a:solidFill>
                  <a:srgbClr val="00338D"/>
                </a:solidFill>
                <a:cs typeface="Arial"/>
              </a:rPr>
              <a:t>KPMG utilizes subject matter professionals and our designer teams to deliver rich educational content. </a:t>
            </a:r>
          </a:p>
        </p:txBody>
      </p:sp>
      <p:sp>
        <p:nvSpPr>
          <p:cNvPr id="8" name="Rectangle 7">
            <a:extLst>
              <a:ext uri="{FF2B5EF4-FFF2-40B4-BE49-F238E27FC236}">
                <a16:creationId xmlns:a16="http://schemas.microsoft.com/office/drawing/2014/main" id="{C885F4B7-87C9-E168-4398-62BD4FB0275D}"/>
              </a:ext>
            </a:extLst>
          </p:cNvPr>
          <p:cNvSpPr/>
          <p:nvPr/>
        </p:nvSpPr>
        <p:spPr>
          <a:xfrm>
            <a:off x="995363" y="1877278"/>
            <a:ext cx="5103583" cy="1795363"/>
          </a:xfrm>
          <a:prstGeom prst="rect">
            <a:avLst/>
          </a:prstGeom>
        </p:spPr>
        <p:txBody>
          <a:bodyPr wrap="square" lIns="0" tIns="0" rIns="0" bIns="0" anchor="t">
            <a:spAutoFit/>
          </a:bodyPr>
          <a:lstStyle/>
          <a:p>
            <a:pPr marL="10160">
              <a:spcAft>
                <a:spcPts val="200"/>
              </a:spcAft>
              <a:defRPr/>
            </a:pPr>
            <a:r>
              <a:rPr lang="en-US" sz="1100">
                <a:solidFill>
                  <a:srgbClr val="000000"/>
                </a:solidFill>
                <a:latin typeface="Arial"/>
                <a:ea typeface="Open Sans"/>
                <a:cs typeface="Arial"/>
              </a:rPr>
              <a:t>The Agile learning program (powered by Ignition) is a customized experience aimed at creating actionable experiences that drive meaningful change and understanding.</a:t>
            </a:r>
          </a:p>
          <a:p>
            <a:pPr marL="10160">
              <a:spcAft>
                <a:spcPts val="200"/>
              </a:spcAft>
              <a:defRPr/>
            </a:pPr>
            <a:endParaRPr lang="en-US" sz="1100">
              <a:ea typeface="Open Sans"/>
              <a:cs typeface="Arial"/>
            </a:endParaRPr>
          </a:p>
          <a:p>
            <a:pPr marL="10160">
              <a:spcAft>
                <a:spcPts val="200"/>
              </a:spcAft>
              <a:defRPr/>
            </a:pPr>
            <a:r>
              <a:rPr lang="en-US" sz="1100">
                <a:ea typeface="Open Sans"/>
                <a:cs typeface="Arial"/>
              </a:rPr>
              <a:t>Content is custom created based on the need, vision and method to deliver the education in alignment with the level of the participants. </a:t>
            </a:r>
          </a:p>
          <a:p>
            <a:pPr marL="10160">
              <a:spcAft>
                <a:spcPts val="200"/>
              </a:spcAft>
              <a:defRPr/>
            </a:pPr>
            <a:endParaRPr lang="en-US" sz="1100">
              <a:ea typeface="Open Sans"/>
              <a:cs typeface="Arial"/>
            </a:endParaRPr>
          </a:p>
          <a:p>
            <a:pPr marL="10160">
              <a:defRPr/>
            </a:pPr>
            <a:r>
              <a:rPr lang="en-US" sz="1100">
                <a:ea typeface="Open Sans"/>
                <a:cs typeface="Arial"/>
              </a:rPr>
              <a:t>Virtual or in-person presentations, brochures and factsheets; playbooks and roadmaps help make Agile content rich and actionable.</a:t>
            </a:r>
            <a:endParaRPr lang="en-US">
              <a:cs typeface="Arial"/>
            </a:endParaRPr>
          </a:p>
          <a:p>
            <a:pPr marL="10160">
              <a:spcAft>
                <a:spcPts val="200"/>
              </a:spcAft>
              <a:defRPr/>
            </a:pPr>
            <a:endParaRPr lang="en-US" sz="1100">
              <a:ea typeface="Open Sans"/>
              <a:cs typeface="Arial"/>
            </a:endParaRPr>
          </a:p>
        </p:txBody>
      </p:sp>
      <p:pic>
        <p:nvPicPr>
          <p:cNvPr id="10" name="Picture 10" descr="Graphical user interface, website&#10;&#10;Description automatically generated">
            <a:extLst>
              <a:ext uri="{FF2B5EF4-FFF2-40B4-BE49-F238E27FC236}">
                <a16:creationId xmlns:a16="http://schemas.microsoft.com/office/drawing/2014/main" id="{4C40E7A9-6860-61FC-DB09-FAFFDF08EF7D}"/>
              </a:ext>
            </a:extLst>
          </p:cNvPr>
          <p:cNvPicPr>
            <a:picLocks noChangeAspect="1"/>
          </p:cNvPicPr>
          <p:nvPr/>
        </p:nvPicPr>
        <p:blipFill>
          <a:blip r:embed="rId3"/>
          <a:stretch>
            <a:fillRect/>
          </a:stretch>
        </p:blipFill>
        <p:spPr>
          <a:xfrm>
            <a:off x="6092963" y="1819222"/>
            <a:ext cx="5611905" cy="4197021"/>
          </a:xfrm>
          <a:prstGeom prst="rect">
            <a:avLst/>
          </a:prstGeom>
        </p:spPr>
      </p:pic>
      <p:pic>
        <p:nvPicPr>
          <p:cNvPr id="17" name="Picture 17" descr="Timeline&#10;&#10;Description automatically generated">
            <a:extLst>
              <a:ext uri="{FF2B5EF4-FFF2-40B4-BE49-F238E27FC236}">
                <a16:creationId xmlns:a16="http://schemas.microsoft.com/office/drawing/2014/main" id="{23BDCEE3-E8BA-3317-86F6-E4E2E445FCF9}"/>
              </a:ext>
            </a:extLst>
          </p:cNvPr>
          <p:cNvPicPr>
            <a:picLocks noChangeAspect="1"/>
          </p:cNvPicPr>
          <p:nvPr/>
        </p:nvPicPr>
        <p:blipFill>
          <a:blip r:embed="rId4"/>
          <a:stretch>
            <a:fillRect/>
          </a:stretch>
        </p:blipFill>
        <p:spPr>
          <a:xfrm>
            <a:off x="1129554" y="3883108"/>
            <a:ext cx="3962400" cy="2301146"/>
          </a:xfrm>
          <a:prstGeom prst="rect">
            <a:avLst/>
          </a:prstGeom>
        </p:spPr>
      </p:pic>
    </p:spTree>
    <p:custDataLst>
      <p:tags r:id="rId1"/>
    </p:custDataLst>
    <p:extLst>
      <p:ext uri="{BB962C8B-B14F-4D97-AF65-F5344CB8AC3E}">
        <p14:creationId xmlns:p14="http://schemas.microsoft.com/office/powerpoint/2010/main" val="1082079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10;&#10;Description automatically generated">
            <a:extLst>
              <a:ext uri="{FF2B5EF4-FFF2-40B4-BE49-F238E27FC236}">
                <a16:creationId xmlns:a16="http://schemas.microsoft.com/office/drawing/2014/main" id="{B3CD9843-B953-0E1E-9CF5-96B025F3D239}"/>
              </a:ext>
            </a:extLst>
          </p:cNvPr>
          <p:cNvPicPr>
            <a:picLocks noChangeAspect="1"/>
          </p:cNvPicPr>
          <p:nvPr/>
        </p:nvPicPr>
        <p:blipFill>
          <a:blip r:embed="rId3"/>
          <a:stretch>
            <a:fillRect/>
          </a:stretch>
        </p:blipFill>
        <p:spPr>
          <a:xfrm rot="21360000">
            <a:off x="7389720" y="2289683"/>
            <a:ext cx="4016432" cy="2276035"/>
          </a:xfrm>
          <a:prstGeom prst="rect">
            <a:avLst/>
          </a:prstGeom>
        </p:spPr>
      </p:pic>
      <p:sp>
        <p:nvSpPr>
          <p:cNvPr id="2" name="Title 1">
            <a:extLst>
              <a:ext uri="{FF2B5EF4-FFF2-40B4-BE49-F238E27FC236}">
                <a16:creationId xmlns:a16="http://schemas.microsoft.com/office/drawing/2014/main" id="{E1ADCA95-251F-AF92-3936-2343072F3600}"/>
              </a:ext>
            </a:extLst>
          </p:cNvPr>
          <p:cNvSpPr>
            <a:spLocks noGrp="1"/>
          </p:cNvSpPr>
          <p:nvPr>
            <p:ph type="title"/>
          </p:nvPr>
        </p:nvSpPr>
        <p:spPr/>
        <p:txBody>
          <a:bodyPr/>
          <a:lstStyle/>
          <a:p>
            <a:r>
              <a:rPr lang="en-US"/>
              <a:t>Pinpoint Agile delivery</a:t>
            </a:r>
          </a:p>
        </p:txBody>
      </p:sp>
      <p:pic>
        <p:nvPicPr>
          <p:cNvPr id="5" name="Picture 5" descr="Graphical user interface, application&#10;&#10;Description automatically generated">
            <a:extLst>
              <a:ext uri="{FF2B5EF4-FFF2-40B4-BE49-F238E27FC236}">
                <a16:creationId xmlns:a16="http://schemas.microsoft.com/office/drawing/2014/main" id="{F1030FFF-9E59-1E41-016D-DA8D8C301F61}"/>
              </a:ext>
            </a:extLst>
          </p:cNvPr>
          <p:cNvPicPr>
            <a:picLocks noChangeAspect="1"/>
          </p:cNvPicPr>
          <p:nvPr/>
        </p:nvPicPr>
        <p:blipFill>
          <a:blip r:embed="rId4"/>
          <a:stretch>
            <a:fillRect/>
          </a:stretch>
        </p:blipFill>
        <p:spPr>
          <a:xfrm rot="420000">
            <a:off x="6224703" y="3828603"/>
            <a:ext cx="4178069" cy="2309112"/>
          </a:xfrm>
          <a:prstGeom prst="rect">
            <a:avLst/>
          </a:prstGeom>
        </p:spPr>
      </p:pic>
      <p:sp>
        <p:nvSpPr>
          <p:cNvPr id="9" name="Text Placeholder 48">
            <a:extLst>
              <a:ext uri="{FF2B5EF4-FFF2-40B4-BE49-F238E27FC236}">
                <a16:creationId xmlns:a16="http://schemas.microsoft.com/office/drawing/2014/main" id="{28221E85-C412-D170-B9D3-C4903972B217}"/>
              </a:ext>
            </a:extLst>
          </p:cNvPr>
          <p:cNvSpPr txBox="1">
            <a:spLocks/>
          </p:cNvSpPr>
          <p:nvPr/>
        </p:nvSpPr>
        <p:spPr>
          <a:xfrm>
            <a:off x="995363" y="1479278"/>
            <a:ext cx="10195200" cy="339944"/>
          </a:xfrm>
          <a:prstGeom prst="rect">
            <a:avLst/>
          </a:prstGeom>
        </p:spPr>
        <p:txBody>
          <a:bodyPr lIns="0" tIns="0" rIns="0" bIns="0" anchor="t"/>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200">
                <a:solidFill>
                  <a:srgbClr val="00338D"/>
                </a:solidFill>
                <a:cs typeface="Arial"/>
              </a:rPr>
              <a:t>Content is delivered in bite-sized pieces that feed the playbook</a:t>
            </a:r>
          </a:p>
        </p:txBody>
      </p:sp>
      <p:sp>
        <p:nvSpPr>
          <p:cNvPr id="11" name="Rectangle 10">
            <a:extLst>
              <a:ext uri="{FF2B5EF4-FFF2-40B4-BE49-F238E27FC236}">
                <a16:creationId xmlns:a16="http://schemas.microsoft.com/office/drawing/2014/main" id="{C611A13A-93FD-340B-A9D4-9480E0B987C0}"/>
              </a:ext>
            </a:extLst>
          </p:cNvPr>
          <p:cNvSpPr/>
          <p:nvPr/>
        </p:nvSpPr>
        <p:spPr>
          <a:xfrm>
            <a:off x="995363" y="1968718"/>
            <a:ext cx="6270136" cy="1066959"/>
          </a:xfrm>
          <a:prstGeom prst="rect">
            <a:avLst/>
          </a:prstGeom>
        </p:spPr>
        <p:txBody>
          <a:bodyPr wrap="square" lIns="0" tIns="0" rIns="0" bIns="0" anchor="t">
            <a:spAutoFit/>
          </a:bodyPr>
          <a:lstStyle/>
          <a:p>
            <a:pPr marL="10160">
              <a:spcAft>
                <a:spcPts val="200"/>
              </a:spcAft>
              <a:defRPr/>
            </a:pPr>
            <a:r>
              <a:rPr lang="en-US" sz="1100">
                <a:solidFill>
                  <a:srgbClr val="000000"/>
                </a:solidFill>
                <a:latin typeface="Arial"/>
                <a:ea typeface="Open Sans"/>
                <a:cs typeface="Arial"/>
              </a:rPr>
              <a:t>We</a:t>
            </a:r>
            <a:r>
              <a:rPr lang="en-US" sz="1100">
                <a:ea typeface="Open Sans"/>
                <a:cs typeface="Arial"/>
              </a:rPr>
              <a:t> have found that dividing content into manageable small chunks (much like Agile </a:t>
            </a:r>
            <a:r>
              <a:rPr lang="en-US" sz="1100" i="1">
                <a:ea typeface="Open Sans"/>
                <a:cs typeface="Arial"/>
              </a:rPr>
              <a:t>User stories</a:t>
            </a:r>
            <a:r>
              <a:rPr lang="en-US" sz="1100">
                <a:ea typeface="Open Sans"/>
                <a:cs typeface="Arial"/>
              </a:rPr>
              <a:t>) allows the reader to get what they need and get back to creating value. When collected, the sum creates a playbook that allows for a comprehensive understanding of Agile@Cigna. We can create comprehensive reactive documents that give drill-down detail. </a:t>
            </a:r>
          </a:p>
          <a:p>
            <a:pPr marL="10160">
              <a:spcAft>
                <a:spcPts val="200"/>
              </a:spcAft>
              <a:defRPr/>
            </a:pPr>
            <a:endParaRPr lang="en-US" sz="1100">
              <a:ea typeface="Open Sans"/>
              <a:cs typeface="Arial"/>
            </a:endParaRPr>
          </a:p>
          <a:p>
            <a:pPr marL="10160">
              <a:spcAft>
                <a:spcPts val="200"/>
              </a:spcAft>
              <a:defRPr/>
            </a:pPr>
            <a:endParaRPr lang="en-US" sz="1100">
              <a:ea typeface="Open Sans"/>
              <a:cs typeface="Arial"/>
            </a:endParaRPr>
          </a:p>
        </p:txBody>
      </p:sp>
      <p:pic>
        <p:nvPicPr>
          <p:cNvPr id="13" name="Picture 13" descr="Graphical user interface, application&#10;&#10;Description automatically generated">
            <a:extLst>
              <a:ext uri="{FF2B5EF4-FFF2-40B4-BE49-F238E27FC236}">
                <a16:creationId xmlns:a16="http://schemas.microsoft.com/office/drawing/2014/main" id="{CFE79DF0-1A09-B52C-1500-57EA62F24B89}"/>
              </a:ext>
            </a:extLst>
          </p:cNvPr>
          <p:cNvPicPr>
            <a:picLocks noChangeAspect="1"/>
          </p:cNvPicPr>
          <p:nvPr/>
        </p:nvPicPr>
        <p:blipFill>
          <a:blip r:embed="rId5"/>
          <a:stretch>
            <a:fillRect/>
          </a:stretch>
        </p:blipFill>
        <p:spPr>
          <a:xfrm>
            <a:off x="974758" y="2411730"/>
            <a:ext cx="6232525" cy="3903980"/>
          </a:xfrm>
          <a:prstGeom prst="rect">
            <a:avLst/>
          </a:prstGeom>
        </p:spPr>
      </p:pic>
    </p:spTree>
    <p:custDataLst>
      <p:tags r:id="rId1"/>
    </p:custDataLst>
    <p:extLst>
      <p:ext uri="{BB962C8B-B14F-4D97-AF65-F5344CB8AC3E}">
        <p14:creationId xmlns:p14="http://schemas.microsoft.com/office/powerpoint/2010/main" val="1714549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5" y="1838326"/>
            <a:ext cx="5620176" cy="1993900"/>
          </a:xfrm>
        </p:spPr>
        <p:txBody>
          <a:bodyPr/>
          <a:lstStyle/>
          <a:p>
            <a:pPr>
              <a:lnSpc>
                <a:spcPts val="5400"/>
              </a:lnSpc>
            </a:pPr>
            <a:r>
              <a:rPr lang="en-GB" sz="5400"/>
              <a:t>Appendix D: Organization Design (Workstream 6) and Change Management (Workstream 7)</a:t>
            </a:r>
          </a:p>
        </p:txBody>
      </p:sp>
    </p:spTree>
    <p:custDataLst>
      <p:tags r:id="rId1"/>
    </p:custDataLst>
    <p:extLst>
      <p:ext uri="{BB962C8B-B14F-4D97-AF65-F5344CB8AC3E}">
        <p14:creationId xmlns:p14="http://schemas.microsoft.com/office/powerpoint/2010/main" val="215176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a:spLocks noChangeAspect="1"/>
          </p:cNvSpPr>
          <p:nvPr/>
        </p:nvSpPr>
        <p:spPr>
          <a:xfrm>
            <a:off x="1795145" y="1730028"/>
            <a:ext cx="8595360" cy="2292190"/>
          </a:xfrm>
          <a:prstGeom prst="rect">
            <a:avLst/>
          </a:prstGeom>
          <a:blipFill>
            <a:blip r:embed="rId3" cstate="print">
              <a:duotone>
                <a:schemeClr val="accent1">
                  <a:shade val="45000"/>
                  <a:satMod val="135000"/>
                </a:schemeClr>
                <a:prstClr val="white"/>
              </a:duotone>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txBox="1">
            <a:spLocks noGrp="1"/>
          </p:cNvSpPr>
          <p:nvPr>
            <p:ph type="title"/>
          </p:nvPr>
        </p:nvSpPr>
        <p:spPr>
          <a:xfrm>
            <a:off x="995364" y="421501"/>
            <a:ext cx="10204450" cy="553998"/>
          </a:xfrm>
          <a:prstGeom prst="rect">
            <a:avLst/>
          </a:prstGeom>
        </p:spPr>
        <p:txBody>
          <a:bodyPr vert="horz" wrap="square" lIns="0" tIns="0" rIns="0" bIns="0" rtlCol="0" anchor="ctr">
            <a:spAutoFit/>
          </a:bodyPr>
          <a:lstStyle/>
          <a:p>
            <a:pPr marL="10608">
              <a:lnSpc>
                <a:spcPct val="100000"/>
              </a:lnSpc>
            </a:pPr>
            <a:r>
              <a:rPr lang="en-US"/>
              <a:t>Organization Design: Our high level</a:t>
            </a:r>
            <a:r>
              <a:rPr lang="en-US" spc="-67"/>
              <a:t> </a:t>
            </a:r>
            <a:r>
              <a:rPr lang="en-US" spc="-4"/>
              <a:t>approach</a:t>
            </a:r>
            <a:endParaRPr spc="-4"/>
          </a:p>
        </p:txBody>
      </p:sp>
      <p:sp>
        <p:nvSpPr>
          <p:cNvPr id="13" name="Text Placeholder 12">
            <a:extLst>
              <a:ext uri="{FF2B5EF4-FFF2-40B4-BE49-F238E27FC236}">
                <a16:creationId xmlns:a16="http://schemas.microsoft.com/office/drawing/2014/main" id="{114502F2-2DA6-4649-BC69-9AB095A2A1E5}"/>
              </a:ext>
            </a:extLst>
          </p:cNvPr>
          <p:cNvSpPr>
            <a:spLocks noGrp="1"/>
          </p:cNvSpPr>
          <p:nvPr>
            <p:ph type="body" sz="quarter" idx="4294967295"/>
          </p:nvPr>
        </p:nvSpPr>
        <p:spPr>
          <a:xfrm>
            <a:off x="995363" y="1405504"/>
            <a:ext cx="10194925" cy="375793"/>
          </a:xfrm>
        </p:spPr>
        <p:txBody>
          <a:bodyPr lIns="0" tIns="0" rIns="0" bIns="0"/>
          <a:lstStyle/>
          <a:p>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Our four phased approach helps </a:t>
            </a:r>
            <a:r>
              <a:rPr kumimoji="0" lang="en-US" sz="1100" b="0" i="0" u="none" strike="noStrike" kern="1200" cap="none" spc="-4" normalizeH="0" baseline="0" noProof="0">
                <a:ln>
                  <a:noFill/>
                </a:ln>
                <a:solidFill>
                  <a:srgbClr val="00338D"/>
                </a:solidFill>
                <a:effectLst/>
                <a:uLnTx/>
                <a:uFillTx/>
                <a:ea typeface="+mn-ea"/>
                <a:cs typeface="Arial" panose="020B0604020202020204" pitchFamily="34" charset="0"/>
              </a:rPr>
              <a:t>organizations identify </a:t>
            </a:r>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and design both the </a:t>
            </a:r>
            <a:r>
              <a:rPr kumimoji="0" lang="en-US" sz="1100" b="0" i="0" u="none" strike="noStrike" kern="1200" cap="none" spc="-4" normalizeH="0" baseline="0" noProof="0">
                <a:ln>
                  <a:noFill/>
                </a:ln>
                <a:solidFill>
                  <a:srgbClr val="00338D"/>
                </a:solidFill>
                <a:effectLst/>
                <a:uLnTx/>
                <a:uFillTx/>
                <a:ea typeface="+mn-ea"/>
                <a:cs typeface="Arial" panose="020B0604020202020204" pitchFamily="34" charset="0"/>
              </a:rPr>
              <a:t>requisite structures </a:t>
            </a:r>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and the </a:t>
            </a:r>
            <a:r>
              <a:rPr kumimoji="0" lang="en-US" sz="1100" b="0" i="0" u="none" strike="noStrike" kern="1200" cap="none" spc="-4" normalizeH="0" baseline="0" noProof="0">
                <a:ln>
                  <a:noFill/>
                </a:ln>
                <a:solidFill>
                  <a:srgbClr val="00338D"/>
                </a:solidFill>
                <a:effectLst/>
                <a:uLnTx/>
                <a:uFillTx/>
                <a:ea typeface="+mn-ea"/>
                <a:cs typeface="Arial" panose="020B0604020202020204" pitchFamily="34" charset="0"/>
              </a:rPr>
              <a:t>critical supporting organizational elements </a:t>
            </a:r>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that equip </a:t>
            </a:r>
            <a:r>
              <a:rPr kumimoji="0" lang="en-US" sz="1100" b="0" i="0" u="none" strike="noStrike" kern="1200" cap="none" spc="-4" normalizeH="0" baseline="0" noProof="0">
                <a:ln>
                  <a:noFill/>
                </a:ln>
                <a:solidFill>
                  <a:srgbClr val="00338D"/>
                </a:solidFill>
                <a:effectLst/>
                <a:uLnTx/>
                <a:uFillTx/>
                <a:ea typeface="+mn-ea"/>
                <a:cs typeface="Arial" panose="020B0604020202020204" pitchFamily="34" charset="0"/>
              </a:rPr>
              <a:t>people </a:t>
            </a:r>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to excel in their roles and</a:t>
            </a:r>
            <a:r>
              <a:rPr kumimoji="0" lang="en-US" sz="1100" b="0" i="0" u="none" strike="noStrike" kern="1200" cap="none" spc="-163" normalizeH="0" baseline="0" noProof="0">
                <a:ln>
                  <a:noFill/>
                </a:ln>
                <a:solidFill>
                  <a:srgbClr val="00338D"/>
                </a:solidFill>
                <a:effectLst/>
                <a:uLnTx/>
                <a:uFillTx/>
                <a:ea typeface="+mn-ea"/>
                <a:cs typeface="Arial" panose="020B0604020202020204" pitchFamily="34" charset="0"/>
              </a:rPr>
              <a:t> </a:t>
            </a:r>
            <a:r>
              <a:rPr kumimoji="0" lang="en-US" sz="1100" b="0" i="0" u="none" strike="noStrike" kern="1200" cap="none" spc="0" normalizeH="0" baseline="0" noProof="0">
                <a:ln>
                  <a:noFill/>
                </a:ln>
                <a:solidFill>
                  <a:srgbClr val="00338D"/>
                </a:solidFill>
                <a:effectLst/>
                <a:uLnTx/>
                <a:uFillTx/>
                <a:ea typeface="+mn-ea"/>
                <a:cs typeface="Arial" panose="020B0604020202020204" pitchFamily="34" charset="0"/>
              </a:rPr>
              <a:t>teams.</a:t>
            </a:r>
            <a:endParaRPr kumimoji="0" lang="en-US" sz="1100" b="0" i="0" u="none" strike="noStrike" kern="1200" cap="none" spc="0" normalizeH="0" baseline="0" noProof="0">
              <a:ln>
                <a:noFill/>
              </a:ln>
              <a:solidFill>
                <a:prstClr val="black"/>
              </a:solidFill>
              <a:effectLst/>
              <a:uLnTx/>
              <a:uFillTx/>
              <a:ea typeface="+mn-ea"/>
              <a:cs typeface="Arial" panose="020B0604020202020204" pitchFamily="34" charset="0"/>
            </a:endParaRPr>
          </a:p>
          <a:p>
            <a:endParaRPr lang="en-US" sz="1100"/>
          </a:p>
        </p:txBody>
      </p:sp>
      <p:grpSp>
        <p:nvGrpSpPr>
          <p:cNvPr id="14" name="Group 13">
            <a:extLst>
              <a:ext uri="{FF2B5EF4-FFF2-40B4-BE49-F238E27FC236}">
                <a16:creationId xmlns:a16="http://schemas.microsoft.com/office/drawing/2014/main" id="{98E81970-3892-42E3-8894-739BFE7A9FD1}"/>
              </a:ext>
            </a:extLst>
          </p:cNvPr>
          <p:cNvGrpSpPr/>
          <p:nvPr/>
        </p:nvGrpSpPr>
        <p:grpSpPr>
          <a:xfrm>
            <a:off x="2124608" y="4195774"/>
            <a:ext cx="1828800" cy="1642179"/>
            <a:chOff x="2521141" y="4199381"/>
            <a:chExt cx="1377965" cy="1642179"/>
          </a:xfrm>
        </p:grpSpPr>
        <p:sp>
          <p:nvSpPr>
            <p:cNvPr id="7" name="object 7"/>
            <p:cNvSpPr txBox="1"/>
            <p:nvPr/>
          </p:nvSpPr>
          <p:spPr>
            <a:xfrm>
              <a:off x="2521141" y="4582113"/>
              <a:ext cx="1377965" cy="1259447"/>
            </a:xfrm>
            <a:prstGeom prst="rect">
              <a:avLst/>
            </a:prstGeom>
          </p:spPr>
          <p:txBody>
            <a:bodyPr vert="horz" wrap="square" lIns="0" tIns="0" rIns="0" bIns="0" rtlCol="0">
              <a:spAutoFit/>
            </a:bodyPr>
            <a:lstStyle/>
            <a:p>
              <a:pPr marL="10608" marR="4243" lvl="0" indent="1061" algn="ctr" defTabSz="914400" rtl="0" eaLnBrk="1" fontAlgn="auto" latinLnBrk="0" hangingPunct="1">
                <a:lnSpc>
                  <a:spcPct val="100000"/>
                </a:lnSpc>
                <a:spcBef>
                  <a:spcPts val="0"/>
                </a:spcBef>
                <a:spcAft>
                  <a:spcPts val="0"/>
                </a:spcAft>
                <a:buClrTx/>
                <a:buSzTx/>
                <a:buFontTx/>
                <a:buNone/>
                <a:tabLst/>
                <a:defRPr/>
              </a:pP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State 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current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business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context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future aspirations,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opportunities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ambitions to be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addressed,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the critical success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factors </a:t>
              </a:r>
              <a:r>
                <a:rPr kumimoji="0" lang="en-US" sz="1169" b="0" i="0" u="none" strike="noStrike" kern="1200" cap="none" spc="-8" normalizeH="0" baseline="0" noProof="0">
                  <a:ln>
                    <a:noFill/>
                  </a:ln>
                  <a:solidFill>
                    <a:schemeClr val="tx2"/>
                  </a:solidFill>
                  <a:effectLst/>
                  <a:uLnTx/>
                  <a:uFillTx/>
                  <a:latin typeface="Arial" panose="020B0604020202020204" pitchFamily="34" charset="0"/>
                  <a:ea typeface="+mn-ea"/>
                  <a:cs typeface="Arial" panose="020B0604020202020204" pitchFamily="34" charset="0"/>
                </a:rPr>
                <a:t>for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the</a:t>
              </a:r>
              <a:r>
                <a:rPr kumimoji="0" lang="en-US" sz="1169" b="0" i="0" u="none" strike="noStrike" kern="1200" cap="none" spc="-117"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future</a:t>
              </a:r>
              <a:endPar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2847016" y="4199381"/>
              <a:ext cx="726640" cy="205569"/>
            </a:xfrm>
            <a:prstGeom prst="rect">
              <a:avLst/>
            </a:prstGeom>
          </p:spPr>
          <p:txBody>
            <a:bodyPr vert="horz" wrap="square" lIns="0" tIns="0" rIns="0" bIns="0" rtlCol="0">
              <a:spAutoFit/>
            </a:bodyPr>
            <a:lstStyle/>
            <a:p>
              <a:pPr marL="10608" marR="0" lvl="0" indent="0" algn="ctr" defTabSz="914400" rtl="0" eaLnBrk="1" fontAlgn="auto" latinLnBrk="0" hangingPunct="1">
                <a:lnSpc>
                  <a:spcPct val="100000"/>
                </a:lnSpc>
                <a:spcBef>
                  <a:spcPts val="0"/>
                </a:spcBef>
                <a:spcAft>
                  <a:spcPts val="0"/>
                </a:spcAft>
                <a:buClrTx/>
                <a:buSzTx/>
                <a:buFontTx/>
                <a:buNone/>
                <a:tabLst/>
                <a:defRPr/>
              </a:pPr>
              <a:r>
                <a:rPr kumimoji="0" lang="en-US" sz="1336" b="1" i="0" u="none" strike="noStrike" kern="1200" cap="none" spc="-67" normalizeH="0" baseline="0" noProof="0">
                  <a:ln>
                    <a:noFill/>
                  </a:ln>
                  <a:solidFill>
                    <a:schemeClr val="tx2"/>
                  </a:solidFill>
                  <a:effectLst/>
                  <a:uLnTx/>
                  <a:uFillTx/>
                  <a:latin typeface="Arial" panose="020B0604020202020204" pitchFamily="34" charset="0"/>
                  <a:ea typeface="+mn-ea"/>
                  <a:cs typeface="Arial" panose="020B0604020202020204" pitchFamily="34" charset="0"/>
                </a:rPr>
                <a:t>STATE </a:t>
              </a: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IT</a:t>
              </a:r>
              <a:endParaRPr kumimoji="0" lang="en-US" sz="1336"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p:txBody>
        </p:sp>
      </p:grpSp>
      <p:grpSp>
        <p:nvGrpSpPr>
          <p:cNvPr id="8" name="Group 7">
            <a:extLst>
              <a:ext uri="{FF2B5EF4-FFF2-40B4-BE49-F238E27FC236}">
                <a16:creationId xmlns:a16="http://schemas.microsoft.com/office/drawing/2014/main" id="{40779D09-E089-4D05-8D53-C60C104DC83C}"/>
              </a:ext>
            </a:extLst>
          </p:cNvPr>
          <p:cNvGrpSpPr/>
          <p:nvPr/>
        </p:nvGrpSpPr>
        <p:grpSpPr>
          <a:xfrm>
            <a:off x="4225577" y="4195774"/>
            <a:ext cx="1828800" cy="1645786"/>
            <a:chOff x="4424939" y="4195774"/>
            <a:chExt cx="1298406" cy="1645786"/>
          </a:xfrm>
        </p:grpSpPr>
        <p:sp>
          <p:nvSpPr>
            <p:cNvPr id="5" name="object 5"/>
            <p:cNvSpPr txBox="1"/>
            <p:nvPr/>
          </p:nvSpPr>
          <p:spPr>
            <a:xfrm>
              <a:off x="4424939" y="4582113"/>
              <a:ext cx="1298406" cy="1259447"/>
            </a:xfrm>
            <a:prstGeom prst="rect">
              <a:avLst/>
            </a:prstGeom>
          </p:spPr>
          <p:txBody>
            <a:bodyPr vert="horz" wrap="square" lIns="0" tIns="0" rIns="0" bIns="0" rtlCol="0">
              <a:spAutoFit/>
            </a:bodyPr>
            <a:lstStyle/>
            <a:p>
              <a:pPr marL="10608" marR="4243" lvl="0" indent="530" algn="ctr" defTabSz="914400" rtl="0" eaLnBrk="1" fontAlgn="auto" latinLnBrk="0" hangingPunct="1">
                <a:lnSpc>
                  <a:spcPct val="100000"/>
                </a:lnSpc>
                <a:spcBef>
                  <a:spcPts val="0"/>
                </a:spcBef>
                <a:spcAft>
                  <a:spcPts val="0"/>
                </a:spcAft>
                <a:buClrTx/>
                <a:buSzTx/>
                <a:buFontTx/>
                <a:buNone/>
                <a:tabLst/>
                <a:defRPr/>
              </a:pP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Shape 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future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design </a:t>
              </a:r>
              <a:r>
                <a:rPr kumimoji="0" lang="en-US" sz="1169" b="0" i="0" u="none" strike="noStrike" kern="1200" cap="none" spc="-13" normalizeH="0" baseline="0" noProof="0">
                  <a:ln>
                    <a:noFill/>
                  </a:ln>
                  <a:solidFill>
                    <a:schemeClr val="tx2"/>
                  </a:solidFill>
                  <a:effectLst/>
                  <a:uLnTx/>
                  <a:uFillTx/>
                  <a:latin typeface="Arial" panose="020B0604020202020204" pitchFamily="34" charset="0"/>
                  <a:ea typeface="+mn-ea"/>
                  <a:cs typeface="Arial" panose="020B0604020202020204" pitchFamily="34" charset="0"/>
                </a:rPr>
                <a:t>by</a:t>
              </a:r>
              <a:r>
                <a:rPr kumimoji="0" lang="en-US" sz="1169" b="0" i="0" u="none" strike="noStrike" kern="1200" cap="none" spc="-95"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analyzing 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current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design, identifying the root causes of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performance,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developing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aspirational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high </a:t>
              </a:r>
              <a:r>
                <a:rPr kumimoji="0" lang="en-US" sz="1169" b="0" i="0" u="none" strike="noStrike" kern="1200" cap="none" spc="-8" normalizeH="0" baseline="0" noProof="0">
                  <a:ln>
                    <a:noFill/>
                  </a:ln>
                  <a:solidFill>
                    <a:schemeClr val="tx2"/>
                  </a:solidFill>
                  <a:effectLst/>
                  <a:uLnTx/>
                  <a:uFillTx/>
                  <a:latin typeface="Arial" panose="020B0604020202020204" pitchFamily="34" charset="0"/>
                  <a:ea typeface="+mn-ea"/>
                  <a:cs typeface="Arial" panose="020B0604020202020204" pitchFamily="34" charset="0"/>
                </a:rPr>
                <a:t>level</a:t>
              </a:r>
              <a:r>
                <a:rPr kumimoji="0" lang="en-US" sz="1169" b="0" i="0" u="none" strike="noStrike" kern="1200" cap="none" spc="-88"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design</a:t>
              </a:r>
            </a:p>
          </p:txBody>
        </p:sp>
        <p:sp>
          <p:nvSpPr>
            <p:cNvPr id="10" name="object 10"/>
            <p:cNvSpPr txBox="1"/>
            <p:nvPr/>
          </p:nvSpPr>
          <p:spPr>
            <a:xfrm>
              <a:off x="4688438" y="4195774"/>
              <a:ext cx="783392" cy="205569"/>
            </a:xfrm>
            <a:prstGeom prst="rect">
              <a:avLst/>
            </a:prstGeom>
          </p:spPr>
          <p:txBody>
            <a:bodyPr vert="horz" wrap="square" lIns="0" tIns="0" rIns="0" bIns="0" rtlCol="0">
              <a:spAutoFit/>
            </a:bodyPr>
            <a:lstStyle/>
            <a:p>
              <a:pPr marL="10608" marR="0" lvl="0" indent="0" algn="ctr" defTabSz="914400" rtl="0" eaLnBrk="1" fontAlgn="auto" latinLnBrk="0" hangingPunct="1">
                <a:lnSpc>
                  <a:spcPct val="100000"/>
                </a:lnSpc>
                <a:spcBef>
                  <a:spcPts val="0"/>
                </a:spcBef>
                <a:spcAft>
                  <a:spcPts val="0"/>
                </a:spcAft>
                <a:buClrTx/>
                <a:buSzTx/>
                <a:buFontTx/>
                <a:buNone/>
                <a:tabLst/>
                <a:defRPr/>
              </a:pP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SHAPE</a:t>
              </a:r>
              <a:r>
                <a:rPr kumimoji="0" lang="en-US" sz="1336" b="1" i="0" u="none" strike="noStrike" kern="1200" cap="none" spc="-75"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IT</a:t>
              </a:r>
              <a:endParaRPr kumimoji="0" lang="en-US" sz="1336"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p:txBody>
        </p:sp>
      </p:grpSp>
      <p:sp>
        <p:nvSpPr>
          <p:cNvPr id="11" name="object 11"/>
          <p:cNvSpPr txBox="1"/>
          <p:nvPr/>
        </p:nvSpPr>
        <p:spPr>
          <a:xfrm>
            <a:off x="6326546" y="4195774"/>
            <a:ext cx="1828800" cy="1464632"/>
          </a:xfrm>
          <a:prstGeom prst="rect">
            <a:avLst/>
          </a:prstGeom>
        </p:spPr>
        <p:txBody>
          <a:bodyPr vert="horz" wrap="square" lIns="0" tIns="0" rIns="0" bIns="0" rtlCol="0">
            <a:spAutoFit/>
          </a:bodyPr>
          <a:lstStyle/>
          <a:p>
            <a:pPr marL="22808" marR="0" lvl="0" indent="0" algn="ctr" defTabSz="914400" rtl="0" eaLnBrk="1" fontAlgn="auto" latinLnBrk="0" hangingPunct="1">
              <a:lnSpc>
                <a:spcPct val="100000"/>
              </a:lnSpc>
              <a:spcBef>
                <a:spcPts val="0"/>
              </a:spcBef>
              <a:spcAft>
                <a:spcPts val="0"/>
              </a:spcAft>
              <a:buClrTx/>
              <a:buSzTx/>
              <a:buFontTx/>
              <a:buNone/>
              <a:tabLst/>
              <a:defRPr/>
            </a:pP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SEE</a:t>
            </a:r>
            <a:r>
              <a:rPr kumimoji="0" lang="en-US" sz="1336" b="1" i="0" u="none" strike="noStrike" kern="1200" cap="none" spc="-71"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IT</a:t>
            </a:r>
            <a:endParaRPr kumimoji="0" lang="en-US" sz="1336"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a:p>
            <a:pPr marL="10608" marR="4243" lvl="0" indent="2652" algn="ctr" defTabSz="914400" rtl="0" eaLnBrk="1" fontAlgn="auto" latinLnBrk="0" hangingPunct="1">
              <a:lnSpc>
                <a:spcPct val="100000"/>
              </a:lnSpc>
              <a:spcBef>
                <a:spcPts val="1378"/>
              </a:spcBef>
              <a:spcAft>
                <a:spcPts val="0"/>
              </a:spcAft>
              <a:buClrTx/>
              <a:buSzTx/>
              <a:buFontTx/>
              <a:buNone/>
              <a:tabLst/>
              <a:defRPr/>
            </a:pP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See </a:t>
            </a:r>
            <a:r>
              <a:rPr kumimoji="0" lang="en-US" sz="1169" b="0" i="0" u="none" strike="noStrike" kern="1200" cap="none" spc="-8" normalizeH="0" baseline="0" noProof="0">
                <a:ln>
                  <a:noFill/>
                </a:ln>
                <a:solidFill>
                  <a:schemeClr val="tx2"/>
                </a:solidFill>
                <a:effectLst/>
                <a:uLnTx/>
                <a:uFillTx/>
                <a:latin typeface="Arial" panose="020B0604020202020204" pitchFamily="34" charset="0"/>
                <a:ea typeface="+mn-ea"/>
                <a:cs typeface="Arial" panose="020B0604020202020204" pitchFamily="34" charset="0"/>
              </a:rPr>
              <a:t>how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future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state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vision comes to </a:t>
            </a:r>
            <a:r>
              <a:rPr kumimoji="0" lang="en-US" sz="1169" b="0" i="0" u="none" strike="noStrike" kern="1200" cap="none" spc="-13" normalizeH="0" baseline="0" noProof="0">
                <a:ln>
                  <a:noFill/>
                </a:ln>
                <a:solidFill>
                  <a:schemeClr val="tx2"/>
                </a:solidFill>
                <a:effectLst/>
                <a:uLnTx/>
                <a:uFillTx/>
                <a:latin typeface="Arial" panose="020B0604020202020204" pitchFamily="34" charset="0"/>
                <a:ea typeface="+mn-ea"/>
                <a:cs typeface="Arial" panose="020B0604020202020204" pitchFamily="34" charset="0"/>
              </a:rPr>
              <a:t>life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through the detailed design and transition planning, assessing impacts</a:t>
            </a:r>
            <a:r>
              <a:rPr kumimoji="0" lang="en-US" sz="1169" b="0" i="0" u="none" strike="noStrike" kern="1200" cap="none" spc="-134"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at the individual role </a:t>
            </a:r>
            <a:r>
              <a:rPr kumimoji="0" lang="en-US" sz="1169" b="0" i="0" u="none" strike="noStrike" kern="1200" cap="none" spc="-8" normalizeH="0" baseline="0" noProof="0">
                <a:ln>
                  <a:noFill/>
                </a:ln>
                <a:solidFill>
                  <a:schemeClr val="tx2"/>
                </a:solidFill>
                <a:effectLst/>
                <a:uLnTx/>
                <a:uFillTx/>
                <a:latin typeface="Arial" panose="020B0604020202020204" pitchFamily="34" charset="0"/>
                <a:ea typeface="+mn-ea"/>
                <a:cs typeface="Arial" panose="020B0604020202020204" pitchFamily="34" charset="0"/>
              </a:rPr>
              <a:t>level</a:t>
            </a:r>
            <a:endPar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p:txBody>
      </p:sp>
      <p:grpSp>
        <p:nvGrpSpPr>
          <p:cNvPr id="2" name="Group 1">
            <a:extLst>
              <a:ext uri="{FF2B5EF4-FFF2-40B4-BE49-F238E27FC236}">
                <a16:creationId xmlns:a16="http://schemas.microsoft.com/office/drawing/2014/main" id="{51AB0948-E275-4725-8854-050374386BEB}"/>
              </a:ext>
            </a:extLst>
          </p:cNvPr>
          <p:cNvGrpSpPr/>
          <p:nvPr/>
        </p:nvGrpSpPr>
        <p:grpSpPr>
          <a:xfrm>
            <a:off x="8427515" y="4195774"/>
            <a:ext cx="1828800" cy="1646740"/>
            <a:chOff x="7973963" y="4195774"/>
            <a:chExt cx="1378494" cy="1646740"/>
          </a:xfrm>
        </p:grpSpPr>
        <p:sp>
          <p:nvSpPr>
            <p:cNvPr id="6" name="object 6"/>
            <p:cNvSpPr txBox="1"/>
            <p:nvPr/>
          </p:nvSpPr>
          <p:spPr>
            <a:xfrm>
              <a:off x="7973963" y="4583067"/>
              <a:ext cx="1378494" cy="1259447"/>
            </a:xfrm>
            <a:prstGeom prst="rect">
              <a:avLst/>
            </a:prstGeom>
          </p:spPr>
          <p:txBody>
            <a:bodyPr vert="horz" wrap="square" lIns="0" tIns="0" rIns="0" bIns="0" rtlCol="0">
              <a:spAutoFit/>
            </a:bodyPr>
            <a:lstStyle/>
            <a:p>
              <a:pPr marL="27050" marR="20156" lvl="0" indent="0" algn="ctr" defTabSz="914400" rtl="0" eaLnBrk="1" fontAlgn="auto" latinLnBrk="0" hangingPunct="1">
                <a:lnSpc>
                  <a:spcPct val="100000"/>
                </a:lnSpc>
                <a:spcBef>
                  <a:spcPts val="0"/>
                </a:spcBef>
                <a:spcAft>
                  <a:spcPts val="0"/>
                </a:spcAft>
                <a:buClrTx/>
                <a:buSzTx/>
                <a:buFontTx/>
                <a:buNone/>
                <a:tabLst/>
                <a:defRPr/>
              </a:pP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Sustain the</a:t>
              </a:r>
              <a:r>
                <a:rPr kumimoji="0" lang="en-US" sz="1169" b="0" i="0" u="none" strike="noStrike" kern="1200" cap="none" spc="-71"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integrity of</a:t>
              </a:r>
              <a:r>
                <a:rPr kumimoji="0" lang="en-US" sz="1169" b="0" i="0" u="none" strike="noStrike" kern="1200" cap="none" spc="-95"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the</a:t>
              </a:r>
            </a:p>
            <a:p>
              <a:pPr marL="10608" marR="4243" lvl="0" indent="0" algn="ctr" defTabSz="914400" rtl="0" eaLnBrk="1" fontAlgn="auto" latinLnBrk="0" hangingPunct="1">
                <a:lnSpc>
                  <a:spcPct val="100000"/>
                </a:lnSpc>
                <a:spcBef>
                  <a:spcPts val="0"/>
                </a:spcBef>
                <a:spcAft>
                  <a:spcPts val="0"/>
                </a:spcAft>
                <a:buClrTx/>
                <a:buSzTx/>
                <a:buFontTx/>
                <a:buNone/>
                <a:tabLst/>
                <a:defRPr/>
              </a:pP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design through detailed transition </a:t>
              </a:r>
              <a:r>
                <a:rPr kumimoji="0" lang="en-US" sz="1169" b="0" i="0" u="none" strike="noStrike" kern="1200" cap="none" spc="-8" normalizeH="0" baseline="0" noProof="0">
                  <a:ln>
                    <a:noFill/>
                  </a:ln>
                  <a:solidFill>
                    <a:schemeClr val="tx2"/>
                  </a:solidFill>
                  <a:effectLst/>
                  <a:uLnTx/>
                  <a:uFillTx/>
                  <a:latin typeface="Arial" panose="020B0604020202020204" pitchFamily="34" charset="0"/>
                  <a:ea typeface="+mn-ea"/>
                  <a:cs typeface="Arial" panose="020B0604020202020204" pitchFamily="34" charset="0"/>
                </a:rPr>
                <a:t>execution,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a:t>
              </a:r>
              <a:r>
                <a:rPr kumimoji="0" lang="en-US" sz="1169" b="0"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monitoring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and measurement led</a:t>
              </a:r>
              <a:r>
                <a:rPr kumimoji="0" lang="en-US" sz="1169" b="0" i="0" u="none" strike="noStrike" kern="1200" cap="none" spc="-113"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13" normalizeH="0" baseline="0" noProof="0">
                  <a:ln>
                    <a:noFill/>
                  </a:ln>
                  <a:solidFill>
                    <a:schemeClr val="tx2"/>
                  </a:solidFill>
                  <a:effectLst/>
                  <a:uLnTx/>
                  <a:uFillTx/>
                  <a:latin typeface="Arial" panose="020B0604020202020204" pitchFamily="34" charset="0"/>
                  <a:ea typeface="+mn-ea"/>
                  <a:cs typeface="Arial" panose="020B0604020202020204" pitchFamily="34" charset="0"/>
                </a:rPr>
                <a:t>by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internal organization design</a:t>
              </a:r>
              <a:r>
                <a:rPr kumimoji="0" lang="en-US" sz="1169" b="0" i="0" u="none" strike="noStrike" kern="1200" cap="none" spc="-71"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169"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rPr>
                <a:t>capability</a:t>
              </a:r>
            </a:p>
          </p:txBody>
        </p:sp>
        <p:sp>
          <p:nvSpPr>
            <p:cNvPr id="12" name="object 12"/>
            <p:cNvSpPr txBox="1"/>
            <p:nvPr/>
          </p:nvSpPr>
          <p:spPr>
            <a:xfrm>
              <a:off x="8256191" y="4195774"/>
              <a:ext cx="963727" cy="205569"/>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lang="en-US" sz="1336" b="1" i="0" u="none" strike="noStrike" kern="1200" cap="none" spc="-29" normalizeH="0" baseline="0" noProof="0">
                  <a:ln>
                    <a:noFill/>
                  </a:ln>
                  <a:solidFill>
                    <a:schemeClr val="tx2"/>
                  </a:solidFill>
                  <a:effectLst/>
                  <a:uLnTx/>
                  <a:uFillTx/>
                  <a:latin typeface="Arial" panose="020B0604020202020204" pitchFamily="34" charset="0"/>
                  <a:ea typeface="+mn-ea"/>
                  <a:cs typeface="Arial" panose="020B0604020202020204" pitchFamily="34" charset="0"/>
                </a:rPr>
                <a:t>SUSTAIN</a:t>
              </a:r>
              <a:r>
                <a:rPr kumimoji="0" lang="en-US" sz="1336" b="1" i="0" u="none" strike="noStrike" kern="1200" cap="none" spc="-38" normalizeH="0" baseline="0" noProof="0">
                  <a:ln>
                    <a:noFill/>
                  </a:ln>
                  <a:solidFill>
                    <a:schemeClr val="tx2"/>
                  </a:solidFill>
                  <a:effectLst/>
                  <a:uLnTx/>
                  <a:uFillTx/>
                  <a:latin typeface="Arial" panose="020B0604020202020204" pitchFamily="34" charset="0"/>
                  <a:ea typeface="+mn-ea"/>
                  <a:cs typeface="Arial" panose="020B0604020202020204" pitchFamily="34" charset="0"/>
                </a:rPr>
                <a:t> </a:t>
              </a:r>
              <a:r>
                <a:rPr kumimoji="0" lang="en-US" sz="1336" b="1" i="0" u="none" strike="noStrike" kern="1200" cap="none" spc="-4" normalizeH="0" baseline="0" noProof="0">
                  <a:ln>
                    <a:noFill/>
                  </a:ln>
                  <a:solidFill>
                    <a:schemeClr val="tx2"/>
                  </a:solidFill>
                  <a:effectLst/>
                  <a:uLnTx/>
                  <a:uFillTx/>
                  <a:latin typeface="Arial" panose="020B0604020202020204" pitchFamily="34" charset="0"/>
                  <a:ea typeface="+mn-ea"/>
                  <a:cs typeface="Arial" panose="020B0604020202020204" pitchFamily="34" charset="0"/>
                </a:rPr>
                <a:t>IT</a:t>
              </a:r>
              <a:endParaRPr kumimoji="0" lang="en-US" sz="1336" b="0" i="0" u="none" strike="noStrike" kern="1200" cap="none" spc="0" normalizeH="0" baseline="0" noProof="0">
                <a:ln>
                  <a:noFill/>
                </a:ln>
                <a:solidFill>
                  <a:schemeClr val="tx2"/>
                </a:solidFill>
                <a:effectLst/>
                <a:uLnTx/>
                <a:uFillTx/>
                <a:latin typeface="Arial" panose="020B0604020202020204" pitchFamily="34" charset="0"/>
                <a:ea typeface="+mn-ea"/>
                <a:cs typeface="Arial" panose="020B0604020202020204" pitchFamily="34" charset="0"/>
              </a:endParaRPr>
            </a:p>
          </p:txBody>
        </p:sp>
      </p:gr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nchor="ctr">
            <a:spAutoFit/>
          </a:bodyPr>
          <a:lstStyle/>
          <a:p>
            <a:pPr marL="10608">
              <a:lnSpc>
                <a:spcPct val="100000"/>
              </a:lnSpc>
            </a:pPr>
            <a:r>
              <a:rPr lang="en-US"/>
              <a:t>Our detailed Approach to CIP’s Organization Design </a:t>
            </a:r>
            <a:endParaRPr/>
          </a:p>
        </p:txBody>
      </p:sp>
      <p:sp>
        <p:nvSpPr>
          <p:cNvPr id="19" name="object 19"/>
          <p:cNvSpPr txBox="1"/>
          <p:nvPr/>
        </p:nvSpPr>
        <p:spPr>
          <a:xfrm>
            <a:off x="995364" y="1373130"/>
            <a:ext cx="10204450" cy="338554"/>
          </a:xfrm>
          <a:prstGeom prst="rect">
            <a:avLst/>
          </a:prstGeom>
        </p:spPr>
        <p:txBody>
          <a:bodyPr vert="horz" wrap="square" lIns="0" tIns="0" rIns="0" bIns="0" rtlCol="0">
            <a:spAutoFit/>
          </a:bodyPr>
          <a:lstStyle/>
          <a:p>
            <a:pPr marR="94414" lvl="0" fontAlgn="auto">
              <a:spcAft>
                <a:spcPts val="600"/>
              </a:spcAft>
              <a:buClrTx/>
              <a:buSzTx/>
              <a:tabLst/>
              <a:defRPr/>
            </a:pPr>
            <a:r>
              <a:rPr lang="en-US" sz="1100">
                <a:solidFill>
                  <a:srgbClr val="00338D"/>
                </a:solidFill>
              </a:rPr>
              <a:t>Our four phased approach helps organizations identify and design both the requisite structures and the critical supporting organizational elements that equip people to perform highly in their roles and teams:</a:t>
            </a:r>
          </a:p>
        </p:txBody>
      </p:sp>
      <p:grpSp>
        <p:nvGrpSpPr>
          <p:cNvPr id="24" name="Group 23">
            <a:extLst>
              <a:ext uri="{FF2B5EF4-FFF2-40B4-BE49-F238E27FC236}">
                <a16:creationId xmlns:a16="http://schemas.microsoft.com/office/drawing/2014/main" id="{C3AACC93-2782-4D69-9944-50E026F6E62D}"/>
              </a:ext>
            </a:extLst>
          </p:cNvPr>
          <p:cNvGrpSpPr>
            <a:grpSpLocks noChangeAspect="1"/>
          </p:cNvGrpSpPr>
          <p:nvPr/>
        </p:nvGrpSpPr>
        <p:grpSpPr>
          <a:xfrm>
            <a:off x="1920234" y="1797054"/>
            <a:ext cx="8121394" cy="4480561"/>
            <a:chOff x="1920234" y="1697285"/>
            <a:chExt cx="8276369" cy="4566060"/>
          </a:xfrm>
        </p:grpSpPr>
        <p:sp>
          <p:nvSpPr>
            <p:cNvPr id="3" name="object 3"/>
            <p:cNvSpPr/>
            <p:nvPr/>
          </p:nvSpPr>
          <p:spPr>
            <a:xfrm>
              <a:off x="3768633" y="1697285"/>
              <a:ext cx="4577516" cy="4566060"/>
            </a:xfrm>
            <a:prstGeom prst="rect">
              <a:avLst/>
            </a:prstGeom>
            <a:blipFill>
              <a:blip r:embed="rId3" cstate="print">
                <a:duotone>
                  <a:schemeClr val="accent1">
                    <a:shade val="45000"/>
                    <a:satMod val="135000"/>
                  </a:schemeClr>
                  <a:prstClr val="white"/>
                </a:duotone>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4138849" y="2070895"/>
              <a:ext cx="1386450" cy="1153186"/>
            </a:xfrm>
            <a:prstGeom prst="rect">
              <a:avLst/>
            </a:prstGeom>
          </p:spPr>
          <p:txBody>
            <a:bodyPr vert="horz" wrap="square" lIns="0" tIns="0" rIns="0" bIns="0" rtlCol="0">
              <a:spAutoFit/>
            </a:bodyPr>
            <a:lstStyle/>
            <a:p>
              <a:pPr marL="10608" marR="4243" lvl="0" indent="0" algn="ctr" defTabSz="914400" rtl="0" eaLnBrk="1" fontAlgn="auto" latinLnBrk="0" hangingPunct="1">
                <a:lnSpc>
                  <a:spcPct val="100000"/>
                </a:lnSpc>
                <a:spcBef>
                  <a:spcPts val="0"/>
                </a:spcBef>
                <a:spcAft>
                  <a:spcPts val="0"/>
                </a:spcAft>
                <a:buClrTx/>
                <a:buSzTx/>
                <a:buFontTx/>
                <a:buNone/>
                <a:tabLst/>
                <a:defRPr/>
              </a:pP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State the current</a:t>
              </a:r>
              <a:r>
                <a:rPr kumimoji="0" sz="919" b="0" i="0" u="none" strike="noStrike" kern="1200" cap="none" spc="-9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context and future</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aspirations,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opportunities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ambitions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be</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addressed, and the</a:t>
              </a:r>
              <a:r>
                <a:rPr kumimoji="0" sz="919" b="0" i="0" u="none" strike="noStrike" kern="1200" cap="none" spc="-8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critical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success factors for the future</a:t>
              </a:r>
              <a:endParaRPr kumimoji="0" sz="91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6"/>
            <p:cNvSpPr txBox="1"/>
            <p:nvPr/>
          </p:nvSpPr>
          <p:spPr>
            <a:xfrm>
              <a:off x="6587574" y="2070895"/>
              <a:ext cx="1263930" cy="1153185"/>
            </a:xfrm>
            <a:prstGeom prst="rect">
              <a:avLst/>
            </a:prstGeom>
          </p:spPr>
          <p:txBody>
            <a:bodyPr vert="horz" wrap="square" lIns="0" tIns="0" rIns="0" bIns="0" rtlCol="0">
              <a:spAutoFit/>
            </a:bodyPr>
            <a:lstStyle/>
            <a:p>
              <a:pPr marL="10608" marR="4243" lvl="0" indent="0" algn="ctr" defTabSz="914400" rtl="0" eaLnBrk="1" fontAlgn="auto" latinLnBrk="0" hangingPunct="1">
                <a:lnSpc>
                  <a:spcPct val="100000"/>
                </a:lnSpc>
                <a:spcBef>
                  <a:spcPts val="0"/>
                </a:spcBef>
                <a:spcAft>
                  <a:spcPts val="0"/>
                </a:spcAft>
                <a:buClrTx/>
                <a:buSzTx/>
                <a:buFontTx/>
                <a:buNone/>
                <a:tabLst/>
                <a:defRPr/>
              </a:pP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Shape the future</a:t>
              </a:r>
              <a:r>
                <a:rPr kumimoji="0" sz="919" b="0"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by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analyzing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sz="919" b="0" i="0" u="none" strike="noStrike" kern="1200" cap="none" spc="-5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current</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 identifying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root causes of</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performance, and</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developing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aspirational high level</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a:t>
              </a:r>
              <a:endParaRPr kumimoji="0" sz="91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4231773" y="4743870"/>
              <a:ext cx="1194448" cy="1153186"/>
            </a:xfrm>
            <a:prstGeom prst="rect">
              <a:avLst/>
            </a:prstGeom>
          </p:spPr>
          <p:txBody>
            <a:bodyPr vert="horz" wrap="square" lIns="0" tIns="0" rIns="0" bIns="0" rtlCol="0">
              <a:spAutoFit/>
            </a:bodyPr>
            <a:lstStyle/>
            <a:p>
              <a:pPr marL="10608" marR="4243" lvl="0" indent="0" algn="ctr" defTabSz="914400" rtl="0" eaLnBrk="1" fontAlgn="auto" latinLnBrk="0" hangingPunct="1">
                <a:lnSpc>
                  <a:spcPct val="100000"/>
                </a:lnSpc>
                <a:spcBef>
                  <a:spcPts val="0"/>
                </a:spcBef>
                <a:spcAft>
                  <a:spcPts val="0"/>
                </a:spcAft>
                <a:buClrTx/>
                <a:buSzTx/>
                <a:buFontTx/>
                <a:buNone/>
                <a:tabLst/>
                <a:defRPr/>
              </a:pP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Sustain the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integrity</a:t>
              </a:r>
              <a:r>
                <a:rPr kumimoji="0" sz="919" b="0" i="0" u="none" strike="noStrike" kern="1200" cap="none" spc="-7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through</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detailed transition</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execution, and</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monitoring and</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measurement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led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by</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internal organization</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a:t>
              </a:r>
              <a:r>
                <a:rPr kumimoji="0" sz="919" b="0" i="0" u="none" strike="noStrike" kern="120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capability</a:t>
              </a:r>
              <a:endParaRPr kumimoji="0" sz="91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6620670" y="4743870"/>
              <a:ext cx="1315909" cy="1009037"/>
            </a:xfrm>
            <a:prstGeom prst="rect">
              <a:avLst/>
            </a:prstGeom>
          </p:spPr>
          <p:txBody>
            <a:bodyPr vert="horz" wrap="square" lIns="0" tIns="0" rIns="0" bIns="0" rtlCol="0">
              <a:spAutoFit/>
            </a:bodyPr>
            <a:lstStyle/>
            <a:p>
              <a:pPr marL="10608" marR="4243" lvl="0" indent="0" algn="ctr" defTabSz="914400" rtl="0" eaLnBrk="1" fontAlgn="auto" latinLnBrk="0" hangingPunct="1">
                <a:lnSpc>
                  <a:spcPct val="100000"/>
                </a:lnSpc>
                <a:spcBef>
                  <a:spcPts val="0"/>
                </a:spcBef>
                <a:spcAft>
                  <a:spcPts val="0"/>
                </a:spcAft>
                <a:buClrTx/>
                <a:buSzTx/>
                <a:buFontTx/>
                <a:buNone/>
                <a:tabLst/>
                <a:defRPr/>
              </a:pP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See how the future</a:t>
              </a:r>
              <a:r>
                <a:rPr kumimoji="0" sz="919" b="0" i="0" u="none" strike="noStrike" kern="1200" cap="none" spc="-12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state</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vision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comes to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life</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through the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detailed</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design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transition</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planning,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assessing</a:t>
              </a:r>
              <a:r>
                <a:rPr kumimoji="0" lang="en-US"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impacts at the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individual</a:t>
              </a:r>
              <a:r>
                <a:rPr kumimoji="0" lang="en-US"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role</a:t>
              </a:r>
              <a:r>
                <a:rPr kumimoji="0" sz="919" b="0" i="0" u="none" strike="noStrike" kern="1200" cap="none" spc="-63"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919" b="0"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level</a:t>
              </a:r>
              <a:endParaRPr kumimoji="0" sz="91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4510548" y="3441115"/>
              <a:ext cx="639656" cy="183354"/>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1169" b="1" i="0" u="none" strike="noStrike" kern="1200" cap="none" spc="-5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STATE</a:t>
              </a:r>
              <a:r>
                <a:rPr kumimoji="0" sz="1169" b="1" i="0" u="none" strike="noStrike" kern="1200" cap="none" spc="-7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69"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IT</a:t>
              </a:r>
              <a:endParaRPr kumimoji="0" sz="116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bject 10"/>
            <p:cNvSpPr txBox="1"/>
            <p:nvPr/>
          </p:nvSpPr>
          <p:spPr>
            <a:xfrm>
              <a:off x="6977519" y="4311281"/>
              <a:ext cx="621436" cy="183354"/>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1169" b="1"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SEE</a:t>
              </a:r>
              <a:r>
                <a:rPr kumimoji="0" sz="1169" b="1" i="0" u="none" strike="noStrike" kern="1200" cap="none" spc="-8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69"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IT</a:t>
              </a:r>
              <a:endParaRPr kumimoji="0" sz="116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bject 11"/>
            <p:cNvSpPr txBox="1"/>
            <p:nvPr/>
          </p:nvSpPr>
          <p:spPr>
            <a:xfrm>
              <a:off x="6933814" y="3441115"/>
              <a:ext cx="790315" cy="183354"/>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1169" b="1" i="0" u="none" strike="noStrike" kern="1200" cap="none" spc="-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SHAPE</a:t>
              </a:r>
              <a:r>
                <a:rPr kumimoji="0" sz="1169" b="1" i="0" u="none" strike="noStrike" kern="1200" cap="none" spc="-7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69"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IT</a:t>
              </a:r>
              <a:endParaRPr kumimoji="0" sz="116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object 12"/>
            <p:cNvSpPr txBox="1"/>
            <p:nvPr/>
          </p:nvSpPr>
          <p:spPr>
            <a:xfrm>
              <a:off x="4358325" y="4316902"/>
              <a:ext cx="846510" cy="183354"/>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1169" b="1" i="0" u="none" strike="noStrike" kern="1200" cap="none" spc="-2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SUSTAIN</a:t>
              </a:r>
              <a:r>
                <a:rPr kumimoji="0" sz="1169" b="1" i="0" u="none" strike="noStrike" kern="1200" cap="none" spc="-8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69"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IT</a:t>
              </a:r>
              <a:endParaRPr kumimoji="0" sz="1169"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object 13"/>
            <p:cNvSpPr txBox="1"/>
            <p:nvPr/>
          </p:nvSpPr>
          <p:spPr>
            <a:xfrm>
              <a:off x="1920234" y="1807878"/>
              <a:ext cx="261897" cy="372740"/>
            </a:xfrm>
            <a:prstGeom prst="rect">
              <a:avLst/>
            </a:prstGeom>
          </p:spPr>
          <p:txBody>
            <a:bodyPr vert="vert270" wrap="square" lIns="0" tIns="5834" rIns="0" bIns="0" rtlCol="0">
              <a:spAutoFit/>
            </a:bodyPr>
            <a:lstStyle/>
            <a:p>
              <a:pPr marL="10608" marR="0" lvl="0" indent="0" algn="l" defTabSz="914400" rtl="0" eaLnBrk="1" fontAlgn="auto" latinLnBrk="0" hangingPunct="1">
                <a:lnSpc>
                  <a:spcPct val="100000"/>
                </a:lnSpc>
                <a:spcBef>
                  <a:spcPts val="46"/>
                </a:spcBef>
                <a:spcAft>
                  <a:spcPts val="0"/>
                </a:spcAft>
                <a:buClrTx/>
                <a:buSzTx/>
                <a:buFontTx/>
                <a:buNone/>
                <a:tabLst/>
                <a:defRPr/>
              </a:pP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Go</a:t>
              </a:r>
              <a:r>
                <a:rPr kumimoji="0" sz="835" b="1"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a:t>
              </a: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ls</a:t>
              </a:r>
              <a:endParaRPr kumimoji="0" sz="835"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object 14"/>
            <p:cNvSpPr txBox="1"/>
            <p:nvPr/>
          </p:nvSpPr>
          <p:spPr>
            <a:xfrm>
              <a:off x="1920234" y="4279941"/>
              <a:ext cx="261897" cy="372740"/>
            </a:xfrm>
            <a:prstGeom prst="rect">
              <a:avLst/>
            </a:prstGeom>
          </p:spPr>
          <p:txBody>
            <a:bodyPr vert="vert270" wrap="square" lIns="0" tIns="5834" rIns="0" bIns="0" rtlCol="0">
              <a:spAutoFit/>
            </a:bodyPr>
            <a:lstStyle/>
            <a:p>
              <a:pPr marL="10608" marR="0" lvl="0" indent="0" algn="l" defTabSz="914400" rtl="0" eaLnBrk="1" fontAlgn="auto" latinLnBrk="0" hangingPunct="1">
                <a:lnSpc>
                  <a:spcPct val="100000"/>
                </a:lnSpc>
                <a:spcBef>
                  <a:spcPts val="46"/>
                </a:spcBef>
                <a:spcAft>
                  <a:spcPts val="0"/>
                </a:spcAft>
                <a:buClrTx/>
                <a:buSzTx/>
                <a:buFontTx/>
                <a:buNone/>
                <a:tabLst/>
                <a:defRPr/>
              </a:pP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Go</a:t>
              </a:r>
              <a:r>
                <a:rPr kumimoji="0" sz="835" b="1"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a:t>
              </a: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ls</a:t>
              </a:r>
              <a:endParaRPr kumimoji="0" sz="835"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object 15"/>
            <p:cNvSpPr txBox="1"/>
            <p:nvPr/>
          </p:nvSpPr>
          <p:spPr>
            <a:xfrm>
              <a:off x="9934706" y="1807878"/>
              <a:ext cx="261897" cy="372740"/>
            </a:xfrm>
            <a:prstGeom prst="rect">
              <a:avLst/>
            </a:prstGeom>
          </p:spPr>
          <p:txBody>
            <a:bodyPr vert="vert270" wrap="square" lIns="0" tIns="5834" rIns="0" bIns="0" rtlCol="0">
              <a:spAutoFit/>
            </a:bodyPr>
            <a:lstStyle/>
            <a:p>
              <a:pPr marL="10608" marR="0" lvl="0" indent="0" algn="l" defTabSz="914400" rtl="0" eaLnBrk="1" fontAlgn="auto" latinLnBrk="0" hangingPunct="1">
                <a:lnSpc>
                  <a:spcPct val="100000"/>
                </a:lnSpc>
                <a:spcBef>
                  <a:spcPts val="46"/>
                </a:spcBef>
                <a:spcAft>
                  <a:spcPts val="0"/>
                </a:spcAft>
                <a:buClrTx/>
                <a:buSzTx/>
                <a:buFontTx/>
                <a:buNone/>
                <a:tabLst/>
                <a:defRPr/>
              </a:pP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Go</a:t>
              </a:r>
              <a:r>
                <a:rPr kumimoji="0" sz="835" b="1"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a:t>
              </a: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ls</a:t>
              </a:r>
              <a:endParaRPr kumimoji="0" sz="835"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bject 16"/>
            <p:cNvSpPr txBox="1"/>
            <p:nvPr/>
          </p:nvSpPr>
          <p:spPr>
            <a:xfrm>
              <a:off x="9934706" y="4279941"/>
              <a:ext cx="261897" cy="372740"/>
            </a:xfrm>
            <a:prstGeom prst="rect">
              <a:avLst/>
            </a:prstGeom>
          </p:spPr>
          <p:txBody>
            <a:bodyPr vert="vert270" wrap="square" lIns="0" tIns="5834" rIns="0" bIns="0" rtlCol="0">
              <a:spAutoFit/>
            </a:bodyPr>
            <a:lstStyle/>
            <a:p>
              <a:pPr marL="10608" marR="0" lvl="0" indent="0" algn="l" defTabSz="914400" rtl="0" eaLnBrk="1" fontAlgn="auto" latinLnBrk="0" hangingPunct="1">
                <a:lnSpc>
                  <a:spcPct val="100000"/>
                </a:lnSpc>
                <a:spcBef>
                  <a:spcPts val="46"/>
                </a:spcBef>
                <a:spcAft>
                  <a:spcPts val="0"/>
                </a:spcAft>
                <a:buClrTx/>
                <a:buSzTx/>
                <a:buFontTx/>
                <a:buNone/>
                <a:tabLst/>
                <a:defRPr/>
              </a:pP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Go</a:t>
              </a:r>
              <a:r>
                <a:rPr kumimoji="0" sz="835" b="1"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a:t>
              </a:r>
              <a:r>
                <a:rPr kumimoji="0" sz="835"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ls</a:t>
              </a:r>
              <a:endParaRPr kumimoji="0" sz="835"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object 17"/>
            <p:cNvSpPr txBox="1"/>
            <p:nvPr/>
          </p:nvSpPr>
          <p:spPr>
            <a:xfrm>
              <a:off x="2205539" y="1933018"/>
              <a:ext cx="1266052" cy="2196528"/>
            </a:xfrm>
            <a:prstGeom prst="rect">
              <a:avLst/>
            </a:prstGeom>
          </p:spPr>
          <p:txBody>
            <a:bodyPr vert="horz" wrap="square" lIns="0" tIns="0" rIns="0" bIns="0" rtlCol="0">
              <a:spAutoFit/>
            </a:bodyPr>
            <a:lstStyle/>
            <a:p>
              <a:pPr marL="149577" marR="48797" lvl="0" indent="-138969" algn="l" defTabSz="914400" rtl="0" eaLnBrk="1" fontAlgn="auto" latinLnBrk="0" hangingPunct="1">
                <a:lnSpc>
                  <a:spcPct val="102200"/>
                </a:lnSpc>
                <a:spcBef>
                  <a:spcPts val="0"/>
                </a:spcBef>
                <a:spcAft>
                  <a:spcPts val="0"/>
                </a:spcAft>
                <a:buClrTx/>
                <a:buSzPct val="83333"/>
                <a:buFont typeface="Arial"/>
                <a:buChar char="•"/>
                <a:tabLst>
                  <a:tab pos="149047" algn="l"/>
                  <a:tab pos="150108"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Clear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statement of client</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context, strategy and</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aspiration</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577" marR="87519" lvl="0" indent="-138969" algn="l" defTabSz="914400" rtl="0" eaLnBrk="1" fontAlgn="auto" latinLnBrk="0" hangingPunct="1">
                <a:lnSpc>
                  <a:spcPct val="101800"/>
                </a:lnSpc>
                <a:spcBef>
                  <a:spcPts val="255"/>
                </a:spcBef>
                <a:spcAft>
                  <a:spcPts val="0"/>
                </a:spcAft>
                <a:buClrTx/>
                <a:buSzPct val="83333"/>
                <a:buFont typeface="Arial"/>
                <a:buChar char="•"/>
                <a:tabLst>
                  <a:tab pos="149047" algn="l"/>
                  <a:tab pos="150108"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Clear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future state vision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and agreed critical</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success</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factors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577" marR="103961" lvl="0" indent="-138969" algn="l" defTabSz="914400" rtl="0" eaLnBrk="1" fontAlgn="auto" latinLnBrk="0" hangingPunct="1">
                <a:lnSpc>
                  <a:spcPct val="101699"/>
                </a:lnSpc>
                <a:spcBef>
                  <a:spcPts val="255"/>
                </a:spcBef>
                <a:spcAft>
                  <a:spcPts val="0"/>
                </a:spcAft>
                <a:buClrTx/>
                <a:buSzPct val="83333"/>
                <a:buFont typeface="Arial"/>
                <a:buChar char="•"/>
                <a:tabLst>
                  <a:tab pos="149047" algn="l"/>
                  <a:tab pos="150108"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Value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Chain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Analysis to</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identify processes and</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roles that create</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value</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577" marR="4243" lvl="0" indent="-138969" algn="l" defTabSz="914400" rtl="0" eaLnBrk="1" fontAlgn="auto" latinLnBrk="0" hangingPunct="1">
                <a:lnSpc>
                  <a:spcPct val="101699"/>
                </a:lnSpc>
                <a:spcBef>
                  <a:spcPts val="255"/>
                </a:spcBef>
                <a:spcAft>
                  <a:spcPts val="0"/>
                </a:spcAft>
                <a:buClrTx/>
                <a:buSzPct val="83333"/>
                <a:buFont typeface="Arial"/>
                <a:buChar char="•"/>
                <a:tabLst>
                  <a:tab pos="149047" algn="l"/>
                  <a:tab pos="150108"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Client organization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capability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assessment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to</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shape project</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team</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577" marR="75849" lvl="0" indent="-138969" algn="l" defTabSz="914400" rtl="0" eaLnBrk="1" fontAlgn="auto" latinLnBrk="0" hangingPunct="1">
                <a:lnSpc>
                  <a:spcPct val="101699"/>
                </a:lnSpc>
                <a:spcBef>
                  <a:spcPts val="255"/>
                </a:spcBef>
                <a:spcAft>
                  <a:spcPts val="0"/>
                </a:spcAft>
                <a:buClrTx/>
                <a:buSzPct val="83333"/>
                <a:buFont typeface="Arial"/>
                <a:buChar char="•"/>
                <a:tabLst>
                  <a:tab pos="149047" algn="l"/>
                  <a:tab pos="150108"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Clear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design constraints</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and project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ways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of</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working</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object 18"/>
            <p:cNvSpPr txBox="1"/>
            <p:nvPr/>
          </p:nvSpPr>
          <p:spPr>
            <a:xfrm>
              <a:off x="2199931" y="4494635"/>
              <a:ext cx="1401006" cy="1684560"/>
            </a:xfrm>
            <a:prstGeom prst="rect">
              <a:avLst/>
            </a:prstGeom>
          </p:spPr>
          <p:txBody>
            <a:bodyPr vert="horz" wrap="square" lIns="0" tIns="0" rIns="0" bIns="0" rtlCol="0">
              <a:spAutoFit/>
            </a:bodyPr>
            <a:lstStyle/>
            <a:p>
              <a:pPr marL="149047" marR="0" lvl="0" indent="-138438" algn="l" defTabSz="914400" rtl="0" eaLnBrk="1" fontAlgn="auto" latinLnBrk="0" hangingPunct="1">
                <a:lnSpc>
                  <a:spcPct val="100000"/>
                </a:lnSpc>
                <a:spcBef>
                  <a:spcPts val="0"/>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Pilot delivery and</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rollout</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4243" lvl="0" indent="-138438" algn="l" defTabSz="914400" rtl="0" eaLnBrk="1" fontAlgn="auto" latinLnBrk="0" hangingPunct="1">
                <a:lnSpc>
                  <a:spcPct val="102200"/>
                </a:lnSpc>
                <a:spcBef>
                  <a:spcPts val="238"/>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Set up future state</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organization by executing</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workforce transition</a:t>
              </a:r>
              <a:r>
                <a:rPr kumimoji="0" sz="752" b="0" i="0" u="none" strike="noStrike" kern="1200" cap="none" spc="29"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plan</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23338" lvl="0" indent="-138438" algn="l" defTabSz="914400" rtl="0" eaLnBrk="1" fontAlgn="auto" latinLnBrk="0" hangingPunct="1">
                <a:lnSpc>
                  <a:spcPct val="101899"/>
                </a:lnSpc>
                <a:spcBef>
                  <a:spcPts val="251"/>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Monitoring effectiveness</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of future state</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organization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against tailored</a:t>
              </a:r>
              <a:r>
                <a:rPr kumimoji="0" sz="752" b="0" i="0" u="none" strike="noStrike" kern="1200" cap="none" spc="-8"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KPIs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194132" lvl="0" indent="-138438" algn="l" defTabSz="914400" rtl="0" eaLnBrk="1" fontAlgn="auto" latinLnBrk="0" hangingPunct="1">
                <a:lnSpc>
                  <a:spcPct val="102299"/>
                </a:lnSpc>
                <a:spcBef>
                  <a:spcPts val="238"/>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Enhancing client</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organization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capability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as</a:t>
              </a:r>
              <a:r>
                <a:rPr kumimoji="0" sz="752" b="0" i="0" u="none" strike="noStrike" kern="1200" cap="none" spc="-13"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required</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138969" lvl="0" indent="-138438" algn="l" defTabSz="914400" rtl="0" eaLnBrk="1" fontAlgn="auto" latinLnBrk="0" hangingPunct="1">
                <a:lnSpc>
                  <a:spcPct val="101699"/>
                </a:lnSpc>
                <a:spcBef>
                  <a:spcPts val="251"/>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Conducting mentoring</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check-in to support</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capability</a:t>
              </a:r>
              <a:r>
                <a:rPr kumimoji="0" sz="752" b="0" i="0" u="none" strike="noStrike" kern="1200" cap="none" spc="-25"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build</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bject 20"/>
            <p:cNvSpPr txBox="1"/>
            <p:nvPr/>
          </p:nvSpPr>
          <p:spPr>
            <a:xfrm>
              <a:off x="8525422" y="1934078"/>
              <a:ext cx="1301058" cy="1757222"/>
            </a:xfrm>
            <a:prstGeom prst="rect">
              <a:avLst/>
            </a:prstGeom>
          </p:spPr>
          <p:txBody>
            <a:bodyPr vert="horz" wrap="square" lIns="0" tIns="0" rIns="0" bIns="0" rtlCol="0">
              <a:spAutoFit/>
            </a:bodyPr>
            <a:lstStyle/>
            <a:p>
              <a:pPr marL="149047" marR="72667" lvl="0" indent="-138438" algn="l" defTabSz="914400" rtl="0" eaLnBrk="1" fontAlgn="auto" latinLnBrk="0" hangingPunct="1">
                <a:lnSpc>
                  <a:spcPct val="102200"/>
                </a:lnSpc>
                <a:spcBef>
                  <a:spcPts val="0"/>
                </a:spcBef>
                <a:spcAft>
                  <a:spcPts val="0"/>
                </a:spcAft>
                <a:buClrTx/>
                <a:buSzPct val="83333"/>
                <a:buFont typeface="Arial"/>
                <a:buChar char="•"/>
                <a:tabLst>
                  <a:tab pos="149047" algn="l"/>
                  <a:tab pos="149577"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Clear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current state</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baseline analysis to</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confirm pain-points to be</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addressed in the</a:t>
              </a:r>
              <a:r>
                <a:rPr kumimoji="0" sz="752" b="0" i="0" u="none" strike="noStrike" kern="1200" cap="none" spc="25"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design</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4243" lvl="0" indent="-138438" algn="l" defTabSz="914400" rtl="0" eaLnBrk="1" fontAlgn="auto" latinLnBrk="0" hangingPunct="1">
                <a:lnSpc>
                  <a:spcPct val="101899"/>
                </a:lnSpc>
                <a:spcBef>
                  <a:spcPts val="242"/>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Refined critical success</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factors and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principles to inform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and option</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analysis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54633" lvl="0" indent="-138438" algn="l" defTabSz="914400" rtl="0" eaLnBrk="1" fontAlgn="auto" latinLnBrk="0" hangingPunct="1">
                <a:lnSpc>
                  <a:spcPct val="102200"/>
                </a:lnSpc>
                <a:spcBef>
                  <a:spcPts val="246"/>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Future state options</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evaluated through design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principle</a:t>
              </a:r>
              <a:r>
                <a:rPr kumimoji="0" sz="752" b="0" i="0" u="none" strike="noStrike" kern="1200" cap="none" spc="-8"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analysis.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96536" lvl="0" indent="-138438" algn="l" defTabSz="914400" rtl="0" eaLnBrk="1" fontAlgn="auto" latinLnBrk="0" hangingPunct="1">
                <a:lnSpc>
                  <a:spcPct val="102200"/>
                </a:lnSpc>
                <a:spcBef>
                  <a:spcPts val="238"/>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The high level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Macro</a:t>
              </a:r>
              <a:r>
                <a:rPr kumimoji="0" lang="en-US"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organization design with</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aligned</a:t>
              </a:r>
              <a:r>
                <a:rPr kumimoji="0" sz="752" b="0" i="0" u="none" strike="noStrike" kern="1200" cap="none" spc="-33"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KPIs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object 21"/>
            <p:cNvSpPr txBox="1"/>
            <p:nvPr/>
          </p:nvSpPr>
          <p:spPr>
            <a:xfrm>
              <a:off x="8602423" y="3980315"/>
              <a:ext cx="1330229" cy="250919"/>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SEE </a:t>
              </a:r>
              <a:r>
                <a:rPr kumimoji="0" sz="8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the organization,</a:t>
              </a:r>
              <a:r>
                <a:rPr kumimoji="0" sz="800" b="0" i="0" u="none" strike="noStrike" kern="1200" cap="none" spc="29"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8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through:</a:t>
              </a:r>
              <a:endParaRPr kumimoji="0"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object 22"/>
            <p:cNvSpPr txBox="1"/>
            <p:nvPr/>
          </p:nvSpPr>
          <p:spPr>
            <a:xfrm>
              <a:off x="8525421" y="4346525"/>
              <a:ext cx="1333412" cy="1699785"/>
            </a:xfrm>
            <a:prstGeom prst="rect">
              <a:avLst/>
            </a:prstGeom>
          </p:spPr>
          <p:txBody>
            <a:bodyPr vert="horz" wrap="square" lIns="0" tIns="0" rIns="0" bIns="0" rtlCol="0">
              <a:spAutoFit/>
            </a:bodyPr>
            <a:lstStyle/>
            <a:p>
              <a:pPr marL="149047" marR="346892" lvl="0" indent="-138438" algn="l" defTabSz="914400" rtl="0" eaLnBrk="1" fontAlgn="auto" latinLnBrk="0" hangingPunct="1">
                <a:lnSpc>
                  <a:spcPct val="102200"/>
                </a:lnSpc>
                <a:spcBef>
                  <a:spcPts val="0"/>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The detailed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Micro</a:t>
              </a:r>
              <a:r>
                <a:rPr kumimoji="0" lang="en-US"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organization design</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126239" lvl="0" indent="-138438" algn="l" defTabSz="914400" rtl="0" eaLnBrk="1" fontAlgn="auto" latinLnBrk="0" hangingPunct="1">
                <a:lnSpc>
                  <a:spcPct val="101800"/>
                </a:lnSpc>
                <a:spcBef>
                  <a:spcPts val="255"/>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The workforce transition</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strategy for the shift to</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future</a:t>
              </a:r>
              <a:r>
                <a:rPr kumimoji="0" sz="752" b="0" i="0" u="none" strike="noStrike" kern="1200" cap="none" spc="-5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state</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116161" lvl="0" indent="-138438" algn="l" defTabSz="914400" rtl="0" eaLnBrk="1" fontAlgn="auto" latinLnBrk="0" hangingPunct="1">
                <a:lnSpc>
                  <a:spcPct val="102200"/>
                </a:lnSpc>
                <a:spcBef>
                  <a:spcPts val="251"/>
                </a:spcBef>
                <a:spcAft>
                  <a:spcPts val="0"/>
                </a:spcAft>
                <a:buClrTx/>
                <a:buSzPct val="83333"/>
                <a:buFont typeface="Arial"/>
                <a:buChar char="•"/>
                <a:tabLst>
                  <a:tab pos="149047" algn="l"/>
                  <a:tab pos="149577" algn="l"/>
                </a:tabLst>
                <a:defRPr/>
              </a:pP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Role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impact</a:t>
              </a:r>
              <a:r>
                <a:rPr kumimoji="0" sz="752" b="0" i="0" u="none" strike="noStrike" kern="1200" cap="none" spc="-42"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assessment</a:t>
              </a:r>
              <a:r>
                <a:rPr kumimoji="0" lang="en-US"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for </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each impacted</a:t>
              </a:r>
              <a:r>
                <a:rPr kumimoji="0" sz="752" b="0" i="0" u="none" strike="noStrike" kern="1200" cap="none" spc="-42"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role</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197844" lvl="0" indent="-138438" algn="l" defTabSz="914400" rtl="0" eaLnBrk="1" fontAlgn="auto" latinLnBrk="0" hangingPunct="1">
                <a:lnSpc>
                  <a:spcPct val="102200"/>
                </a:lnSpc>
                <a:spcBef>
                  <a:spcPts val="238"/>
                </a:spcBef>
                <a:spcAft>
                  <a:spcPts val="0"/>
                </a:spcAft>
                <a:buClrTx/>
                <a:buSzPct val="83333"/>
                <a:buFont typeface="Arial"/>
                <a:buChar char="•"/>
                <a:tabLst>
                  <a:tab pos="149047" algn="l"/>
                  <a:tab pos="149577"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detailed workforce</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transition plan to equip</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people for new</a:t>
              </a: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roles</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9047" marR="4243" lvl="0" indent="-138438" algn="l" defTabSz="914400" rtl="0" eaLnBrk="1" fontAlgn="auto" latinLnBrk="0" hangingPunct="1">
                <a:lnSpc>
                  <a:spcPct val="101099"/>
                </a:lnSpc>
                <a:spcBef>
                  <a:spcPts val="258"/>
                </a:spcBef>
                <a:spcAft>
                  <a:spcPts val="0"/>
                </a:spcAft>
                <a:buClrTx/>
                <a:buSzPct val="83333"/>
                <a:buFont typeface="Arial"/>
                <a:buChar char="•"/>
                <a:tabLst>
                  <a:tab pos="149047" algn="l"/>
                  <a:tab pos="149577" algn="l"/>
                </a:tabLst>
                <a:defRPr/>
              </a:pPr>
              <a:r>
                <a:rPr kumimoji="0" sz="752" b="0"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pilot and rollout approach</a:t>
              </a:r>
              <a:r>
                <a:rPr kumimoji="0" lang="en-US"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for full</a:t>
              </a:r>
              <a:r>
                <a:rPr kumimoji="0" sz="752" b="0" i="0" u="none" strike="noStrike" kern="1200" cap="none" spc="-5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transition</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object 23"/>
            <p:cNvSpPr txBox="1"/>
            <p:nvPr/>
          </p:nvSpPr>
          <p:spPr>
            <a:xfrm>
              <a:off x="2251493" y="4196421"/>
              <a:ext cx="1615581" cy="250919"/>
            </a:xfrm>
            <a:prstGeom prst="rect">
              <a:avLst/>
            </a:prstGeom>
          </p:spPr>
          <p:txBody>
            <a:bodyPr vert="horz" wrap="square" lIns="0" tIns="0" rIns="0" bIns="0" rtlCol="0">
              <a:spAutoFit/>
            </a:bodyPr>
            <a:lstStyle/>
            <a:p>
              <a:pPr marL="10608"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4" normalizeH="0" baseline="0" noProof="0">
                  <a:ln>
                    <a:noFill/>
                  </a:ln>
                  <a:solidFill>
                    <a:srgbClr val="00338D"/>
                  </a:solidFill>
                  <a:effectLst/>
                  <a:uLnTx/>
                  <a:uFillTx/>
                  <a:latin typeface="Arial" panose="020B0604020202020204" pitchFamily="34" charset="0"/>
                  <a:ea typeface="+mn-ea"/>
                  <a:cs typeface="Arial" panose="020B0604020202020204" pitchFamily="34" charset="0"/>
                </a:rPr>
                <a:t>SUSTAIN </a:t>
              </a:r>
              <a:r>
                <a:rPr kumimoji="0" sz="8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the performance,</a:t>
              </a:r>
              <a:r>
                <a:rPr kumimoji="0" sz="800" b="0" i="0" u="none" strike="noStrike" kern="1200" cap="none" spc="21"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t>
              </a:r>
              <a:r>
                <a:rPr kumimoji="0" sz="8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through</a:t>
              </a:r>
              <a:r>
                <a:rPr kumimoji="0" sz="752"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t>
              </a:r>
              <a:endParaRPr kumimoji="0" sz="752"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01571" y="5618041"/>
            <a:ext cx="10198242" cy="545070"/>
          </a:xfrm>
          <a:prstGeom prst="rect">
            <a:avLst/>
          </a:prstGeom>
          <a:solidFill>
            <a:schemeClr val="accent1"/>
          </a:solidFill>
          <a:ln w="6350">
            <a:noFill/>
          </a:ln>
        </p:spPr>
        <p:txBody>
          <a:bodyPr wrap="square" rtlCol="0" anchor="ctr">
            <a:noAutofit/>
          </a:bodyPr>
          <a:lstStyle/>
          <a:p>
            <a:pPr marL="0" marR="0" lvl="0" indent="0" algn="ctr" defTabSz="1125416" rtl="0" eaLnBrk="1" fontAlgn="auto" latinLnBrk="0" hangingPunct="1">
              <a:lnSpc>
                <a:spcPct val="100000"/>
              </a:lnSpc>
              <a:spcBef>
                <a:spcPts val="369"/>
              </a:spcBef>
              <a:spcAft>
                <a:spcPts val="0"/>
              </a:spcAft>
              <a:buClrTx/>
              <a:buSzTx/>
              <a:buFontTx/>
              <a:buNone/>
              <a:tabLst/>
              <a:defRPr/>
            </a:pPr>
            <a:r>
              <a:rPr kumimoji="0" lang="en-US" sz="2200" b="0" i="0" u="none" strike="noStrike" kern="0" cap="none" spc="0" normalizeH="0" baseline="0" noProof="0">
                <a:ln>
                  <a:noFill/>
                </a:ln>
                <a:solidFill>
                  <a:prstClr val="white"/>
                </a:solidFill>
                <a:effectLst/>
                <a:uLnTx/>
                <a:uFillTx/>
                <a:latin typeface="+mj-lt"/>
                <a:ea typeface="+mn-ea"/>
                <a:cs typeface="Arial" panose="020B0604020202020204" pitchFamily="34" charset="0"/>
              </a:rPr>
              <a:t>Role Profiles outlining Role descriptions, reporting lines, accountability, critical success factors</a:t>
            </a:r>
            <a:endParaRPr kumimoji="0" lang="en-US" sz="2200" b="0" i="0" u="none" strike="noStrike" kern="1200" cap="none" spc="0" normalizeH="0" baseline="0" noProof="0">
              <a:ln>
                <a:noFill/>
              </a:ln>
              <a:solidFill>
                <a:prstClr val="white"/>
              </a:solidFill>
              <a:effectLst/>
              <a:uLnTx/>
              <a:uFillTx/>
              <a:latin typeface="+mj-lt"/>
              <a:ea typeface="+mn-ea"/>
              <a:cs typeface="+mn-cs"/>
            </a:endParaRPr>
          </a:p>
        </p:txBody>
      </p:sp>
      <p:sp>
        <p:nvSpPr>
          <p:cNvPr id="50" name="Rectangle 49"/>
          <p:cNvSpPr/>
          <p:nvPr/>
        </p:nvSpPr>
        <p:spPr>
          <a:xfrm>
            <a:off x="995362" y="1747974"/>
            <a:ext cx="10198241" cy="1139586"/>
          </a:xfrm>
          <a:prstGeom prst="rect">
            <a:avLst/>
          </a:prstGeom>
          <a:noFill/>
          <a:ln w="9525">
            <a:solidFill>
              <a:schemeClr val="tx2"/>
            </a:solidFill>
            <a:prstDash val="sysDot"/>
            <a:round/>
            <a:headEnd/>
            <a:tailEnd/>
          </a:ln>
        </p:spPr>
        <p:txBody>
          <a:bodyPr vert="horz" wrap="square" lIns="3038622" tIns="56271" rIns="56271" bIns="5627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338D"/>
                </a:solidFill>
                <a:effectLst/>
                <a:uLnTx/>
                <a:uFillTx/>
                <a:latin typeface="Arial" panose="020B0604020202020204" pitchFamily="34" charset="0"/>
                <a:ea typeface="+mn-ea"/>
                <a:cs typeface="+mn-cs"/>
              </a:rPr>
              <a:t>Identify roles required to sustain future state</a:t>
            </a:r>
          </a:p>
          <a:p>
            <a:pPr marL="285750" marR="0" lvl="0" indent="-28575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338D"/>
                </a:solidFill>
                <a:effectLst/>
                <a:uLnTx/>
                <a:uFillTx/>
                <a:latin typeface="Arial" panose="020B0604020202020204" pitchFamily="34" charset="0"/>
                <a:ea typeface="+mn-ea"/>
                <a:cs typeface="+mn-cs"/>
              </a:rPr>
              <a:t>Determine critical success factors</a:t>
            </a:r>
          </a:p>
        </p:txBody>
      </p:sp>
      <p:sp>
        <p:nvSpPr>
          <p:cNvPr id="53" name="Freeform 52"/>
          <p:cNvSpPr/>
          <p:nvPr/>
        </p:nvSpPr>
        <p:spPr>
          <a:xfrm>
            <a:off x="1263974" y="1747974"/>
            <a:ext cx="2506937" cy="1139586"/>
          </a:xfrm>
          <a:custGeom>
            <a:avLst/>
            <a:gdLst>
              <a:gd name="connsiteX0" fmla="*/ 0 w 2036886"/>
              <a:gd name="connsiteY0" fmla="*/ 0 h 616090"/>
              <a:gd name="connsiteX1" fmla="*/ 1270194 w 2036886"/>
              <a:gd name="connsiteY1" fmla="*/ 0 h 616090"/>
              <a:gd name="connsiteX2" fmla="*/ 1485706 w 2036886"/>
              <a:gd name="connsiteY2" fmla="*/ 0 h 616090"/>
              <a:gd name="connsiteX3" fmla="*/ 1764059 w 2036886"/>
              <a:gd name="connsiteY3" fmla="*/ 0 h 616090"/>
              <a:gd name="connsiteX4" fmla="*/ 2036886 w 2036886"/>
              <a:gd name="connsiteY4" fmla="*/ 161066 h 616090"/>
              <a:gd name="connsiteX5" fmla="*/ 1730800 w 2036886"/>
              <a:gd name="connsiteY5" fmla="*/ 616090 h 616090"/>
              <a:gd name="connsiteX6" fmla="*/ 1485706 w 2036886"/>
              <a:gd name="connsiteY6" fmla="*/ 616090 h 616090"/>
              <a:gd name="connsiteX7" fmla="*/ 1270194 w 2036886"/>
              <a:gd name="connsiteY7" fmla="*/ 616090 h 616090"/>
              <a:gd name="connsiteX8" fmla="*/ 0 w 2036886"/>
              <a:gd name="connsiteY8" fmla="*/ 616090 h 61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886" h="616090">
                <a:moveTo>
                  <a:pt x="0" y="0"/>
                </a:moveTo>
                <a:lnTo>
                  <a:pt x="1270194" y="0"/>
                </a:lnTo>
                <a:lnTo>
                  <a:pt x="1485706" y="0"/>
                </a:lnTo>
                <a:lnTo>
                  <a:pt x="1764059" y="0"/>
                </a:lnTo>
                <a:lnTo>
                  <a:pt x="2036886" y="161066"/>
                </a:lnTo>
                <a:lnTo>
                  <a:pt x="1730800" y="616090"/>
                </a:lnTo>
                <a:lnTo>
                  <a:pt x="1485706" y="616090"/>
                </a:lnTo>
                <a:lnTo>
                  <a:pt x="1270194" y="616090"/>
                </a:lnTo>
                <a:lnTo>
                  <a:pt x="0" y="6160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0166"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DESIGN</a:t>
            </a:r>
          </a:p>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Outline Role Needs</a:t>
            </a:r>
          </a:p>
        </p:txBody>
      </p:sp>
      <p:sp>
        <p:nvSpPr>
          <p:cNvPr id="49" name="Freeform 48"/>
          <p:cNvSpPr/>
          <p:nvPr/>
        </p:nvSpPr>
        <p:spPr>
          <a:xfrm>
            <a:off x="995363" y="1747974"/>
            <a:ext cx="943621" cy="1139586"/>
          </a:xfrm>
          <a:custGeom>
            <a:avLst/>
            <a:gdLst>
              <a:gd name="connsiteX0" fmla="*/ 0 w 766692"/>
              <a:gd name="connsiteY0" fmla="*/ 0 h 616090"/>
              <a:gd name="connsiteX1" fmla="*/ 493865 w 766692"/>
              <a:gd name="connsiteY1" fmla="*/ 0 h 616090"/>
              <a:gd name="connsiteX2" fmla="*/ 766692 w 766692"/>
              <a:gd name="connsiteY2" fmla="*/ 161066 h 616090"/>
              <a:gd name="connsiteX3" fmla="*/ 460606 w 766692"/>
              <a:gd name="connsiteY3" fmla="*/ 616090 h 616090"/>
              <a:gd name="connsiteX4" fmla="*/ 0 w 766692"/>
              <a:gd name="connsiteY4" fmla="*/ 616090 h 61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692" h="616090">
                <a:moveTo>
                  <a:pt x="0" y="0"/>
                </a:moveTo>
                <a:lnTo>
                  <a:pt x="493865" y="0"/>
                </a:lnTo>
                <a:lnTo>
                  <a:pt x="766692" y="161066"/>
                </a:lnTo>
                <a:lnTo>
                  <a:pt x="460606" y="616090"/>
                </a:lnTo>
                <a:lnTo>
                  <a:pt x="0" y="61609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271"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US" sz="1354" b="0" i="0" u="none" strike="noStrike" kern="1200" cap="none" spc="0" normalizeH="0" baseline="0" noProof="0">
              <a:ln>
                <a:noFill/>
              </a:ln>
              <a:solidFill>
                <a:prstClr val="white"/>
              </a:solidFill>
              <a:effectLst/>
              <a:uLnTx/>
              <a:uFillTx/>
              <a:latin typeface="Arial" panose="020B0604020202020204" pitchFamily="34" charset="0"/>
              <a:ea typeface="+mn-ea"/>
              <a:cs typeface="Arial" pitchFamily="34" charset="0"/>
            </a:endParaRPr>
          </a:p>
        </p:txBody>
      </p:sp>
      <p:sp>
        <p:nvSpPr>
          <p:cNvPr id="55" name="Rectangle 54"/>
          <p:cNvSpPr/>
          <p:nvPr/>
        </p:nvSpPr>
        <p:spPr>
          <a:xfrm>
            <a:off x="995362" y="3039471"/>
            <a:ext cx="10198241" cy="1139586"/>
          </a:xfrm>
          <a:prstGeom prst="rect">
            <a:avLst/>
          </a:prstGeom>
          <a:noFill/>
          <a:ln w="9525">
            <a:solidFill>
              <a:schemeClr val="accent3"/>
            </a:solidFill>
            <a:prstDash val="sysDot"/>
            <a:round/>
            <a:headEnd/>
            <a:tailEnd/>
          </a:ln>
        </p:spPr>
        <p:txBody>
          <a:bodyPr vert="horz" wrap="square" lIns="3038622" tIns="56271" rIns="56271" bIns="5627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ts val="1477"/>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rial" panose="020B0604020202020204" pitchFamily="34" charset="0"/>
                <a:ea typeface="+mn-ea"/>
                <a:cs typeface="+mn-cs"/>
              </a:rPr>
              <a:t>Expand on role descriptions, reporting structure, and capacity needs</a:t>
            </a:r>
          </a:p>
          <a:p>
            <a:pPr marL="285750" marR="0" lvl="0" indent="-285750" algn="l" defTabSz="914400" rtl="0" eaLnBrk="1" fontAlgn="auto" latinLnBrk="0" hangingPunct="1">
              <a:lnSpc>
                <a:spcPts val="1477"/>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rial" panose="020B0604020202020204" pitchFamily="34" charset="0"/>
                <a:ea typeface="+mn-ea"/>
                <a:cs typeface="+mn-cs"/>
              </a:rPr>
              <a:t>Determine existing or new resources to fulfill roles</a:t>
            </a:r>
          </a:p>
          <a:p>
            <a:pPr marL="285750" marR="0" lvl="0" indent="-285750" algn="l" defTabSz="914400" rtl="0" eaLnBrk="1" fontAlgn="auto" latinLnBrk="0" hangingPunct="1">
              <a:lnSpc>
                <a:spcPts val="1477"/>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rial" panose="020B0604020202020204" pitchFamily="34" charset="0"/>
                <a:ea typeface="+mn-ea"/>
                <a:cs typeface="+mn-cs"/>
              </a:rPr>
              <a:t>Evaluate and measure against critical success factors</a:t>
            </a:r>
          </a:p>
        </p:txBody>
      </p:sp>
      <p:sp>
        <p:nvSpPr>
          <p:cNvPr id="56" name="Freeform 55"/>
          <p:cNvSpPr/>
          <p:nvPr/>
        </p:nvSpPr>
        <p:spPr>
          <a:xfrm>
            <a:off x="1263974" y="3039471"/>
            <a:ext cx="2506937" cy="1139586"/>
          </a:xfrm>
          <a:custGeom>
            <a:avLst/>
            <a:gdLst>
              <a:gd name="connsiteX0" fmla="*/ 0 w 2036886"/>
              <a:gd name="connsiteY0" fmla="*/ 0 h 616090"/>
              <a:gd name="connsiteX1" fmla="*/ 1270194 w 2036886"/>
              <a:gd name="connsiteY1" fmla="*/ 0 h 616090"/>
              <a:gd name="connsiteX2" fmla="*/ 1485706 w 2036886"/>
              <a:gd name="connsiteY2" fmla="*/ 0 h 616090"/>
              <a:gd name="connsiteX3" fmla="*/ 1764059 w 2036886"/>
              <a:gd name="connsiteY3" fmla="*/ 0 h 616090"/>
              <a:gd name="connsiteX4" fmla="*/ 2036886 w 2036886"/>
              <a:gd name="connsiteY4" fmla="*/ 161066 h 616090"/>
              <a:gd name="connsiteX5" fmla="*/ 1730800 w 2036886"/>
              <a:gd name="connsiteY5" fmla="*/ 616090 h 616090"/>
              <a:gd name="connsiteX6" fmla="*/ 1485706 w 2036886"/>
              <a:gd name="connsiteY6" fmla="*/ 616090 h 616090"/>
              <a:gd name="connsiteX7" fmla="*/ 1270194 w 2036886"/>
              <a:gd name="connsiteY7" fmla="*/ 616090 h 616090"/>
              <a:gd name="connsiteX8" fmla="*/ 0 w 2036886"/>
              <a:gd name="connsiteY8" fmla="*/ 616090 h 61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886" h="616090">
                <a:moveTo>
                  <a:pt x="0" y="0"/>
                </a:moveTo>
                <a:lnTo>
                  <a:pt x="1270194" y="0"/>
                </a:lnTo>
                <a:lnTo>
                  <a:pt x="1485706" y="0"/>
                </a:lnTo>
                <a:lnTo>
                  <a:pt x="1764059" y="0"/>
                </a:lnTo>
                <a:lnTo>
                  <a:pt x="2036886" y="161066"/>
                </a:lnTo>
                <a:lnTo>
                  <a:pt x="1730800" y="616090"/>
                </a:lnTo>
                <a:lnTo>
                  <a:pt x="1485706" y="616090"/>
                </a:lnTo>
                <a:lnTo>
                  <a:pt x="1270194" y="616090"/>
                </a:lnTo>
                <a:lnTo>
                  <a:pt x="0" y="6160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0166"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IMPLEMENT</a:t>
            </a:r>
          </a:p>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Fill and Measure Roles</a:t>
            </a:r>
          </a:p>
        </p:txBody>
      </p:sp>
      <p:sp>
        <p:nvSpPr>
          <p:cNvPr id="57" name="Freeform 56"/>
          <p:cNvSpPr/>
          <p:nvPr/>
        </p:nvSpPr>
        <p:spPr>
          <a:xfrm>
            <a:off x="995363" y="3039471"/>
            <a:ext cx="943621" cy="1139586"/>
          </a:xfrm>
          <a:custGeom>
            <a:avLst/>
            <a:gdLst>
              <a:gd name="connsiteX0" fmla="*/ 0 w 766692"/>
              <a:gd name="connsiteY0" fmla="*/ 0 h 616090"/>
              <a:gd name="connsiteX1" fmla="*/ 493865 w 766692"/>
              <a:gd name="connsiteY1" fmla="*/ 0 h 616090"/>
              <a:gd name="connsiteX2" fmla="*/ 766692 w 766692"/>
              <a:gd name="connsiteY2" fmla="*/ 161066 h 616090"/>
              <a:gd name="connsiteX3" fmla="*/ 460606 w 766692"/>
              <a:gd name="connsiteY3" fmla="*/ 616090 h 616090"/>
              <a:gd name="connsiteX4" fmla="*/ 0 w 766692"/>
              <a:gd name="connsiteY4" fmla="*/ 616090 h 61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692" h="616090">
                <a:moveTo>
                  <a:pt x="0" y="0"/>
                </a:moveTo>
                <a:lnTo>
                  <a:pt x="493865" y="0"/>
                </a:lnTo>
                <a:lnTo>
                  <a:pt x="766692" y="161066"/>
                </a:lnTo>
                <a:lnTo>
                  <a:pt x="460606" y="616090"/>
                </a:lnTo>
                <a:lnTo>
                  <a:pt x="0" y="61609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271"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US" sz="1354" b="0" i="0" u="none" strike="noStrike" kern="1200" cap="none" spc="0" normalizeH="0" baseline="0" noProof="0">
              <a:ln>
                <a:noFill/>
              </a:ln>
              <a:solidFill>
                <a:prstClr val="white"/>
              </a:solidFill>
              <a:effectLst/>
              <a:uLnTx/>
              <a:uFillTx/>
              <a:latin typeface="Arial" panose="020B0604020202020204" pitchFamily="34" charset="0"/>
              <a:ea typeface="+mn-ea"/>
              <a:cs typeface="Arial" pitchFamily="34" charset="0"/>
            </a:endParaRPr>
          </a:p>
        </p:txBody>
      </p:sp>
      <p:sp>
        <p:nvSpPr>
          <p:cNvPr id="58" name="Rectangle 57"/>
          <p:cNvSpPr/>
          <p:nvPr/>
        </p:nvSpPr>
        <p:spPr>
          <a:xfrm>
            <a:off x="995362" y="4321512"/>
            <a:ext cx="10198241" cy="1139586"/>
          </a:xfrm>
          <a:prstGeom prst="rect">
            <a:avLst/>
          </a:prstGeom>
          <a:noFill/>
          <a:ln w="9525">
            <a:solidFill>
              <a:srgbClr val="470A68"/>
            </a:solidFill>
            <a:prstDash val="sysDot"/>
            <a:round/>
            <a:headEnd/>
            <a:tailEnd/>
          </a:ln>
        </p:spPr>
        <p:txBody>
          <a:bodyPr vert="horz" wrap="square" lIns="3038622" tIns="56271" rIns="56271" bIns="5627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5"/>
                </a:solidFill>
                <a:effectLst/>
                <a:uLnTx/>
                <a:uFillTx/>
                <a:latin typeface="Arial" panose="020B0604020202020204" pitchFamily="34" charset="0"/>
                <a:ea typeface="+mn-ea"/>
                <a:cs typeface="+mn-cs"/>
              </a:rPr>
              <a:t>Confirm roles are necessary for ongoing BAU</a:t>
            </a:r>
            <a:endParaRPr kumimoji="0" lang="en-US" sz="1400" b="1" i="0" u="none" strike="noStrike" kern="1200" cap="none" spc="0" normalizeH="0" baseline="0" noProof="0">
              <a:ln>
                <a:noFill/>
              </a:ln>
              <a:solidFill>
                <a:schemeClr val="accent5"/>
              </a:solidFill>
              <a:effectLst/>
              <a:uLnTx/>
              <a:uFillTx/>
              <a:latin typeface="Arial" panose="020B0604020202020204" pitchFamily="34" charset="0"/>
              <a:ea typeface="+mn-ea"/>
              <a:cs typeface="+mn-cs"/>
            </a:endParaRPr>
          </a:p>
        </p:txBody>
      </p:sp>
      <p:sp>
        <p:nvSpPr>
          <p:cNvPr id="59" name="Freeform 58"/>
          <p:cNvSpPr/>
          <p:nvPr/>
        </p:nvSpPr>
        <p:spPr>
          <a:xfrm>
            <a:off x="1263974" y="4321512"/>
            <a:ext cx="2506937" cy="1139586"/>
          </a:xfrm>
          <a:custGeom>
            <a:avLst/>
            <a:gdLst>
              <a:gd name="connsiteX0" fmla="*/ 0 w 2036886"/>
              <a:gd name="connsiteY0" fmla="*/ 0 h 616090"/>
              <a:gd name="connsiteX1" fmla="*/ 1270194 w 2036886"/>
              <a:gd name="connsiteY1" fmla="*/ 0 h 616090"/>
              <a:gd name="connsiteX2" fmla="*/ 1485706 w 2036886"/>
              <a:gd name="connsiteY2" fmla="*/ 0 h 616090"/>
              <a:gd name="connsiteX3" fmla="*/ 1764059 w 2036886"/>
              <a:gd name="connsiteY3" fmla="*/ 0 h 616090"/>
              <a:gd name="connsiteX4" fmla="*/ 2036886 w 2036886"/>
              <a:gd name="connsiteY4" fmla="*/ 161066 h 616090"/>
              <a:gd name="connsiteX5" fmla="*/ 1730800 w 2036886"/>
              <a:gd name="connsiteY5" fmla="*/ 616090 h 616090"/>
              <a:gd name="connsiteX6" fmla="*/ 1485706 w 2036886"/>
              <a:gd name="connsiteY6" fmla="*/ 616090 h 616090"/>
              <a:gd name="connsiteX7" fmla="*/ 1270194 w 2036886"/>
              <a:gd name="connsiteY7" fmla="*/ 616090 h 616090"/>
              <a:gd name="connsiteX8" fmla="*/ 0 w 2036886"/>
              <a:gd name="connsiteY8" fmla="*/ 616090 h 61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886" h="616090">
                <a:moveTo>
                  <a:pt x="0" y="0"/>
                </a:moveTo>
                <a:lnTo>
                  <a:pt x="1270194" y="0"/>
                </a:lnTo>
                <a:lnTo>
                  <a:pt x="1485706" y="0"/>
                </a:lnTo>
                <a:lnTo>
                  <a:pt x="1764059" y="0"/>
                </a:lnTo>
                <a:lnTo>
                  <a:pt x="2036886" y="161066"/>
                </a:lnTo>
                <a:lnTo>
                  <a:pt x="1730800" y="616090"/>
                </a:lnTo>
                <a:lnTo>
                  <a:pt x="1485706" y="616090"/>
                </a:lnTo>
                <a:lnTo>
                  <a:pt x="1270194" y="616090"/>
                </a:lnTo>
                <a:lnTo>
                  <a:pt x="0" y="6160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0166"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TRANSITION</a:t>
            </a:r>
          </a:p>
          <a:p>
            <a:pPr marL="0" marR="0" lvl="0" indent="0" algn="ctr" defTabSz="914400" rtl="0" eaLnBrk="1" fontAlgn="auto" latinLnBrk="0" hangingPunct="1">
              <a:lnSpc>
                <a:spcPct val="100000"/>
              </a:lnSpc>
              <a:spcBef>
                <a:spcPts val="369"/>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rPr>
              <a:t>Finalize</a:t>
            </a:r>
          </a:p>
        </p:txBody>
      </p:sp>
      <p:sp>
        <p:nvSpPr>
          <p:cNvPr id="60" name="Freeform 59"/>
          <p:cNvSpPr/>
          <p:nvPr/>
        </p:nvSpPr>
        <p:spPr>
          <a:xfrm>
            <a:off x="995363" y="4321512"/>
            <a:ext cx="943621" cy="1139586"/>
          </a:xfrm>
          <a:custGeom>
            <a:avLst/>
            <a:gdLst>
              <a:gd name="connsiteX0" fmla="*/ 0 w 766692"/>
              <a:gd name="connsiteY0" fmla="*/ 0 h 616090"/>
              <a:gd name="connsiteX1" fmla="*/ 493865 w 766692"/>
              <a:gd name="connsiteY1" fmla="*/ 0 h 616090"/>
              <a:gd name="connsiteX2" fmla="*/ 766692 w 766692"/>
              <a:gd name="connsiteY2" fmla="*/ 161066 h 616090"/>
              <a:gd name="connsiteX3" fmla="*/ 460606 w 766692"/>
              <a:gd name="connsiteY3" fmla="*/ 616090 h 616090"/>
              <a:gd name="connsiteX4" fmla="*/ 0 w 766692"/>
              <a:gd name="connsiteY4" fmla="*/ 616090 h 61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692" h="616090">
                <a:moveTo>
                  <a:pt x="0" y="0"/>
                </a:moveTo>
                <a:lnTo>
                  <a:pt x="493865" y="0"/>
                </a:lnTo>
                <a:lnTo>
                  <a:pt x="766692" y="161066"/>
                </a:lnTo>
                <a:lnTo>
                  <a:pt x="460606" y="616090"/>
                </a:lnTo>
                <a:lnTo>
                  <a:pt x="0" y="61609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271" tIns="56271" rIns="56271" bIns="5627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US" sz="1354" b="0" i="0" u="none" strike="noStrike" kern="1200" cap="none" spc="0" normalizeH="0" baseline="0" noProof="0">
              <a:ln>
                <a:noFill/>
              </a:ln>
              <a:solidFill>
                <a:prstClr val="white"/>
              </a:solidFill>
              <a:effectLst/>
              <a:uLnTx/>
              <a:uFillTx/>
              <a:latin typeface="Arial" panose="020B0604020202020204" pitchFamily="34" charset="0"/>
              <a:ea typeface="+mn-ea"/>
              <a:cs typeface="Arial" pitchFamily="34" charset="0"/>
            </a:endParaRPr>
          </a:p>
        </p:txBody>
      </p:sp>
      <p:grpSp>
        <p:nvGrpSpPr>
          <p:cNvPr id="66" name="Group 263"/>
          <p:cNvGrpSpPr/>
          <p:nvPr/>
        </p:nvGrpSpPr>
        <p:grpSpPr>
          <a:xfrm>
            <a:off x="1065070" y="1979565"/>
            <a:ext cx="608342" cy="581268"/>
            <a:chOff x="1462088" y="2416176"/>
            <a:chExt cx="628649" cy="566738"/>
          </a:xfrm>
          <a:solidFill>
            <a:schemeClr val="bg1"/>
          </a:solidFill>
        </p:grpSpPr>
        <p:sp>
          <p:nvSpPr>
            <p:cNvPr id="67" name="Freeform 18"/>
            <p:cNvSpPr>
              <a:spLocks/>
            </p:cNvSpPr>
            <p:nvPr/>
          </p:nvSpPr>
          <p:spPr bwMode="auto">
            <a:xfrm>
              <a:off x="1766888" y="2517776"/>
              <a:ext cx="22225" cy="38100"/>
            </a:xfrm>
            <a:custGeom>
              <a:avLst/>
              <a:gdLst/>
              <a:ahLst/>
              <a:cxnLst>
                <a:cxn ang="0">
                  <a:pos x="8" y="24"/>
                </a:cxn>
                <a:cxn ang="0">
                  <a:pos x="0" y="6"/>
                </a:cxn>
                <a:cxn ang="0">
                  <a:pos x="6" y="0"/>
                </a:cxn>
                <a:cxn ang="0">
                  <a:pos x="9" y="0"/>
                </a:cxn>
                <a:cxn ang="0">
                  <a:pos x="14" y="6"/>
                </a:cxn>
                <a:cxn ang="0">
                  <a:pos x="8" y="24"/>
                </a:cxn>
              </a:cxnLst>
              <a:rect l="0" t="0" r="r" b="b"/>
              <a:pathLst>
                <a:path w="14" h="24">
                  <a:moveTo>
                    <a:pt x="8" y="24"/>
                  </a:moveTo>
                  <a:lnTo>
                    <a:pt x="0" y="6"/>
                  </a:lnTo>
                  <a:lnTo>
                    <a:pt x="6" y="0"/>
                  </a:lnTo>
                  <a:lnTo>
                    <a:pt x="9" y="0"/>
                  </a:lnTo>
                  <a:lnTo>
                    <a:pt x="14" y="6"/>
                  </a:lnTo>
                  <a:lnTo>
                    <a:pt x="8" y="24"/>
                  </a:ln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 name="Freeform 19"/>
            <p:cNvSpPr>
              <a:spLocks/>
            </p:cNvSpPr>
            <p:nvPr/>
          </p:nvSpPr>
          <p:spPr bwMode="auto">
            <a:xfrm>
              <a:off x="1687513" y="2516188"/>
              <a:ext cx="185737" cy="85725"/>
            </a:xfrm>
            <a:custGeom>
              <a:avLst/>
              <a:gdLst/>
              <a:ahLst/>
              <a:cxnLst>
                <a:cxn ang="0">
                  <a:pos x="361" y="2"/>
                </a:cxn>
                <a:cxn ang="0">
                  <a:pos x="283" y="215"/>
                </a:cxn>
                <a:cxn ang="0">
                  <a:pos x="199" y="0"/>
                </a:cxn>
                <a:cxn ang="0">
                  <a:pos x="16" y="262"/>
                </a:cxn>
                <a:cxn ang="0">
                  <a:pos x="538" y="262"/>
                </a:cxn>
                <a:cxn ang="0">
                  <a:pos x="361" y="2"/>
                </a:cxn>
              </a:cxnLst>
              <a:rect l="0" t="0" r="r" b="b"/>
              <a:pathLst>
                <a:path w="567" h="262">
                  <a:moveTo>
                    <a:pt x="361" y="2"/>
                  </a:moveTo>
                  <a:cubicBezTo>
                    <a:pt x="283" y="215"/>
                    <a:pt x="283" y="215"/>
                    <a:pt x="283" y="215"/>
                  </a:cubicBezTo>
                  <a:cubicBezTo>
                    <a:pt x="199" y="0"/>
                    <a:pt x="199" y="0"/>
                    <a:pt x="199" y="0"/>
                  </a:cubicBezTo>
                  <a:cubicBezTo>
                    <a:pt x="0" y="36"/>
                    <a:pt x="15" y="253"/>
                    <a:pt x="16" y="262"/>
                  </a:cubicBezTo>
                  <a:cubicBezTo>
                    <a:pt x="538" y="262"/>
                    <a:pt x="538" y="262"/>
                    <a:pt x="538" y="262"/>
                  </a:cubicBezTo>
                  <a:cubicBezTo>
                    <a:pt x="540" y="252"/>
                    <a:pt x="567" y="36"/>
                    <a:pt x="361" y="2"/>
                  </a:cubicBez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9" name="Oval 20"/>
            <p:cNvSpPr>
              <a:spLocks noChangeArrowheads="1"/>
            </p:cNvSpPr>
            <p:nvPr/>
          </p:nvSpPr>
          <p:spPr bwMode="auto">
            <a:xfrm>
              <a:off x="1733550" y="2416176"/>
              <a:ext cx="88900" cy="9525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Freeform 21"/>
            <p:cNvSpPr>
              <a:spLocks/>
            </p:cNvSpPr>
            <p:nvPr/>
          </p:nvSpPr>
          <p:spPr bwMode="auto">
            <a:xfrm>
              <a:off x="1543050" y="2857501"/>
              <a:ext cx="22225" cy="36513"/>
            </a:xfrm>
            <a:custGeom>
              <a:avLst/>
              <a:gdLst/>
              <a:ahLst/>
              <a:cxnLst>
                <a:cxn ang="0">
                  <a:pos x="7" y="23"/>
                </a:cxn>
                <a:cxn ang="0">
                  <a:pos x="0" y="6"/>
                </a:cxn>
                <a:cxn ang="0">
                  <a:pos x="5" y="0"/>
                </a:cxn>
                <a:cxn ang="0">
                  <a:pos x="8" y="0"/>
                </a:cxn>
                <a:cxn ang="0">
                  <a:pos x="14" y="6"/>
                </a:cxn>
                <a:cxn ang="0">
                  <a:pos x="7" y="23"/>
                </a:cxn>
              </a:cxnLst>
              <a:rect l="0" t="0" r="r" b="b"/>
              <a:pathLst>
                <a:path w="14" h="23">
                  <a:moveTo>
                    <a:pt x="7" y="23"/>
                  </a:moveTo>
                  <a:lnTo>
                    <a:pt x="0" y="6"/>
                  </a:lnTo>
                  <a:lnTo>
                    <a:pt x="5" y="0"/>
                  </a:lnTo>
                  <a:lnTo>
                    <a:pt x="8" y="0"/>
                  </a:lnTo>
                  <a:lnTo>
                    <a:pt x="14" y="6"/>
                  </a:lnTo>
                  <a:lnTo>
                    <a:pt x="7" y="23"/>
                  </a:ln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 name="Freeform 22"/>
            <p:cNvSpPr>
              <a:spLocks/>
            </p:cNvSpPr>
            <p:nvPr/>
          </p:nvSpPr>
          <p:spPr bwMode="auto">
            <a:xfrm>
              <a:off x="1462088" y="2855913"/>
              <a:ext cx="184150" cy="85725"/>
            </a:xfrm>
            <a:custGeom>
              <a:avLst/>
              <a:gdLst/>
              <a:ahLst/>
              <a:cxnLst>
                <a:cxn ang="0">
                  <a:pos x="355" y="0"/>
                </a:cxn>
                <a:cxn ang="0">
                  <a:pos x="282" y="215"/>
                </a:cxn>
                <a:cxn ang="0">
                  <a:pos x="199" y="1"/>
                </a:cxn>
                <a:cxn ang="0">
                  <a:pos x="15" y="262"/>
                </a:cxn>
                <a:cxn ang="0">
                  <a:pos x="537" y="262"/>
                </a:cxn>
                <a:cxn ang="0">
                  <a:pos x="355" y="0"/>
                </a:cxn>
              </a:cxnLst>
              <a:rect l="0" t="0" r="r" b="b"/>
              <a:pathLst>
                <a:path w="561" h="262">
                  <a:moveTo>
                    <a:pt x="355" y="0"/>
                  </a:moveTo>
                  <a:cubicBezTo>
                    <a:pt x="282" y="215"/>
                    <a:pt x="282" y="215"/>
                    <a:pt x="282" y="215"/>
                  </a:cubicBezTo>
                  <a:cubicBezTo>
                    <a:pt x="199" y="1"/>
                    <a:pt x="199" y="1"/>
                    <a:pt x="199" y="1"/>
                  </a:cubicBezTo>
                  <a:cubicBezTo>
                    <a:pt x="0" y="37"/>
                    <a:pt x="14" y="253"/>
                    <a:pt x="15" y="262"/>
                  </a:cubicBezTo>
                  <a:cubicBezTo>
                    <a:pt x="537" y="262"/>
                    <a:pt x="537" y="262"/>
                    <a:pt x="537" y="262"/>
                  </a:cubicBezTo>
                  <a:cubicBezTo>
                    <a:pt x="538" y="252"/>
                    <a:pt x="561" y="34"/>
                    <a:pt x="355" y="0"/>
                  </a:cubicBez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 name="Oval 23"/>
            <p:cNvSpPr>
              <a:spLocks noChangeArrowheads="1"/>
            </p:cNvSpPr>
            <p:nvPr/>
          </p:nvSpPr>
          <p:spPr bwMode="auto">
            <a:xfrm>
              <a:off x="1509713" y="2755901"/>
              <a:ext cx="88900" cy="9525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Freeform 24"/>
            <p:cNvSpPr>
              <a:spLocks/>
            </p:cNvSpPr>
            <p:nvPr/>
          </p:nvSpPr>
          <p:spPr bwMode="auto">
            <a:xfrm>
              <a:off x="1987550" y="2857501"/>
              <a:ext cx="22225" cy="38100"/>
            </a:xfrm>
            <a:custGeom>
              <a:avLst/>
              <a:gdLst/>
              <a:ahLst/>
              <a:cxnLst>
                <a:cxn ang="0">
                  <a:pos x="7" y="24"/>
                </a:cxn>
                <a:cxn ang="0">
                  <a:pos x="0" y="6"/>
                </a:cxn>
                <a:cxn ang="0">
                  <a:pos x="6" y="0"/>
                </a:cxn>
                <a:cxn ang="0">
                  <a:pos x="9" y="0"/>
                </a:cxn>
                <a:cxn ang="0">
                  <a:pos x="14" y="6"/>
                </a:cxn>
                <a:cxn ang="0">
                  <a:pos x="7" y="24"/>
                </a:cxn>
              </a:cxnLst>
              <a:rect l="0" t="0" r="r" b="b"/>
              <a:pathLst>
                <a:path w="14" h="24">
                  <a:moveTo>
                    <a:pt x="7" y="24"/>
                  </a:moveTo>
                  <a:lnTo>
                    <a:pt x="0" y="6"/>
                  </a:lnTo>
                  <a:lnTo>
                    <a:pt x="6" y="0"/>
                  </a:lnTo>
                  <a:lnTo>
                    <a:pt x="9" y="0"/>
                  </a:lnTo>
                  <a:lnTo>
                    <a:pt x="14" y="6"/>
                  </a:lnTo>
                  <a:lnTo>
                    <a:pt x="7" y="24"/>
                  </a:ln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 name="Freeform 25"/>
            <p:cNvSpPr>
              <a:spLocks/>
            </p:cNvSpPr>
            <p:nvPr/>
          </p:nvSpPr>
          <p:spPr bwMode="auto">
            <a:xfrm>
              <a:off x="1908175" y="2855913"/>
              <a:ext cx="182562" cy="85725"/>
            </a:xfrm>
            <a:custGeom>
              <a:avLst/>
              <a:gdLst/>
              <a:ahLst/>
              <a:cxnLst>
                <a:cxn ang="0">
                  <a:pos x="353" y="0"/>
                </a:cxn>
                <a:cxn ang="0">
                  <a:pos x="281" y="215"/>
                </a:cxn>
                <a:cxn ang="0">
                  <a:pos x="199" y="1"/>
                </a:cxn>
                <a:cxn ang="0">
                  <a:pos x="15" y="262"/>
                </a:cxn>
                <a:cxn ang="0">
                  <a:pos x="536" y="262"/>
                </a:cxn>
                <a:cxn ang="0">
                  <a:pos x="353" y="0"/>
                </a:cxn>
              </a:cxnLst>
              <a:rect l="0" t="0" r="r" b="b"/>
              <a:pathLst>
                <a:path w="559" h="262">
                  <a:moveTo>
                    <a:pt x="353" y="0"/>
                  </a:moveTo>
                  <a:cubicBezTo>
                    <a:pt x="281" y="215"/>
                    <a:pt x="281" y="215"/>
                    <a:pt x="281" y="215"/>
                  </a:cubicBezTo>
                  <a:cubicBezTo>
                    <a:pt x="199" y="1"/>
                    <a:pt x="199" y="1"/>
                    <a:pt x="199" y="1"/>
                  </a:cubicBezTo>
                  <a:cubicBezTo>
                    <a:pt x="0" y="37"/>
                    <a:pt x="13" y="253"/>
                    <a:pt x="15" y="262"/>
                  </a:cubicBezTo>
                  <a:cubicBezTo>
                    <a:pt x="536" y="262"/>
                    <a:pt x="536" y="262"/>
                    <a:pt x="536" y="262"/>
                  </a:cubicBezTo>
                  <a:cubicBezTo>
                    <a:pt x="538" y="252"/>
                    <a:pt x="559" y="34"/>
                    <a:pt x="353" y="0"/>
                  </a:cubicBez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 name="Oval 26"/>
            <p:cNvSpPr>
              <a:spLocks noChangeArrowheads="1"/>
            </p:cNvSpPr>
            <p:nvPr/>
          </p:nvSpPr>
          <p:spPr bwMode="auto">
            <a:xfrm>
              <a:off x="1954213" y="2755901"/>
              <a:ext cx="88900" cy="9525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6" name="Oval 27"/>
            <p:cNvSpPr>
              <a:spLocks noChangeArrowheads="1"/>
            </p:cNvSpPr>
            <p:nvPr/>
          </p:nvSpPr>
          <p:spPr bwMode="auto">
            <a:xfrm>
              <a:off x="1931988" y="2601913"/>
              <a:ext cx="58737" cy="60325"/>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7" name="Oval 28"/>
            <p:cNvSpPr>
              <a:spLocks noChangeArrowheads="1"/>
            </p:cNvSpPr>
            <p:nvPr/>
          </p:nvSpPr>
          <p:spPr bwMode="auto">
            <a:xfrm>
              <a:off x="1744663" y="2924176"/>
              <a:ext cx="58737" cy="58738"/>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Oval 29"/>
            <p:cNvSpPr>
              <a:spLocks noChangeArrowheads="1"/>
            </p:cNvSpPr>
            <p:nvPr/>
          </p:nvSpPr>
          <p:spPr bwMode="auto">
            <a:xfrm>
              <a:off x="1851025" y="2928938"/>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Oval 30"/>
            <p:cNvSpPr>
              <a:spLocks noChangeArrowheads="1"/>
            </p:cNvSpPr>
            <p:nvPr/>
          </p:nvSpPr>
          <p:spPr bwMode="auto">
            <a:xfrm>
              <a:off x="1971675" y="2703513"/>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Oval 31"/>
            <p:cNvSpPr>
              <a:spLocks noChangeArrowheads="1"/>
            </p:cNvSpPr>
            <p:nvPr/>
          </p:nvSpPr>
          <p:spPr bwMode="auto">
            <a:xfrm>
              <a:off x="1554163" y="2701926"/>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Oval 32"/>
            <p:cNvSpPr>
              <a:spLocks noChangeArrowheads="1"/>
            </p:cNvSpPr>
            <p:nvPr/>
          </p:nvSpPr>
          <p:spPr bwMode="auto">
            <a:xfrm>
              <a:off x="1881188" y="2559051"/>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 name="Oval 33"/>
            <p:cNvSpPr>
              <a:spLocks noChangeArrowheads="1"/>
            </p:cNvSpPr>
            <p:nvPr/>
          </p:nvSpPr>
          <p:spPr bwMode="auto">
            <a:xfrm>
              <a:off x="1643063" y="2559051"/>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3" name="Oval 34"/>
            <p:cNvSpPr>
              <a:spLocks noChangeArrowheads="1"/>
            </p:cNvSpPr>
            <p:nvPr/>
          </p:nvSpPr>
          <p:spPr bwMode="auto">
            <a:xfrm>
              <a:off x="1674813" y="2928938"/>
              <a:ext cx="25400" cy="25400"/>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4" name="Oval 35"/>
            <p:cNvSpPr>
              <a:spLocks noChangeArrowheads="1"/>
            </p:cNvSpPr>
            <p:nvPr/>
          </p:nvSpPr>
          <p:spPr bwMode="auto">
            <a:xfrm>
              <a:off x="1563688" y="2601913"/>
              <a:ext cx="58737" cy="60325"/>
            </a:xfrm>
            <a:prstGeom prst="ellipse">
              <a:avLst/>
            </a:pr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85" name="Group 262"/>
          <p:cNvGrpSpPr/>
          <p:nvPr/>
        </p:nvGrpSpPr>
        <p:grpSpPr>
          <a:xfrm>
            <a:off x="1095472" y="3267260"/>
            <a:ext cx="499587" cy="458803"/>
            <a:chOff x="2295525" y="2495551"/>
            <a:chExt cx="466725" cy="428625"/>
          </a:xfrm>
          <a:solidFill>
            <a:schemeClr val="bg1"/>
          </a:solidFill>
        </p:grpSpPr>
        <p:sp>
          <p:nvSpPr>
            <p:cNvPr id="86" name="Freeform 81"/>
            <p:cNvSpPr>
              <a:spLocks noEditPoints="1"/>
            </p:cNvSpPr>
            <p:nvPr/>
          </p:nvSpPr>
          <p:spPr bwMode="auto">
            <a:xfrm>
              <a:off x="2295525" y="2495551"/>
              <a:ext cx="466725" cy="330200"/>
            </a:xfrm>
            <a:custGeom>
              <a:avLst/>
              <a:gdLst/>
              <a:ahLst/>
              <a:cxnLst>
                <a:cxn ang="0">
                  <a:pos x="1397" y="0"/>
                </a:cxn>
                <a:cxn ang="0">
                  <a:pos x="26" y="0"/>
                </a:cxn>
                <a:cxn ang="0">
                  <a:pos x="0" y="27"/>
                </a:cxn>
                <a:cxn ang="0">
                  <a:pos x="0" y="979"/>
                </a:cxn>
                <a:cxn ang="0">
                  <a:pos x="26" y="1006"/>
                </a:cxn>
                <a:cxn ang="0">
                  <a:pos x="1397" y="1006"/>
                </a:cxn>
                <a:cxn ang="0">
                  <a:pos x="1423" y="979"/>
                </a:cxn>
                <a:cxn ang="0">
                  <a:pos x="1423" y="27"/>
                </a:cxn>
                <a:cxn ang="0">
                  <a:pos x="1397" y="0"/>
                </a:cxn>
                <a:cxn ang="0">
                  <a:pos x="421" y="560"/>
                </a:cxn>
                <a:cxn ang="0">
                  <a:pos x="503" y="613"/>
                </a:cxn>
                <a:cxn ang="0">
                  <a:pos x="637" y="439"/>
                </a:cxn>
                <a:cxn ang="0">
                  <a:pos x="732" y="506"/>
                </a:cxn>
                <a:cxn ang="0">
                  <a:pos x="873" y="272"/>
                </a:cxn>
                <a:cxn ang="0">
                  <a:pos x="1052" y="345"/>
                </a:cxn>
                <a:cxn ang="0">
                  <a:pos x="1270" y="121"/>
                </a:cxn>
                <a:cxn ang="0">
                  <a:pos x="1271" y="216"/>
                </a:cxn>
                <a:cxn ang="0">
                  <a:pos x="1062" y="439"/>
                </a:cxn>
                <a:cxn ang="0">
                  <a:pos x="894" y="360"/>
                </a:cxn>
                <a:cxn ang="0">
                  <a:pos x="740" y="611"/>
                </a:cxn>
                <a:cxn ang="0">
                  <a:pos x="642" y="533"/>
                </a:cxn>
                <a:cxn ang="0">
                  <a:pos x="508" y="702"/>
                </a:cxn>
                <a:cxn ang="0">
                  <a:pos x="423" y="646"/>
                </a:cxn>
                <a:cxn ang="0">
                  <a:pos x="334" y="726"/>
                </a:cxn>
                <a:cxn ang="0">
                  <a:pos x="334" y="641"/>
                </a:cxn>
                <a:cxn ang="0">
                  <a:pos x="421" y="560"/>
                </a:cxn>
                <a:cxn ang="0">
                  <a:pos x="1195" y="897"/>
                </a:cxn>
                <a:cxn ang="0">
                  <a:pos x="1195" y="854"/>
                </a:cxn>
                <a:cxn ang="0">
                  <a:pos x="293" y="854"/>
                </a:cxn>
                <a:cxn ang="0">
                  <a:pos x="293" y="940"/>
                </a:cxn>
                <a:cxn ang="0">
                  <a:pos x="190" y="940"/>
                </a:cxn>
                <a:cxn ang="0">
                  <a:pos x="190" y="854"/>
                </a:cxn>
                <a:cxn ang="0">
                  <a:pos x="102" y="854"/>
                </a:cxn>
                <a:cxn ang="0">
                  <a:pos x="102" y="757"/>
                </a:cxn>
                <a:cxn ang="0">
                  <a:pos x="190" y="757"/>
                </a:cxn>
                <a:cxn ang="0">
                  <a:pos x="190" y="230"/>
                </a:cxn>
                <a:cxn ang="0">
                  <a:pos x="149" y="230"/>
                </a:cxn>
                <a:cxn ang="0">
                  <a:pos x="238" y="69"/>
                </a:cxn>
                <a:cxn ang="0">
                  <a:pos x="333" y="229"/>
                </a:cxn>
                <a:cxn ang="0">
                  <a:pos x="293" y="229"/>
                </a:cxn>
                <a:cxn ang="0">
                  <a:pos x="293" y="757"/>
                </a:cxn>
                <a:cxn ang="0">
                  <a:pos x="1195" y="757"/>
                </a:cxn>
                <a:cxn ang="0">
                  <a:pos x="1194" y="713"/>
                </a:cxn>
                <a:cxn ang="0">
                  <a:pos x="1347" y="803"/>
                </a:cxn>
                <a:cxn ang="0">
                  <a:pos x="1195" y="897"/>
                </a:cxn>
              </a:cxnLst>
              <a:rect l="0" t="0" r="r" b="b"/>
              <a:pathLst>
                <a:path w="1423" h="1006">
                  <a:moveTo>
                    <a:pt x="1397" y="0"/>
                  </a:moveTo>
                  <a:cubicBezTo>
                    <a:pt x="26" y="0"/>
                    <a:pt x="26" y="0"/>
                    <a:pt x="26" y="0"/>
                  </a:cubicBezTo>
                  <a:cubicBezTo>
                    <a:pt x="12" y="0"/>
                    <a:pt x="0" y="12"/>
                    <a:pt x="0" y="27"/>
                  </a:cubicBezTo>
                  <a:cubicBezTo>
                    <a:pt x="0" y="979"/>
                    <a:pt x="0" y="979"/>
                    <a:pt x="0" y="979"/>
                  </a:cubicBezTo>
                  <a:cubicBezTo>
                    <a:pt x="0" y="994"/>
                    <a:pt x="12" y="1006"/>
                    <a:pt x="26" y="1006"/>
                  </a:cubicBezTo>
                  <a:cubicBezTo>
                    <a:pt x="1397" y="1006"/>
                    <a:pt x="1397" y="1006"/>
                    <a:pt x="1397" y="1006"/>
                  </a:cubicBezTo>
                  <a:cubicBezTo>
                    <a:pt x="1412" y="1006"/>
                    <a:pt x="1423" y="994"/>
                    <a:pt x="1423" y="979"/>
                  </a:cubicBezTo>
                  <a:cubicBezTo>
                    <a:pt x="1423" y="27"/>
                    <a:pt x="1423" y="27"/>
                    <a:pt x="1423" y="27"/>
                  </a:cubicBezTo>
                  <a:cubicBezTo>
                    <a:pt x="1423" y="12"/>
                    <a:pt x="1412" y="0"/>
                    <a:pt x="1397" y="0"/>
                  </a:cubicBezTo>
                  <a:close/>
                  <a:moveTo>
                    <a:pt x="421" y="560"/>
                  </a:moveTo>
                  <a:cubicBezTo>
                    <a:pt x="503" y="613"/>
                    <a:pt x="503" y="613"/>
                    <a:pt x="503" y="613"/>
                  </a:cubicBezTo>
                  <a:cubicBezTo>
                    <a:pt x="637" y="439"/>
                    <a:pt x="637" y="439"/>
                    <a:pt x="637" y="439"/>
                  </a:cubicBezTo>
                  <a:cubicBezTo>
                    <a:pt x="732" y="506"/>
                    <a:pt x="732" y="506"/>
                    <a:pt x="732" y="506"/>
                  </a:cubicBezTo>
                  <a:cubicBezTo>
                    <a:pt x="873" y="272"/>
                    <a:pt x="873" y="272"/>
                    <a:pt x="873" y="272"/>
                  </a:cubicBezTo>
                  <a:cubicBezTo>
                    <a:pt x="1052" y="345"/>
                    <a:pt x="1052" y="345"/>
                    <a:pt x="1052" y="345"/>
                  </a:cubicBezTo>
                  <a:cubicBezTo>
                    <a:pt x="1270" y="121"/>
                    <a:pt x="1270" y="121"/>
                    <a:pt x="1270" y="121"/>
                  </a:cubicBezTo>
                  <a:cubicBezTo>
                    <a:pt x="1271" y="216"/>
                    <a:pt x="1271" y="216"/>
                    <a:pt x="1271" y="216"/>
                  </a:cubicBezTo>
                  <a:cubicBezTo>
                    <a:pt x="1062" y="439"/>
                    <a:pt x="1062" y="439"/>
                    <a:pt x="1062" y="439"/>
                  </a:cubicBezTo>
                  <a:cubicBezTo>
                    <a:pt x="894" y="360"/>
                    <a:pt x="894" y="360"/>
                    <a:pt x="894" y="360"/>
                  </a:cubicBezTo>
                  <a:cubicBezTo>
                    <a:pt x="740" y="611"/>
                    <a:pt x="740" y="611"/>
                    <a:pt x="740" y="611"/>
                  </a:cubicBezTo>
                  <a:cubicBezTo>
                    <a:pt x="642" y="533"/>
                    <a:pt x="642" y="533"/>
                    <a:pt x="642" y="533"/>
                  </a:cubicBezTo>
                  <a:cubicBezTo>
                    <a:pt x="508" y="702"/>
                    <a:pt x="508" y="702"/>
                    <a:pt x="508" y="702"/>
                  </a:cubicBezTo>
                  <a:cubicBezTo>
                    <a:pt x="423" y="646"/>
                    <a:pt x="423" y="646"/>
                    <a:pt x="423" y="646"/>
                  </a:cubicBezTo>
                  <a:cubicBezTo>
                    <a:pt x="334" y="726"/>
                    <a:pt x="334" y="726"/>
                    <a:pt x="334" y="726"/>
                  </a:cubicBezTo>
                  <a:cubicBezTo>
                    <a:pt x="334" y="641"/>
                    <a:pt x="334" y="641"/>
                    <a:pt x="334" y="641"/>
                  </a:cubicBezTo>
                  <a:lnTo>
                    <a:pt x="421" y="560"/>
                  </a:lnTo>
                  <a:close/>
                  <a:moveTo>
                    <a:pt x="1195" y="897"/>
                  </a:moveTo>
                  <a:cubicBezTo>
                    <a:pt x="1195" y="854"/>
                    <a:pt x="1195" y="854"/>
                    <a:pt x="1195" y="854"/>
                  </a:cubicBezTo>
                  <a:cubicBezTo>
                    <a:pt x="293" y="854"/>
                    <a:pt x="293" y="854"/>
                    <a:pt x="293" y="854"/>
                  </a:cubicBezTo>
                  <a:cubicBezTo>
                    <a:pt x="293" y="940"/>
                    <a:pt x="293" y="940"/>
                    <a:pt x="293" y="940"/>
                  </a:cubicBezTo>
                  <a:cubicBezTo>
                    <a:pt x="190" y="940"/>
                    <a:pt x="190" y="940"/>
                    <a:pt x="190" y="940"/>
                  </a:cubicBezTo>
                  <a:cubicBezTo>
                    <a:pt x="190" y="854"/>
                    <a:pt x="190" y="854"/>
                    <a:pt x="190" y="854"/>
                  </a:cubicBezTo>
                  <a:cubicBezTo>
                    <a:pt x="102" y="854"/>
                    <a:pt x="102" y="854"/>
                    <a:pt x="102" y="854"/>
                  </a:cubicBezTo>
                  <a:cubicBezTo>
                    <a:pt x="102" y="757"/>
                    <a:pt x="102" y="757"/>
                    <a:pt x="102" y="757"/>
                  </a:cubicBezTo>
                  <a:cubicBezTo>
                    <a:pt x="190" y="757"/>
                    <a:pt x="190" y="757"/>
                    <a:pt x="190" y="757"/>
                  </a:cubicBezTo>
                  <a:cubicBezTo>
                    <a:pt x="190" y="230"/>
                    <a:pt x="190" y="230"/>
                    <a:pt x="190" y="230"/>
                  </a:cubicBezTo>
                  <a:cubicBezTo>
                    <a:pt x="149" y="230"/>
                    <a:pt x="149" y="230"/>
                    <a:pt x="149" y="230"/>
                  </a:cubicBezTo>
                  <a:cubicBezTo>
                    <a:pt x="238" y="69"/>
                    <a:pt x="238" y="69"/>
                    <a:pt x="238" y="69"/>
                  </a:cubicBezTo>
                  <a:cubicBezTo>
                    <a:pt x="333" y="229"/>
                    <a:pt x="333" y="229"/>
                    <a:pt x="333" y="229"/>
                  </a:cubicBezTo>
                  <a:cubicBezTo>
                    <a:pt x="293" y="229"/>
                    <a:pt x="293" y="229"/>
                    <a:pt x="293" y="229"/>
                  </a:cubicBezTo>
                  <a:cubicBezTo>
                    <a:pt x="293" y="757"/>
                    <a:pt x="293" y="757"/>
                    <a:pt x="293" y="757"/>
                  </a:cubicBezTo>
                  <a:cubicBezTo>
                    <a:pt x="1195" y="757"/>
                    <a:pt x="1195" y="757"/>
                    <a:pt x="1195" y="757"/>
                  </a:cubicBezTo>
                  <a:cubicBezTo>
                    <a:pt x="1194" y="713"/>
                    <a:pt x="1194" y="713"/>
                    <a:pt x="1194" y="713"/>
                  </a:cubicBezTo>
                  <a:cubicBezTo>
                    <a:pt x="1347" y="803"/>
                    <a:pt x="1347" y="803"/>
                    <a:pt x="1347" y="803"/>
                  </a:cubicBezTo>
                  <a:lnTo>
                    <a:pt x="1195" y="897"/>
                  </a:ln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7" name="Freeform 82"/>
            <p:cNvSpPr>
              <a:spLocks/>
            </p:cNvSpPr>
            <p:nvPr/>
          </p:nvSpPr>
          <p:spPr bwMode="auto">
            <a:xfrm>
              <a:off x="2359025" y="2881313"/>
              <a:ext cx="341312" cy="42863"/>
            </a:xfrm>
            <a:custGeom>
              <a:avLst/>
              <a:gdLst/>
              <a:ahLst/>
              <a:cxnLst>
                <a:cxn ang="0">
                  <a:pos x="1041" y="76"/>
                </a:cxn>
                <a:cxn ang="0">
                  <a:pos x="990" y="130"/>
                </a:cxn>
                <a:cxn ang="0">
                  <a:pos x="52" y="130"/>
                </a:cxn>
                <a:cxn ang="0">
                  <a:pos x="0" y="76"/>
                </a:cxn>
                <a:cxn ang="0">
                  <a:pos x="0" y="54"/>
                </a:cxn>
                <a:cxn ang="0">
                  <a:pos x="52" y="0"/>
                </a:cxn>
                <a:cxn ang="0">
                  <a:pos x="990" y="0"/>
                </a:cxn>
                <a:cxn ang="0">
                  <a:pos x="1041" y="54"/>
                </a:cxn>
                <a:cxn ang="0">
                  <a:pos x="1041" y="76"/>
                </a:cxn>
              </a:cxnLst>
              <a:rect l="0" t="0" r="r" b="b"/>
              <a:pathLst>
                <a:path w="1041" h="131">
                  <a:moveTo>
                    <a:pt x="1041" y="76"/>
                  </a:moveTo>
                  <a:cubicBezTo>
                    <a:pt x="1041" y="131"/>
                    <a:pt x="1018" y="130"/>
                    <a:pt x="990" y="130"/>
                  </a:cubicBezTo>
                  <a:cubicBezTo>
                    <a:pt x="52" y="130"/>
                    <a:pt x="52" y="130"/>
                    <a:pt x="52" y="130"/>
                  </a:cubicBezTo>
                  <a:cubicBezTo>
                    <a:pt x="23" y="130"/>
                    <a:pt x="0" y="128"/>
                    <a:pt x="0" y="76"/>
                  </a:cubicBezTo>
                  <a:cubicBezTo>
                    <a:pt x="0" y="54"/>
                    <a:pt x="0" y="54"/>
                    <a:pt x="0" y="54"/>
                  </a:cubicBezTo>
                  <a:cubicBezTo>
                    <a:pt x="0" y="2"/>
                    <a:pt x="23" y="0"/>
                    <a:pt x="52" y="0"/>
                  </a:cubicBezTo>
                  <a:cubicBezTo>
                    <a:pt x="990" y="0"/>
                    <a:pt x="990" y="0"/>
                    <a:pt x="990" y="0"/>
                  </a:cubicBezTo>
                  <a:cubicBezTo>
                    <a:pt x="1018" y="0"/>
                    <a:pt x="1041" y="0"/>
                    <a:pt x="1041" y="54"/>
                  </a:cubicBezTo>
                  <a:lnTo>
                    <a:pt x="1041" y="76"/>
                  </a:lnTo>
                  <a:close/>
                </a:path>
              </a:pathLst>
            </a:custGeom>
            <a:grpFill/>
            <a:ln w="9525">
              <a:noFill/>
              <a:round/>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Rectangle 83"/>
            <p:cNvSpPr>
              <a:spLocks noChangeArrowheads="1"/>
            </p:cNvSpPr>
            <p:nvPr/>
          </p:nvSpPr>
          <p:spPr bwMode="auto">
            <a:xfrm>
              <a:off x="2474913" y="2840038"/>
              <a:ext cx="107950" cy="28575"/>
            </a:xfrm>
            <a:prstGeom prst="rect">
              <a:avLst/>
            </a:prstGeom>
            <a:grpFill/>
            <a:ln w="9525">
              <a:noFill/>
              <a:miter lim="800000"/>
              <a:headEnd/>
              <a:tailEnd/>
            </a:ln>
          </p:spPr>
          <p:txBody>
            <a:bodyPr vert="horz" wrap="square" lIns="112542" tIns="56271" rIns="112542" bIns="56271" numCol="1" anchor="t" anchorCtr="0" compatLnSpc="1">
              <a:prstTxWarp prst="textNoShape">
                <a:avLst/>
              </a:prstTxWarp>
            </a:bodyPr>
            <a:lstStyle/>
            <a:p>
              <a:pPr marL="0" marR="0" lvl="0" indent="0" algn="l" defTabSz="914400" rtl="0" eaLnBrk="1" fontAlgn="auto" latinLnBrk="0" hangingPunct="1">
                <a:lnSpc>
                  <a:spcPct val="100000"/>
                </a:lnSpc>
                <a:spcBef>
                  <a:spcPts val="369"/>
                </a:spcBef>
                <a:spcAft>
                  <a:spcPts val="0"/>
                </a:spcAft>
                <a:buClrTx/>
                <a:buSzTx/>
                <a:buFontTx/>
                <a:buNone/>
                <a:tabLst/>
                <a:defRPr/>
              </a:pPr>
              <a:endParaRPr kumimoji="0" lang="en-GB" sz="1354"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pic>
        <p:nvPicPr>
          <p:cNvPr id="38" name="Picture 37"/>
          <p:cNvPicPr>
            <a:picLocks noChangeAspect="1"/>
          </p:cNvPicPr>
          <p:nvPr/>
        </p:nvPicPr>
        <p:blipFill>
          <a:blip r:embed="rId3">
            <a:biLevel thresh="25000"/>
          </a:blip>
          <a:stretch>
            <a:fillRect/>
          </a:stretch>
        </p:blipFill>
        <p:spPr>
          <a:xfrm>
            <a:off x="1113866" y="4550025"/>
            <a:ext cx="525316" cy="519729"/>
          </a:xfrm>
          <a:prstGeom prst="rect">
            <a:avLst/>
          </a:prstGeom>
        </p:spPr>
      </p:pic>
      <p:sp>
        <p:nvSpPr>
          <p:cNvPr id="42" name="Text Placeholder 48"/>
          <p:cNvSpPr txBox="1">
            <a:spLocks/>
          </p:cNvSpPr>
          <p:nvPr/>
        </p:nvSpPr>
        <p:spPr>
          <a:xfrm>
            <a:off x="995363" y="1394100"/>
            <a:ext cx="10289085" cy="332872"/>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4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ClrTx/>
              <a:buFontTx/>
              <a:buNone/>
              <a:defRPr sz="1200" kern="1200">
                <a:solidFill>
                  <a:schemeClr val="tx1"/>
                </a:solidFill>
                <a:latin typeface="+mn-lt"/>
                <a:ea typeface="+mn-ea"/>
                <a:cs typeface="+mn-cs"/>
              </a:defRPr>
            </a:lvl2pPr>
            <a:lvl3pPr marL="288000" indent="-288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4pPr>
            <a:lvl5pPr marL="720000" indent="-288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3085"/>
                </a:solidFill>
                <a:effectLst/>
                <a:uLnTx/>
                <a:uFillTx/>
                <a:ea typeface="+mn-ea"/>
                <a:cs typeface="Arial" panose="020B0604020202020204" pitchFamily="34" charset="0"/>
              </a:rPr>
              <a:t>Role Profiles demonstrates the relationship between specific capabilities and the personal attributes required to undertake by level or role.</a:t>
            </a:r>
            <a:endParaRPr kumimoji="0" lang="en-US" sz="1100" b="0" i="0" u="none" strike="noStrike" kern="1200" cap="none" spc="0" normalizeH="0" baseline="0" noProof="0">
              <a:ln>
                <a:noFill/>
              </a:ln>
              <a:solidFill>
                <a:srgbClr val="00338D"/>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338D"/>
              </a:solidFill>
              <a:effectLst/>
              <a:uLnTx/>
              <a:uFillTx/>
              <a:ea typeface="+mn-ea"/>
              <a:cs typeface="+mn-cs"/>
            </a:endParaRPr>
          </a:p>
        </p:txBody>
      </p:sp>
      <p:sp>
        <p:nvSpPr>
          <p:cNvPr id="2" name="Title 1">
            <a:extLst>
              <a:ext uri="{FF2B5EF4-FFF2-40B4-BE49-F238E27FC236}">
                <a16:creationId xmlns:a16="http://schemas.microsoft.com/office/drawing/2014/main" id="{2843F16E-4DAB-4BFC-A4D6-9E996C4C9017}"/>
              </a:ext>
            </a:extLst>
          </p:cNvPr>
          <p:cNvSpPr>
            <a:spLocks noGrp="1"/>
          </p:cNvSpPr>
          <p:nvPr>
            <p:ph type="title"/>
          </p:nvPr>
        </p:nvSpPr>
        <p:spPr/>
        <p:txBody>
          <a:bodyPr/>
          <a:lstStyle/>
          <a:p>
            <a:r>
              <a:rPr lang="en-US"/>
              <a:t>Micro Organization Design: Role Profile Definition Approach</a:t>
            </a:r>
          </a:p>
        </p:txBody>
      </p:sp>
    </p:spTree>
    <p:custDataLst>
      <p:tags r:id="rId1"/>
    </p:custDataLst>
    <p:extLst>
      <p:ext uri="{BB962C8B-B14F-4D97-AF65-F5344CB8AC3E}">
        <p14:creationId xmlns:p14="http://schemas.microsoft.com/office/powerpoint/2010/main" val="3891286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89A8E6-AA2A-401B-8817-11E7332042DB}"/>
              </a:ext>
            </a:extLst>
          </p:cNvPr>
          <p:cNvSpPr>
            <a:spLocks noGrp="1"/>
          </p:cNvSpPr>
          <p:nvPr>
            <p:ph type="ctrTitle"/>
          </p:nvPr>
        </p:nvSpPr>
        <p:spPr/>
        <p:txBody>
          <a:bodyPr/>
          <a:lstStyle/>
          <a:p>
            <a:pPr>
              <a:lnSpc>
                <a:spcPts val="7200"/>
              </a:lnSpc>
            </a:pPr>
            <a:r>
              <a:rPr lang="en-GB" sz="6600"/>
              <a:t>Executive summary</a:t>
            </a:r>
          </a:p>
        </p:txBody>
      </p:sp>
    </p:spTree>
    <p:custDataLst>
      <p:tags r:id="rId1"/>
    </p:custDataLst>
    <p:extLst>
      <p:ext uri="{BB962C8B-B14F-4D97-AF65-F5344CB8AC3E}">
        <p14:creationId xmlns:p14="http://schemas.microsoft.com/office/powerpoint/2010/main" val="376095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F16E-4DAB-4BFC-A4D6-9E996C4C9017}"/>
              </a:ext>
            </a:extLst>
          </p:cNvPr>
          <p:cNvSpPr>
            <a:spLocks noGrp="1"/>
          </p:cNvSpPr>
          <p:nvPr>
            <p:ph type="title"/>
          </p:nvPr>
        </p:nvSpPr>
        <p:spPr/>
        <p:txBody>
          <a:bodyPr/>
          <a:lstStyle/>
          <a:p>
            <a:r>
              <a:rPr lang="en-US"/>
              <a:t> Our approach emphasizes the employee experience through transformation</a:t>
            </a:r>
          </a:p>
        </p:txBody>
      </p:sp>
      <p:grpSp>
        <p:nvGrpSpPr>
          <p:cNvPr id="39" name="Group 38">
            <a:extLst>
              <a:ext uri="{FF2B5EF4-FFF2-40B4-BE49-F238E27FC236}">
                <a16:creationId xmlns:a16="http://schemas.microsoft.com/office/drawing/2014/main" id="{2850881D-5376-47DE-962C-FA7740F4C104}"/>
              </a:ext>
            </a:extLst>
          </p:cNvPr>
          <p:cNvGrpSpPr>
            <a:grpSpLocks noChangeAspect="1"/>
          </p:cNvGrpSpPr>
          <p:nvPr/>
        </p:nvGrpSpPr>
        <p:grpSpPr>
          <a:xfrm>
            <a:off x="995363" y="1446704"/>
            <a:ext cx="10789920" cy="4909331"/>
            <a:chOff x="-8530" y="1169320"/>
            <a:chExt cx="12209059" cy="5555034"/>
          </a:xfrm>
        </p:grpSpPr>
        <p:sp>
          <p:nvSpPr>
            <p:cNvPr id="40" name="Rectangle 39">
              <a:extLst>
                <a:ext uri="{FF2B5EF4-FFF2-40B4-BE49-F238E27FC236}">
                  <a16:creationId xmlns:a16="http://schemas.microsoft.com/office/drawing/2014/main" id="{A46E1E47-A44C-4462-94E7-3406C792A84D}"/>
                </a:ext>
              </a:extLst>
            </p:cNvPr>
            <p:cNvSpPr/>
            <p:nvPr/>
          </p:nvSpPr>
          <p:spPr>
            <a:xfrm flipH="1">
              <a:off x="2438812" y="1169320"/>
              <a:ext cx="2441448" cy="5555034"/>
            </a:xfrm>
            <a:prstGeom prst="rect">
              <a:avLst/>
            </a:prstGeom>
            <a:solidFill>
              <a:schemeClr val="bg1">
                <a:lumMod val="9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41" name="Rectangle 40">
              <a:extLst>
                <a:ext uri="{FF2B5EF4-FFF2-40B4-BE49-F238E27FC236}">
                  <a16:creationId xmlns:a16="http://schemas.microsoft.com/office/drawing/2014/main" id="{12654548-96C4-4A1E-B36F-F6B9B6A940B8}"/>
                </a:ext>
              </a:extLst>
            </p:cNvPr>
            <p:cNvSpPr/>
            <p:nvPr/>
          </p:nvSpPr>
          <p:spPr>
            <a:xfrm flipH="1">
              <a:off x="7316437" y="1169320"/>
              <a:ext cx="2441448" cy="5555034"/>
            </a:xfrm>
            <a:prstGeom prst="rect">
              <a:avLst/>
            </a:prstGeom>
            <a:solidFill>
              <a:schemeClr val="bg1">
                <a:lumMod val="9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43" name="Shape 5141">
              <a:extLst>
                <a:ext uri="{FF2B5EF4-FFF2-40B4-BE49-F238E27FC236}">
                  <a16:creationId xmlns:a16="http://schemas.microsoft.com/office/drawing/2014/main" id="{9D291006-EE53-4FA1-A067-CC39128F541A}"/>
                </a:ext>
              </a:extLst>
            </p:cNvPr>
            <p:cNvSpPr txBox="1"/>
            <p:nvPr/>
          </p:nvSpPr>
          <p:spPr>
            <a:xfrm>
              <a:off x="2439769" y="125821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Make it Known</a:t>
              </a:r>
            </a:p>
          </p:txBody>
        </p:sp>
        <p:sp>
          <p:nvSpPr>
            <p:cNvPr id="44" name="Shape 5141">
              <a:extLst>
                <a:ext uri="{FF2B5EF4-FFF2-40B4-BE49-F238E27FC236}">
                  <a16:creationId xmlns:a16="http://schemas.microsoft.com/office/drawing/2014/main" id="{1E784CF5-271A-494C-B58A-BEA086639DCA}"/>
                </a:ext>
              </a:extLst>
            </p:cNvPr>
            <p:cNvSpPr txBox="1"/>
            <p:nvPr/>
          </p:nvSpPr>
          <p:spPr>
            <a:xfrm>
              <a:off x="4879539" y="125821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Make it Real</a:t>
              </a:r>
            </a:p>
          </p:txBody>
        </p:sp>
        <p:sp>
          <p:nvSpPr>
            <p:cNvPr id="45" name="Shape 5141">
              <a:extLst>
                <a:ext uri="{FF2B5EF4-FFF2-40B4-BE49-F238E27FC236}">
                  <a16:creationId xmlns:a16="http://schemas.microsoft.com/office/drawing/2014/main" id="{68BEE6EF-EF8C-40DB-8A87-F9CF5CE054EC}"/>
                </a:ext>
              </a:extLst>
            </p:cNvPr>
            <p:cNvSpPr txBox="1"/>
            <p:nvPr/>
          </p:nvSpPr>
          <p:spPr>
            <a:xfrm>
              <a:off x="9759080" y="125821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Make it Stick</a:t>
              </a:r>
            </a:p>
          </p:txBody>
        </p:sp>
        <p:sp>
          <p:nvSpPr>
            <p:cNvPr id="46" name="Shape 5141">
              <a:extLst>
                <a:ext uri="{FF2B5EF4-FFF2-40B4-BE49-F238E27FC236}">
                  <a16:creationId xmlns:a16="http://schemas.microsoft.com/office/drawing/2014/main" id="{765C2B2D-B0CA-40F2-8D62-6A17CE73B6FF}"/>
                </a:ext>
              </a:extLst>
            </p:cNvPr>
            <p:cNvSpPr txBox="1"/>
            <p:nvPr/>
          </p:nvSpPr>
          <p:spPr>
            <a:xfrm>
              <a:off x="7319309" y="125821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Make it Happen</a:t>
              </a:r>
            </a:p>
          </p:txBody>
        </p:sp>
        <p:sp>
          <p:nvSpPr>
            <p:cNvPr id="47" name="Shape 5141">
              <a:extLst>
                <a:ext uri="{FF2B5EF4-FFF2-40B4-BE49-F238E27FC236}">
                  <a16:creationId xmlns:a16="http://schemas.microsoft.com/office/drawing/2014/main" id="{B402B075-2C54-4EAB-A1A2-0DCDB9D2450C}"/>
                </a:ext>
              </a:extLst>
            </p:cNvPr>
            <p:cNvSpPr txBox="1"/>
            <p:nvPr/>
          </p:nvSpPr>
          <p:spPr>
            <a:xfrm>
              <a:off x="-1" y="1258220"/>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Make it Clear</a:t>
              </a:r>
            </a:p>
          </p:txBody>
        </p:sp>
        <p:sp>
          <p:nvSpPr>
            <p:cNvPr id="48" name="Rectangle 47">
              <a:extLst>
                <a:ext uri="{FF2B5EF4-FFF2-40B4-BE49-F238E27FC236}">
                  <a16:creationId xmlns:a16="http://schemas.microsoft.com/office/drawing/2014/main" id="{22E5F201-1D02-4A3D-AF43-3632F60FAA97}"/>
                </a:ext>
              </a:extLst>
            </p:cNvPr>
            <p:cNvSpPr/>
            <p:nvPr/>
          </p:nvSpPr>
          <p:spPr>
            <a:xfrm>
              <a:off x="6613" y="1619422"/>
              <a:ext cx="2424627"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Align leaders around the strategic aims</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 ambition, and scale of proposed change to the organization</a:t>
              </a:r>
            </a:p>
          </p:txBody>
        </p:sp>
        <p:sp>
          <p:nvSpPr>
            <p:cNvPr id="51" name="Rectangle 50">
              <a:extLst>
                <a:ext uri="{FF2B5EF4-FFF2-40B4-BE49-F238E27FC236}">
                  <a16:creationId xmlns:a16="http://schemas.microsoft.com/office/drawing/2014/main" id="{37B366BC-62FF-410F-AECA-32D7EBEAF99C}"/>
                </a:ext>
              </a:extLst>
            </p:cNvPr>
            <p:cNvSpPr/>
            <p:nvPr/>
          </p:nvSpPr>
          <p:spPr>
            <a:xfrm>
              <a:off x="2437401" y="1619422"/>
              <a:ext cx="2440965"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Communicate the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change vision and case for change </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and begin to create ownership around the solution</a:t>
              </a:r>
            </a:p>
          </p:txBody>
        </p:sp>
        <p:sp>
          <p:nvSpPr>
            <p:cNvPr id="52" name="Rectangle 51">
              <a:extLst>
                <a:ext uri="{FF2B5EF4-FFF2-40B4-BE49-F238E27FC236}">
                  <a16:creationId xmlns:a16="http://schemas.microsoft.com/office/drawing/2014/main" id="{7653377B-E97E-442A-89FF-C053DB3152B1}"/>
                </a:ext>
              </a:extLst>
            </p:cNvPr>
            <p:cNvSpPr/>
            <p:nvPr/>
          </p:nvSpPr>
          <p:spPr>
            <a:xfrm>
              <a:off x="4884525" y="1619422"/>
              <a:ext cx="2429562"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Translate the change vision into reality for people in the organization and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define what it means for them</a:t>
              </a:r>
            </a:p>
          </p:txBody>
        </p:sp>
        <p:sp>
          <p:nvSpPr>
            <p:cNvPr id="54" name="Rectangle 53">
              <a:extLst>
                <a:ext uri="{FF2B5EF4-FFF2-40B4-BE49-F238E27FC236}">
                  <a16:creationId xmlns:a16="http://schemas.microsoft.com/office/drawing/2014/main" id="{6DA055F4-739B-4198-B32C-E6EC063B4486}"/>
                </a:ext>
              </a:extLst>
            </p:cNvPr>
            <p:cNvSpPr/>
            <p:nvPr/>
          </p:nvSpPr>
          <p:spPr>
            <a:xfrm>
              <a:off x="7320247" y="1619422"/>
              <a:ext cx="2431479"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Move the organization towards the end state and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equip people to operating in new ways of working</a:t>
              </a:r>
            </a:p>
          </p:txBody>
        </p:sp>
        <p:sp>
          <p:nvSpPr>
            <p:cNvPr id="61" name="Rectangle 60">
              <a:extLst>
                <a:ext uri="{FF2B5EF4-FFF2-40B4-BE49-F238E27FC236}">
                  <a16:creationId xmlns:a16="http://schemas.microsoft.com/office/drawing/2014/main" id="{22D64CFF-1C29-4C3F-B841-AA8B182E1EFB}"/>
                </a:ext>
              </a:extLst>
            </p:cNvPr>
            <p:cNvSpPr/>
            <p:nvPr/>
          </p:nvSpPr>
          <p:spPr>
            <a:xfrm>
              <a:off x="9757886" y="1619422"/>
              <a:ext cx="2434116"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Ensure that there is capability in the organization to be able to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sustain the change in the long-term</a:t>
              </a:r>
            </a:p>
          </p:txBody>
        </p:sp>
        <p:sp>
          <p:nvSpPr>
            <p:cNvPr id="62" name="Rectangle 61">
              <a:extLst>
                <a:ext uri="{FF2B5EF4-FFF2-40B4-BE49-F238E27FC236}">
                  <a16:creationId xmlns:a16="http://schemas.microsoft.com/office/drawing/2014/main" id="{E485023F-B8AC-4EC6-A481-CA3EBF743F41}"/>
                </a:ext>
              </a:extLst>
            </p:cNvPr>
            <p:cNvSpPr/>
            <p:nvPr/>
          </p:nvSpPr>
          <p:spPr>
            <a:xfrm>
              <a:off x="-8530" y="5715000"/>
              <a:ext cx="2424627"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Understand business needs and goals</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 through product strategy and technological assessments</a:t>
              </a:r>
            </a:p>
          </p:txBody>
        </p:sp>
        <p:sp>
          <p:nvSpPr>
            <p:cNvPr id="63" name="Rectangle 62">
              <a:extLst>
                <a:ext uri="{FF2B5EF4-FFF2-40B4-BE49-F238E27FC236}">
                  <a16:creationId xmlns:a16="http://schemas.microsoft.com/office/drawing/2014/main" id="{76E6C493-37F1-486F-8187-6829F3B8A8C6}"/>
                </a:ext>
              </a:extLst>
            </p:cNvPr>
            <p:cNvSpPr/>
            <p:nvPr/>
          </p:nvSpPr>
          <p:spPr>
            <a:xfrm>
              <a:off x="2422257" y="5715000"/>
              <a:ext cx="2440965"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Conduct end user research and behavioral analyses to inform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persona and journey map creation</a:t>
              </a:r>
            </a:p>
          </p:txBody>
        </p:sp>
        <p:sp>
          <p:nvSpPr>
            <p:cNvPr id="64" name="Rectangle 63">
              <a:extLst>
                <a:ext uri="{FF2B5EF4-FFF2-40B4-BE49-F238E27FC236}">
                  <a16:creationId xmlns:a16="http://schemas.microsoft.com/office/drawing/2014/main" id="{2C4D802E-BB71-4E66-B08B-63F2241C817C}"/>
                </a:ext>
              </a:extLst>
            </p:cNvPr>
            <p:cNvSpPr/>
            <p:nvPr/>
          </p:nvSpPr>
          <p:spPr>
            <a:xfrm>
              <a:off x="4869382" y="5715000"/>
              <a:ext cx="2429562"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Develop the </a:t>
              </a: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information architecture and workflow mapping </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through visual design tools</a:t>
              </a:r>
              <a:endPar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endParaRPr>
            </a:p>
          </p:txBody>
        </p:sp>
        <p:sp>
          <p:nvSpPr>
            <p:cNvPr id="65" name="Rectangle 64">
              <a:extLst>
                <a:ext uri="{FF2B5EF4-FFF2-40B4-BE49-F238E27FC236}">
                  <a16:creationId xmlns:a16="http://schemas.microsoft.com/office/drawing/2014/main" id="{0246DA09-B5A5-47AC-BE63-74BE65FBA402}"/>
                </a:ext>
              </a:extLst>
            </p:cNvPr>
            <p:cNvSpPr/>
            <p:nvPr/>
          </p:nvSpPr>
          <p:spPr>
            <a:xfrm>
              <a:off x="7305104" y="5715000"/>
              <a:ext cx="2431479"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Conduct user testing and testing analysis</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 through interactive prototyping of future state design</a:t>
              </a:r>
              <a:endPar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endParaRPr>
            </a:p>
          </p:txBody>
        </p:sp>
        <p:sp>
          <p:nvSpPr>
            <p:cNvPr id="89" name="Rectangle 88">
              <a:extLst>
                <a:ext uri="{FF2B5EF4-FFF2-40B4-BE49-F238E27FC236}">
                  <a16:creationId xmlns:a16="http://schemas.microsoft.com/office/drawing/2014/main" id="{5CBC15F6-45C3-466D-BB12-C2EAF597E5F1}"/>
                </a:ext>
              </a:extLst>
            </p:cNvPr>
            <p:cNvSpPr/>
            <p:nvPr/>
          </p:nvSpPr>
          <p:spPr>
            <a:xfrm>
              <a:off x="9742742" y="5715000"/>
              <a:ext cx="2434116" cy="5746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Develop the implementation roadmap </a:t>
              </a:r>
              <a:r>
                <a:rPr kumimoji="0" lang="en-US" sz="900" b="0" i="0" u="none" strike="noStrike" kern="1200" cap="none" spc="0" normalizeH="0" baseline="0" noProof="0">
                  <a:ln>
                    <a:noFill/>
                  </a:ln>
                  <a:solidFill>
                    <a:srgbClr val="E7E6E6">
                      <a:lumMod val="50000"/>
                    </a:srgbClr>
                  </a:solidFill>
                  <a:effectLst/>
                  <a:uLnTx/>
                  <a:uFillTx/>
                  <a:latin typeface="Arial"/>
                  <a:ea typeface="+mn-ea"/>
                  <a:cs typeface="Arial" panose="020B0604020202020204" pitchFamily="34" charset="0"/>
                </a:rPr>
                <a:t>through the use of visual assets and design documentation </a:t>
              </a:r>
              <a:endPar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endParaRPr>
            </a:p>
          </p:txBody>
        </p:sp>
        <p:cxnSp>
          <p:nvCxnSpPr>
            <p:cNvPr id="90" name="Straight Arrow Connector 89">
              <a:extLst>
                <a:ext uri="{FF2B5EF4-FFF2-40B4-BE49-F238E27FC236}">
                  <a16:creationId xmlns:a16="http://schemas.microsoft.com/office/drawing/2014/main" id="{408BC593-3D5C-49C7-B04D-4CFE984C1E70}"/>
                </a:ext>
              </a:extLst>
            </p:cNvPr>
            <p:cNvCxnSpPr/>
            <p:nvPr/>
          </p:nvCxnSpPr>
          <p:spPr>
            <a:xfrm flipV="1">
              <a:off x="243840" y="3931017"/>
              <a:ext cx="11704320" cy="1"/>
            </a:xfrm>
            <a:prstGeom prst="straightConnector1">
              <a:avLst/>
            </a:prstGeom>
            <a:noFill/>
            <a:ln w="28575" cap="flat" cmpd="sng" algn="ctr">
              <a:solidFill>
                <a:srgbClr val="000099"/>
              </a:solidFill>
              <a:prstDash val="solid"/>
              <a:miter lim="800000"/>
              <a:tailEnd type="triangle"/>
            </a:ln>
            <a:effectLst/>
          </p:spPr>
        </p:cxnSp>
        <p:pic>
          <p:nvPicPr>
            <p:cNvPr id="91" name="Picture 90">
              <a:extLst>
                <a:ext uri="{FF2B5EF4-FFF2-40B4-BE49-F238E27FC236}">
                  <a16:creationId xmlns:a16="http://schemas.microsoft.com/office/drawing/2014/main" id="{92B2E842-069F-4AC1-A65A-0C9DEA01E3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65544" y="2373005"/>
              <a:ext cx="1399673" cy="794692"/>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pic>
          <p:nvPicPr>
            <p:cNvPr id="92" name="Picture 91" descr="Slide07.jpg">
              <a:extLst>
                <a:ext uri="{FF2B5EF4-FFF2-40B4-BE49-F238E27FC236}">
                  <a16:creationId xmlns:a16="http://schemas.microsoft.com/office/drawing/2014/main" id="{2E2E123C-7978-4B62-AD67-C78F3D8E02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0845" y="2660404"/>
              <a:ext cx="1399673" cy="787316"/>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grpSp>
          <p:nvGrpSpPr>
            <p:cNvPr id="93" name="Group 92">
              <a:extLst>
                <a:ext uri="{FF2B5EF4-FFF2-40B4-BE49-F238E27FC236}">
                  <a16:creationId xmlns:a16="http://schemas.microsoft.com/office/drawing/2014/main" id="{08C6CF86-5110-46B7-B6BF-C071CE758CEC}"/>
                </a:ext>
              </a:extLst>
            </p:cNvPr>
            <p:cNvGrpSpPr>
              <a:grpSpLocks noChangeAspect="1"/>
            </p:cNvGrpSpPr>
            <p:nvPr/>
          </p:nvGrpSpPr>
          <p:grpSpPr>
            <a:xfrm>
              <a:off x="7899296" y="2373004"/>
              <a:ext cx="1200350" cy="938458"/>
              <a:chOff x="6222422" y="1553221"/>
              <a:chExt cx="4936879" cy="4140283"/>
            </a:xfrm>
          </p:grpSpPr>
          <p:grpSp>
            <p:nvGrpSpPr>
              <p:cNvPr id="132" name="Group 131">
                <a:extLst>
                  <a:ext uri="{FF2B5EF4-FFF2-40B4-BE49-F238E27FC236}">
                    <a16:creationId xmlns:a16="http://schemas.microsoft.com/office/drawing/2014/main" id="{4A03C074-C2EA-4C5C-B53C-67D52D6673F1}"/>
                  </a:ext>
                </a:extLst>
              </p:cNvPr>
              <p:cNvGrpSpPr/>
              <p:nvPr/>
            </p:nvGrpSpPr>
            <p:grpSpPr>
              <a:xfrm>
                <a:off x="6222422" y="1553221"/>
                <a:ext cx="4936879" cy="3904518"/>
                <a:chOff x="6604675" y="382376"/>
                <a:chExt cx="4696756" cy="3714608"/>
              </a:xfrm>
            </p:grpSpPr>
            <p:pic>
              <p:nvPicPr>
                <p:cNvPr id="134" name="Picture 133" descr="DisplayCrop.jpg">
                  <a:extLst>
                    <a:ext uri="{FF2B5EF4-FFF2-40B4-BE49-F238E27FC236}">
                      <a16:creationId xmlns:a16="http://schemas.microsoft.com/office/drawing/2014/main" id="{3F7DC769-DF25-423A-85FF-ECB536CACAFD}"/>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236" b="97217" l="1645" r="99518">
                              <a14:foregroundMark x1="42255" y1="93538" x2="42255" y2="93538"/>
                              <a14:foregroundMark x1="42014" y1="97264" x2="42014" y2="97264"/>
                              <a14:foregroundMark x1="7103" y1="83585" x2="7103" y2="83585"/>
                              <a14:foregroundMark x1="4655" y1="77972" x2="4655" y2="77972"/>
                              <a14:foregroundMark x1="3652" y1="4292" x2="3652" y2="4292"/>
                              <a14:foregroundMark x1="7865" y1="1509" x2="7865" y2="1509"/>
                              <a14:foregroundMark x1="95586" y1="15802" x2="95586" y2="15802"/>
                              <a14:foregroundMark x1="51364" y1="91038" x2="51364" y2="91038"/>
                              <a14:foregroundMark x1="56019" y1="90425" x2="56019" y2="90425"/>
                            </a14:backgroundRemoval>
                          </a14:imgEffect>
                        </a14:imgLayer>
                      </a14:imgProps>
                    </a:ext>
                    <a:ext uri="{28A0092B-C50C-407E-A947-70E740481C1C}">
                      <a14:useLocalDpi xmlns:a14="http://schemas.microsoft.com/office/drawing/2010/main"/>
                    </a:ext>
                  </a:extLst>
                </a:blip>
                <a:stretch>
                  <a:fillRect/>
                </a:stretch>
              </p:blipFill>
              <p:spPr>
                <a:xfrm>
                  <a:off x="6604675" y="382376"/>
                  <a:ext cx="4696756" cy="3714608"/>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pic>
              <p:nvPicPr>
                <p:cNvPr id="135" name="Picture 134">
                  <a:extLst>
                    <a:ext uri="{FF2B5EF4-FFF2-40B4-BE49-F238E27FC236}">
                      <a16:creationId xmlns:a16="http://schemas.microsoft.com/office/drawing/2014/main" id="{C8D28FB1-53FF-460A-99CB-C7AE929A3F7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12097" y="843246"/>
                  <a:ext cx="4075791" cy="2566771"/>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grpSp>
          <p:pic>
            <p:nvPicPr>
              <p:cNvPr id="133" name="Picture 132">
                <a:extLst>
                  <a:ext uri="{FF2B5EF4-FFF2-40B4-BE49-F238E27FC236}">
                    <a16:creationId xmlns:a16="http://schemas.microsoft.com/office/drawing/2014/main" id="{49D2CF09-6B8C-42F6-BBE2-8BEFF1724AF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48400" y="4325061"/>
                <a:ext cx="770147" cy="1368443"/>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grpSp>
        <p:grpSp>
          <p:nvGrpSpPr>
            <p:cNvPr id="94" name="Group 93">
              <a:extLst>
                <a:ext uri="{FF2B5EF4-FFF2-40B4-BE49-F238E27FC236}">
                  <a16:creationId xmlns:a16="http://schemas.microsoft.com/office/drawing/2014/main" id="{24B8579C-EC23-4FFB-ABEC-6C551D764C25}"/>
                </a:ext>
              </a:extLst>
            </p:cNvPr>
            <p:cNvGrpSpPr>
              <a:grpSpLocks noChangeAspect="1"/>
            </p:cNvGrpSpPr>
            <p:nvPr/>
          </p:nvGrpSpPr>
          <p:grpSpPr>
            <a:xfrm>
              <a:off x="8505248" y="2626950"/>
              <a:ext cx="426382" cy="816288"/>
              <a:chOff x="9022586" y="1452880"/>
              <a:chExt cx="2437104" cy="4947920"/>
            </a:xfrm>
          </p:grpSpPr>
          <p:pic>
            <p:nvPicPr>
              <p:cNvPr id="130" name="Picture 129">
                <a:extLst>
                  <a:ext uri="{FF2B5EF4-FFF2-40B4-BE49-F238E27FC236}">
                    <a16:creationId xmlns:a16="http://schemas.microsoft.com/office/drawing/2014/main" id="{29B6C304-D314-4CE5-A906-073EA0D286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22586" y="1452880"/>
                <a:ext cx="2437104" cy="4947920"/>
              </a:xfrm>
              <a:prstGeom prst="rect">
                <a:avLst/>
              </a:prstGeom>
            </p:spPr>
          </p:pic>
          <p:pic>
            <p:nvPicPr>
              <p:cNvPr id="131" name="Picture 130" descr="IMG_3952.PNG">
                <a:extLst>
                  <a:ext uri="{FF2B5EF4-FFF2-40B4-BE49-F238E27FC236}">
                    <a16:creationId xmlns:a16="http://schemas.microsoft.com/office/drawing/2014/main" id="{683373C2-19AC-4C20-9C34-FD153F14456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88836" y="2062480"/>
                <a:ext cx="2098923" cy="3733282"/>
              </a:xfrm>
              <a:prstGeom prst="rect">
                <a:avLst/>
              </a:prstGeom>
            </p:spPr>
          </p:pic>
        </p:grpSp>
        <p:pic>
          <p:nvPicPr>
            <p:cNvPr id="95" name="Picture 94" descr="onboardJM.jpg">
              <a:extLst>
                <a:ext uri="{FF2B5EF4-FFF2-40B4-BE49-F238E27FC236}">
                  <a16:creationId xmlns:a16="http://schemas.microsoft.com/office/drawing/2014/main" id="{E2610FAE-28A2-4E23-B2F7-51937D96A6D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57448" y="4339763"/>
              <a:ext cx="1424856" cy="835917"/>
            </a:xfrm>
            <a:prstGeom prst="rect">
              <a:avLst/>
            </a:prstGeom>
            <a:ln>
              <a:solidFill>
                <a:sysClr val="window" lastClr="FFFFFF">
                  <a:lumMod val="85000"/>
                </a:sysClr>
              </a:solidFill>
            </a:ln>
            <a:effectLst>
              <a:outerShdw blurRad="304800" dist="38100" dir="5400000" algn="t" rotWithShape="0">
                <a:prstClr val="black">
                  <a:alpha val="20000"/>
                </a:prstClr>
              </a:outerShdw>
            </a:effectLst>
          </p:spPr>
        </p:pic>
        <p:pic>
          <p:nvPicPr>
            <p:cNvPr id="96" name="Picture 95">
              <a:extLst>
                <a:ext uri="{FF2B5EF4-FFF2-40B4-BE49-F238E27FC236}">
                  <a16:creationId xmlns:a16="http://schemas.microsoft.com/office/drawing/2014/main" id="{0CE38DD5-3983-42FA-A85D-05122A664386}"/>
                </a:ext>
              </a:extLst>
            </p:cNvPr>
            <p:cNvPicPr>
              <a:picLocks noChangeAspect="1"/>
            </p:cNvPicPr>
            <p:nvPr/>
          </p:nvPicPr>
          <p:blipFill rotWithShape="1">
            <a:blip r:embed="rId12"/>
            <a:srcRect l="42785" t="4493" r="1443" b="39704"/>
            <a:stretch/>
          </p:blipFill>
          <p:spPr>
            <a:xfrm>
              <a:off x="10108395" y="4851870"/>
              <a:ext cx="1455474" cy="714905"/>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pic>
          <p:nvPicPr>
            <p:cNvPr id="97" name="Picture 96">
              <a:extLst>
                <a:ext uri="{FF2B5EF4-FFF2-40B4-BE49-F238E27FC236}">
                  <a16:creationId xmlns:a16="http://schemas.microsoft.com/office/drawing/2014/main" id="{8BCD91F0-0727-4FD4-93DE-31B7CF5B3C8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auto">
            <a:xfrm>
              <a:off x="5271588" y="4309123"/>
              <a:ext cx="1153964" cy="861898"/>
            </a:xfrm>
            <a:prstGeom prst="rect">
              <a:avLst/>
            </a:prstGeom>
            <a:ln>
              <a:solidFill>
                <a:sysClr val="window" lastClr="FFFFFF">
                  <a:lumMod val="85000"/>
                </a:sysClr>
              </a:solidFill>
            </a:ln>
            <a:effectLst>
              <a:outerShdw blurRad="304800" dist="38100" dir="5400000" algn="t" rotWithShape="0">
                <a:prstClr val="black">
                  <a:alpha val="20000"/>
                </a:prstClr>
              </a:outerShdw>
            </a:effectLst>
          </p:spPr>
        </p:pic>
        <p:pic>
          <p:nvPicPr>
            <p:cNvPr id="98" name="Picture 97">
              <a:extLst>
                <a:ext uri="{FF2B5EF4-FFF2-40B4-BE49-F238E27FC236}">
                  <a16:creationId xmlns:a16="http://schemas.microsoft.com/office/drawing/2014/main" id="{F1491D4B-89B0-462B-AEA5-3EE74C927626}"/>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629410" y="4770731"/>
              <a:ext cx="1174894" cy="720097"/>
            </a:xfrm>
            <a:prstGeom prst="rect">
              <a:avLst/>
            </a:prstGeom>
            <a:ln>
              <a:solidFill>
                <a:sysClr val="window" lastClr="FFFFFF">
                  <a:lumMod val="85000"/>
                </a:sysClr>
              </a:solidFill>
            </a:ln>
            <a:effectLst>
              <a:outerShdw blurRad="304800" dist="76200" dir="2700000" algn="tl" rotWithShape="0">
                <a:prstClr val="black">
                  <a:alpha val="20000"/>
                </a:prstClr>
              </a:outerShdw>
            </a:effectLst>
          </p:spPr>
        </p:pic>
        <p:pic>
          <p:nvPicPr>
            <p:cNvPr id="99" name="Picture 98">
              <a:extLst>
                <a:ext uri="{FF2B5EF4-FFF2-40B4-BE49-F238E27FC236}">
                  <a16:creationId xmlns:a16="http://schemas.microsoft.com/office/drawing/2014/main" id="{D2F44295-8111-4273-AE41-EEFC47B24153}"/>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349968" y="4389890"/>
              <a:ext cx="1402437" cy="950805"/>
            </a:xfrm>
            <a:prstGeom prst="rect">
              <a:avLst/>
            </a:prstGeom>
            <a:ln>
              <a:solidFill>
                <a:sysClr val="window" lastClr="FFFFFF">
                  <a:lumMod val="85000"/>
                </a:sysClr>
              </a:solidFill>
            </a:ln>
            <a:effectLst>
              <a:outerShdw blurRad="304800" dist="38100" dir="5400000" algn="t" rotWithShape="0">
                <a:prstClr val="black">
                  <a:alpha val="20000"/>
                </a:prstClr>
              </a:outerShdw>
            </a:effectLst>
          </p:spPr>
        </p:pic>
        <p:pic>
          <p:nvPicPr>
            <p:cNvPr id="100" name="Picture 99" descr="Screen Shot 2017-08-07 at 5.12.23 PM.png">
              <a:extLst>
                <a:ext uri="{FF2B5EF4-FFF2-40B4-BE49-F238E27FC236}">
                  <a16:creationId xmlns:a16="http://schemas.microsoft.com/office/drawing/2014/main" id="{7A9C7227-611F-49E2-B71F-EF7B3352F4C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1634" y="4681990"/>
              <a:ext cx="1327476" cy="787733"/>
            </a:xfrm>
            <a:prstGeom prst="rect">
              <a:avLst/>
            </a:prstGeom>
            <a:ln>
              <a:solidFill>
                <a:sysClr val="window" lastClr="FFFFFF">
                  <a:lumMod val="85000"/>
                </a:sysClr>
              </a:solidFill>
            </a:ln>
            <a:effectLst>
              <a:outerShdw blurRad="304800" dist="38100" dir="5400000" algn="t" rotWithShape="0">
                <a:prstClr val="black">
                  <a:alpha val="20000"/>
                </a:prstClr>
              </a:outerShdw>
            </a:effectLst>
          </p:spPr>
        </p:pic>
        <p:sp>
          <p:nvSpPr>
            <p:cNvPr id="101" name="Oval 100">
              <a:extLst>
                <a:ext uri="{FF2B5EF4-FFF2-40B4-BE49-F238E27FC236}">
                  <a16:creationId xmlns:a16="http://schemas.microsoft.com/office/drawing/2014/main" id="{7B768203-AEF5-4808-8D12-56847427166A}"/>
                </a:ext>
              </a:extLst>
            </p:cNvPr>
            <p:cNvSpPr/>
            <p:nvPr/>
          </p:nvSpPr>
          <p:spPr>
            <a:xfrm>
              <a:off x="213394" y="3864842"/>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02" name="Straight Connector 101">
              <a:extLst>
                <a:ext uri="{FF2B5EF4-FFF2-40B4-BE49-F238E27FC236}">
                  <a16:creationId xmlns:a16="http://schemas.microsoft.com/office/drawing/2014/main" id="{20E9FCB5-ADBA-4234-89DA-33BFC1F8881A}"/>
                </a:ext>
              </a:extLst>
            </p:cNvPr>
            <p:cNvCxnSpPr/>
            <p:nvPr/>
          </p:nvCxnSpPr>
          <p:spPr>
            <a:xfrm>
              <a:off x="288275" y="4076592"/>
              <a:ext cx="0" cy="1269589"/>
            </a:xfrm>
            <a:prstGeom prst="line">
              <a:avLst/>
            </a:prstGeom>
            <a:noFill/>
            <a:ln w="6350" cap="flat" cmpd="sng" algn="ctr">
              <a:solidFill>
                <a:sysClr val="window" lastClr="FFFFFF">
                  <a:lumMod val="65000"/>
                </a:sysClr>
              </a:solidFill>
              <a:prstDash val="solid"/>
              <a:miter lim="800000"/>
            </a:ln>
            <a:effectLst/>
          </p:spPr>
        </p:cxnSp>
        <p:sp>
          <p:nvSpPr>
            <p:cNvPr id="103" name="Oval 102">
              <a:extLst>
                <a:ext uri="{FF2B5EF4-FFF2-40B4-BE49-F238E27FC236}">
                  <a16:creationId xmlns:a16="http://schemas.microsoft.com/office/drawing/2014/main" id="{160BF19F-F859-475D-8D38-7D1D6A6ECD4B}"/>
                </a:ext>
              </a:extLst>
            </p:cNvPr>
            <p:cNvSpPr/>
            <p:nvPr/>
          </p:nvSpPr>
          <p:spPr>
            <a:xfrm>
              <a:off x="5116521" y="3864842"/>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04" name="Straight Connector 103">
              <a:extLst>
                <a:ext uri="{FF2B5EF4-FFF2-40B4-BE49-F238E27FC236}">
                  <a16:creationId xmlns:a16="http://schemas.microsoft.com/office/drawing/2014/main" id="{973A9807-2171-4CF0-A04C-3A9B864D9CE3}"/>
                </a:ext>
              </a:extLst>
            </p:cNvPr>
            <p:cNvCxnSpPr/>
            <p:nvPr/>
          </p:nvCxnSpPr>
          <p:spPr>
            <a:xfrm>
              <a:off x="5191402" y="4076592"/>
              <a:ext cx="0" cy="1269589"/>
            </a:xfrm>
            <a:prstGeom prst="line">
              <a:avLst/>
            </a:prstGeom>
            <a:noFill/>
            <a:ln w="6350" cap="flat" cmpd="sng" algn="ctr">
              <a:solidFill>
                <a:sysClr val="window" lastClr="FFFFFF">
                  <a:lumMod val="65000"/>
                </a:sysClr>
              </a:solidFill>
              <a:prstDash val="solid"/>
              <a:miter lim="800000"/>
            </a:ln>
            <a:effectLst/>
          </p:spPr>
        </p:cxnSp>
        <p:sp>
          <p:nvSpPr>
            <p:cNvPr id="105" name="Oval 104">
              <a:extLst>
                <a:ext uri="{FF2B5EF4-FFF2-40B4-BE49-F238E27FC236}">
                  <a16:creationId xmlns:a16="http://schemas.microsoft.com/office/drawing/2014/main" id="{87837EC8-0380-46DD-B4FE-E619E2EC2CCA}"/>
                </a:ext>
              </a:extLst>
            </p:cNvPr>
            <p:cNvSpPr/>
            <p:nvPr/>
          </p:nvSpPr>
          <p:spPr>
            <a:xfrm>
              <a:off x="9964604" y="3864842"/>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06" name="Straight Connector 105">
              <a:extLst>
                <a:ext uri="{FF2B5EF4-FFF2-40B4-BE49-F238E27FC236}">
                  <a16:creationId xmlns:a16="http://schemas.microsoft.com/office/drawing/2014/main" id="{34BE7BCD-CD95-4019-8D64-D974709CF615}"/>
                </a:ext>
              </a:extLst>
            </p:cNvPr>
            <p:cNvCxnSpPr/>
            <p:nvPr/>
          </p:nvCxnSpPr>
          <p:spPr>
            <a:xfrm>
              <a:off x="10039485" y="4076592"/>
              <a:ext cx="0" cy="1269589"/>
            </a:xfrm>
            <a:prstGeom prst="line">
              <a:avLst/>
            </a:prstGeom>
            <a:noFill/>
            <a:ln w="6350" cap="flat" cmpd="sng" algn="ctr">
              <a:solidFill>
                <a:sysClr val="window" lastClr="FFFFFF">
                  <a:lumMod val="65000"/>
                </a:sysClr>
              </a:solidFill>
              <a:prstDash val="solid"/>
              <a:miter lim="800000"/>
            </a:ln>
            <a:effectLst/>
          </p:spPr>
        </p:cxnSp>
        <p:sp>
          <p:nvSpPr>
            <p:cNvPr id="107" name="Oval 106">
              <a:extLst>
                <a:ext uri="{FF2B5EF4-FFF2-40B4-BE49-F238E27FC236}">
                  <a16:creationId xmlns:a16="http://schemas.microsoft.com/office/drawing/2014/main" id="{FE779B25-7C85-44AE-867A-8734938A04A5}"/>
                </a:ext>
              </a:extLst>
            </p:cNvPr>
            <p:cNvSpPr/>
            <p:nvPr/>
          </p:nvSpPr>
          <p:spPr>
            <a:xfrm>
              <a:off x="2553349" y="3864842"/>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08" name="Straight Connector 107">
              <a:extLst>
                <a:ext uri="{FF2B5EF4-FFF2-40B4-BE49-F238E27FC236}">
                  <a16:creationId xmlns:a16="http://schemas.microsoft.com/office/drawing/2014/main" id="{CF14C309-ED9A-43F1-A2DD-07953EAEC397}"/>
                </a:ext>
              </a:extLst>
            </p:cNvPr>
            <p:cNvCxnSpPr/>
            <p:nvPr/>
          </p:nvCxnSpPr>
          <p:spPr>
            <a:xfrm>
              <a:off x="2628230" y="2517298"/>
              <a:ext cx="0" cy="1269589"/>
            </a:xfrm>
            <a:prstGeom prst="line">
              <a:avLst/>
            </a:prstGeom>
            <a:noFill/>
            <a:ln w="6350" cap="flat" cmpd="sng" algn="ctr">
              <a:solidFill>
                <a:sysClr val="window" lastClr="FFFFFF">
                  <a:lumMod val="65000"/>
                </a:sysClr>
              </a:solidFill>
              <a:prstDash val="solid"/>
              <a:miter lim="800000"/>
            </a:ln>
            <a:effectLst/>
          </p:spPr>
        </p:cxnSp>
        <p:sp>
          <p:nvSpPr>
            <p:cNvPr id="109" name="Oval 108">
              <a:extLst>
                <a:ext uri="{FF2B5EF4-FFF2-40B4-BE49-F238E27FC236}">
                  <a16:creationId xmlns:a16="http://schemas.microsoft.com/office/drawing/2014/main" id="{579C4DFB-18E9-454E-A184-D52BAB984624}"/>
                </a:ext>
              </a:extLst>
            </p:cNvPr>
            <p:cNvSpPr/>
            <p:nvPr/>
          </p:nvSpPr>
          <p:spPr>
            <a:xfrm>
              <a:off x="7752370" y="3866664"/>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10" name="Straight Connector 109">
              <a:extLst>
                <a:ext uri="{FF2B5EF4-FFF2-40B4-BE49-F238E27FC236}">
                  <a16:creationId xmlns:a16="http://schemas.microsoft.com/office/drawing/2014/main" id="{A0DFD30D-596B-411B-9D73-EA27B1AFF445}"/>
                </a:ext>
              </a:extLst>
            </p:cNvPr>
            <p:cNvCxnSpPr/>
            <p:nvPr/>
          </p:nvCxnSpPr>
          <p:spPr>
            <a:xfrm>
              <a:off x="7827251" y="2519120"/>
              <a:ext cx="0" cy="1269589"/>
            </a:xfrm>
            <a:prstGeom prst="line">
              <a:avLst/>
            </a:prstGeom>
            <a:noFill/>
            <a:ln w="6350" cap="flat" cmpd="sng" algn="ctr">
              <a:solidFill>
                <a:sysClr val="window" lastClr="FFFFFF">
                  <a:lumMod val="65000"/>
                </a:sysClr>
              </a:solidFill>
              <a:prstDash val="solid"/>
              <a:miter lim="800000"/>
            </a:ln>
            <a:effectLst/>
          </p:spPr>
        </p:cxnSp>
        <p:sp>
          <p:nvSpPr>
            <p:cNvPr id="111" name="Rectangle 110">
              <a:extLst>
                <a:ext uri="{FF2B5EF4-FFF2-40B4-BE49-F238E27FC236}">
                  <a16:creationId xmlns:a16="http://schemas.microsoft.com/office/drawing/2014/main" id="{CFD44D87-390F-4ACE-98AB-5F68504E6FF4}"/>
                </a:ext>
              </a:extLst>
            </p:cNvPr>
            <p:cNvSpPr/>
            <p:nvPr/>
          </p:nvSpPr>
          <p:spPr>
            <a:xfrm>
              <a:off x="3642" y="2375498"/>
              <a:ext cx="2424627" cy="1227606"/>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Key Activities: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Interview key leaders on their vision for the transformation</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Create leadership action plans across all phases of the project</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Conduct stakeholder interviews &amp; ethnographic research</a:t>
              </a:r>
            </a:p>
          </p:txBody>
        </p:sp>
        <p:sp>
          <p:nvSpPr>
            <p:cNvPr id="112" name="Rectangle 111">
              <a:extLst>
                <a:ext uri="{FF2B5EF4-FFF2-40B4-BE49-F238E27FC236}">
                  <a16:creationId xmlns:a16="http://schemas.microsoft.com/office/drawing/2014/main" id="{E79BA1D3-B619-421C-BDA7-485609F21080}"/>
                </a:ext>
              </a:extLst>
            </p:cNvPr>
            <p:cNvSpPr/>
            <p:nvPr/>
          </p:nvSpPr>
          <p:spPr>
            <a:xfrm>
              <a:off x="4885917" y="2375498"/>
              <a:ext cx="2433155" cy="136690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Key Activities: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Build and deploy future state journey maps and other visualization tools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Continuously conduct checkpoints for change and impact readiness </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Update change management strategies and plans</a:t>
              </a:r>
            </a:p>
          </p:txBody>
        </p:sp>
        <p:sp>
          <p:nvSpPr>
            <p:cNvPr id="113" name="Rectangle 112">
              <a:extLst>
                <a:ext uri="{FF2B5EF4-FFF2-40B4-BE49-F238E27FC236}">
                  <a16:creationId xmlns:a16="http://schemas.microsoft.com/office/drawing/2014/main" id="{19773A90-1248-4A59-8C42-D4F313B83CBF}"/>
                </a:ext>
              </a:extLst>
            </p:cNvPr>
            <p:cNvSpPr/>
            <p:nvPr/>
          </p:nvSpPr>
          <p:spPr>
            <a:xfrm>
              <a:off x="9758845" y="2376511"/>
              <a:ext cx="2433155" cy="905468"/>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Key Activities: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Capture and monitor change and adoption metrics post go live</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Capture lessons learned to improve subsequent go lives</a:t>
              </a:r>
            </a:p>
          </p:txBody>
        </p:sp>
        <p:sp>
          <p:nvSpPr>
            <p:cNvPr id="114" name="Rectangle 113">
              <a:extLst>
                <a:ext uri="{FF2B5EF4-FFF2-40B4-BE49-F238E27FC236}">
                  <a16:creationId xmlns:a16="http://schemas.microsoft.com/office/drawing/2014/main" id="{840ED7F3-CBFA-4BA6-A4EB-1AABFC9A2B70}"/>
                </a:ext>
              </a:extLst>
            </p:cNvPr>
            <p:cNvSpPr/>
            <p:nvPr/>
          </p:nvSpPr>
          <p:spPr>
            <a:xfrm>
              <a:off x="2445764" y="4232391"/>
              <a:ext cx="2433155" cy="1549744"/>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Key Activities: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Develop empathy maps to support effective change communication</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Create baseline readiness assessment for the organization</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Identify future state behaviors to support changes in process, technology, culture, etc. </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endParaRPr>
            </a:p>
          </p:txBody>
        </p:sp>
        <p:sp>
          <p:nvSpPr>
            <p:cNvPr id="115" name="Rectangle 114">
              <a:extLst>
                <a:ext uri="{FF2B5EF4-FFF2-40B4-BE49-F238E27FC236}">
                  <a16:creationId xmlns:a16="http://schemas.microsoft.com/office/drawing/2014/main" id="{E33268E1-19A7-4CD8-8019-67A33D7EEE2D}"/>
                </a:ext>
              </a:extLst>
            </p:cNvPr>
            <p:cNvSpPr/>
            <p:nvPr/>
          </p:nvSpPr>
          <p:spPr>
            <a:xfrm>
              <a:off x="7318692" y="4233403"/>
              <a:ext cx="2433155" cy="1410441"/>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99"/>
                  </a:solidFill>
                  <a:effectLst/>
                  <a:uLnTx/>
                  <a:uFillTx/>
                  <a:latin typeface="Arial"/>
                  <a:ea typeface="+mn-ea"/>
                  <a:cs typeface="Arial" panose="020B0604020202020204" pitchFamily="34" charset="0"/>
                </a:rPr>
                <a:t>Key Activities:</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Continuously conduct checkpoints for change and impact readiness </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Draft and develop training materials in preparation for go live</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Deploy interactive training methods </a:t>
              </a:r>
            </a:p>
            <a:p>
              <a:pPr marL="346075"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Arial"/>
                  <a:ea typeface="+mn-ea"/>
                  <a:cs typeface="Arial" panose="020B0604020202020204" pitchFamily="34" charset="0"/>
                </a:rPr>
                <a:t> Execute on workforce transition and go live communications </a:t>
              </a:r>
            </a:p>
          </p:txBody>
        </p:sp>
        <p:sp>
          <p:nvSpPr>
            <p:cNvPr id="116" name="Oval 115">
              <a:extLst>
                <a:ext uri="{FF2B5EF4-FFF2-40B4-BE49-F238E27FC236}">
                  <a16:creationId xmlns:a16="http://schemas.microsoft.com/office/drawing/2014/main" id="{158D4330-762C-4546-82AA-BAD59B9ACEA1}"/>
                </a:ext>
              </a:extLst>
            </p:cNvPr>
            <p:cNvSpPr/>
            <p:nvPr/>
          </p:nvSpPr>
          <p:spPr>
            <a:xfrm>
              <a:off x="1477055" y="3863253"/>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117" name="Oval 116">
              <a:extLst>
                <a:ext uri="{FF2B5EF4-FFF2-40B4-BE49-F238E27FC236}">
                  <a16:creationId xmlns:a16="http://schemas.microsoft.com/office/drawing/2014/main" id="{C3CF9476-CE99-483A-930B-954B3BFB7221}"/>
                </a:ext>
              </a:extLst>
            </p:cNvPr>
            <p:cNvSpPr/>
            <p:nvPr/>
          </p:nvSpPr>
          <p:spPr>
            <a:xfrm>
              <a:off x="6380182" y="3863253"/>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118" name="Oval 117">
              <a:extLst>
                <a:ext uri="{FF2B5EF4-FFF2-40B4-BE49-F238E27FC236}">
                  <a16:creationId xmlns:a16="http://schemas.microsoft.com/office/drawing/2014/main" id="{782ECEB1-4696-4758-8F26-BDFF799F48A7}"/>
                </a:ext>
              </a:extLst>
            </p:cNvPr>
            <p:cNvSpPr/>
            <p:nvPr/>
          </p:nvSpPr>
          <p:spPr>
            <a:xfrm>
              <a:off x="11228265" y="3863253"/>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119" name="Oval 118">
              <a:extLst>
                <a:ext uri="{FF2B5EF4-FFF2-40B4-BE49-F238E27FC236}">
                  <a16:creationId xmlns:a16="http://schemas.microsoft.com/office/drawing/2014/main" id="{67E673C8-2A2A-43A8-A55E-65B91B34113C}"/>
                </a:ext>
              </a:extLst>
            </p:cNvPr>
            <p:cNvSpPr/>
            <p:nvPr/>
          </p:nvSpPr>
          <p:spPr>
            <a:xfrm>
              <a:off x="3817010" y="3863253"/>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120" name="Oval 119">
              <a:extLst>
                <a:ext uri="{FF2B5EF4-FFF2-40B4-BE49-F238E27FC236}">
                  <a16:creationId xmlns:a16="http://schemas.microsoft.com/office/drawing/2014/main" id="{8BBE35C0-5F8C-49C0-8F96-F991E06054C5}"/>
                </a:ext>
              </a:extLst>
            </p:cNvPr>
            <p:cNvSpPr/>
            <p:nvPr/>
          </p:nvSpPr>
          <p:spPr>
            <a:xfrm>
              <a:off x="9016031" y="3865075"/>
              <a:ext cx="149762" cy="149762"/>
            </a:xfrm>
            <a:prstGeom prst="ellipse">
              <a:avLst/>
            </a:prstGeom>
            <a:solidFill>
              <a:sysClr val="windowText" lastClr="000000"/>
            </a:solidFill>
            <a:ln w="25400" cap="flat" cmpd="sng" algn="ctr">
              <a:solidFill>
                <a:sysClr val="window" lastClr="FFFFFF"/>
              </a:solid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cxnSp>
          <p:nvCxnSpPr>
            <p:cNvPr id="121" name="Straight Connector 120">
              <a:extLst>
                <a:ext uri="{FF2B5EF4-FFF2-40B4-BE49-F238E27FC236}">
                  <a16:creationId xmlns:a16="http://schemas.microsoft.com/office/drawing/2014/main" id="{119C8D1C-ACC4-4B1D-BCB5-681D0AD62346}"/>
                </a:ext>
              </a:extLst>
            </p:cNvPr>
            <p:cNvCxnSpPr/>
            <p:nvPr/>
          </p:nvCxnSpPr>
          <p:spPr>
            <a:xfrm>
              <a:off x="1552204" y="3568132"/>
              <a:ext cx="0" cy="274320"/>
            </a:xfrm>
            <a:prstGeom prst="line">
              <a:avLst/>
            </a:prstGeom>
            <a:noFill/>
            <a:ln w="6350" cap="flat" cmpd="sng" algn="ctr">
              <a:solidFill>
                <a:sysClr val="window" lastClr="FFFFFF">
                  <a:lumMod val="65000"/>
                </a:sysClr>
              </a:solidFill>
              <a:prstDash val="solid"/>
              <a:miter lim="800000"/>
            </a:ln>
            <a:effectLst/>
          </p:spPr>
        </p:cxnSp>
        <p:cxnSp>
          <p:nvCxnSpPr>
            <p:cNvPr id="122" name="Straight Connector 121">
              <a:extLst>
                <a:ext uri="{FF2B5EF4-FFF2-40B4-BE49-F238E27FC236}">
                  <a16:creationId xmlns:a16="http://schemas.microsoft.com/office/drawing/2014/main" id="{37274D09-5F22-4D16-A681-62B9255BBF2A}"/>
                </a:ext>
              </a:extLst>
            </p:cNvPr>
            <p:cNvCxnSpPr/>
            <p:nvPr/>
          </p:nvCxnSpPr>
          <p:spPr>
            <a:xfrm>
              <a:off x="6450672" y="3568132"/>
              <a:ext cx="0" cy="274320"/>
            </a:xfrm>
            <a:prstGeom prst="line">
              <a:avLst/>
            </a:prstGeom>
            <a:noFill/>
            <a:ln w="6350" cap="flat" cmpd="sng" algn="ctr">
              <a:solidFill>
                <a:sysClr val="window" lastClr="FFFFFF">
                  <a:lumMod val="65000"/>
                </a:sysClr>
              </a:solidFill>
              <a:prstDash val="solid"/>
              <a:miter lim="800000"/>
            </a:ln>
            <a:effectLst/>
          </p:spPr>
        </p:cxnSp>
        <p:cxnSp>
          <p:nvCxnSpPr>
            <p:cNvPr id="123" name="Straight Connector 122">
              <a:extLst>
                <a:ext uri="{FF2B5EF4-FFF2-40B4-BE49-F238E27FC236}">
                  <a16:creationId xmlns:a16="http://schemas.microsoft.com/office/drawing/2014/main" id="{2ED9A61B-E955-4E3E-89A7-6996189BB441}"/>
                </a:ext>
              </a:extLst>
            </p:cNvPr>
            <p:cNvCxnSpPr/>
            <p:nvPr/>
          </p:nvCxnSpPr>
          <p:spPr>
            <a:xfrm>
              <a:off x="10641672" y="3576599"/>
              <a:ext cx="0" cy="274320"/>
            </a:xfrm>
            <a:prstGeom prst="line">
              <a:avLst/>
            </a:prstGeom>
            <a:noFill/>
            <a:ln w="6350" cap="flat" cmpd="sng" algn="ctr">
              <a:solidFill>
                <a:sysClr val="window" lastClr="FFFFFF">
                  <a:lumMod val="65000"/>
                </a:sysClr>
              </a:solidFill>
              <a:prstDash val="solid"/>
              <a:miter lim="800000"/>
            </a:ln>
            <a:effectLst/>
          </p:spPr>
        </p:cxnSp>
        <p:sp>
          <p:nvSpPr>
            <p:cNvPr id="124" name="Rectangle 123">
              <a:extLst>
                <a:ext uri="{FF2B5EF4-FFF2-40B4-BE49-F238E27FC236}">
                  <a16:creationId xmlns:a16="http://schemas.microsoft.com/office/drawing/2014/main" id="{3BF897CD-EB25-4BE5-9927-F2A1FD699668}"/>
                </a:ext>
              </a:extLst>
            </p:cNvPr>
            <p:cNvSpPr/>
            <p:nvPr/>
          </p:nvSpPr>
          <p:spPr>
            <a:xfrm>
              <a:off x="775262" y="6268998"/>
              <a:ext cx="914400" cy="356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125" name="Shape 5141">
              <a:extLst>
                <a:ext uri="{FF2B5EF4-FFF2-40B4-BE49-F238E27FC236}">
                  <a16:creationId xmlns:a16="http://schemas.microsoft.com/office/drawing/2014/main" id="{BB181E7C-262E-4E46-ADF9-9470B2937082}"/>
                </a:ext>
              </a:extLst>
            </p:cNvPr>
            <p:cNvSpPr txBox="1"/>
            <p:nvPr/>
          </p:nvSpPr>
          <p:spPr>
            <a:xfrm>
              <a:off x="2431240" y="634237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1"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Discovering What’s Ahead</a:t>
              </a:r>
            </a:p>
          </p:txBody>
        </p:sp>
        <p:sp>
          <p:nvSpPr>
            <p:cNvPr id="126" name="Shape 5141">
              <a:extLst>
                <a:ext uri="{FF2B5EF4-FFF2-40B4-BE49-F238E27FC236}">
                  <a16:creationId xmlns:a16="http://schemas.microsoft.com/office/drawing/2014/main" id="{E79CA337-6BBA-4E31-A255-B27568960B1F}"/>
                </a:ext>
              </a:extLst>
            </p:cNvPr>
            <p:cNvSpPr txBox="1"/>
            <p:nvPr/>
          </p:nvSpPr>
          <p:spPr>
            <a:xfrm>
              <a:off x="4871010" y="634237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1"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Finding Purpose</a:t>
              </a:r>
            </a:p>
          </p:txBody>
        </p:sp>
        <p:sp>
          <p:nvSpPr>
            <p:cNvPr id="127" name="Shape 5141">
              <a:extLst>
                <a:ext uri="{FF2B5EF4-FFF2-40B4-BE49-F238E27FC236}">
                  <a16:creationId xmlns:a16="http://schemas.microsoft.com/office/drawing/2014/main" id="{334E7EB1-9383-4B51-8190-16E1052A32F1}"/>
                </a:ext>
              </a:extLst>
            </p:cNvPr>
            <p:cNvSpPr txBox="1"/>
            <p:nvPr/>
          </p:nvSpPr>
          <p:spPr>
            <a:xfrm>
              <a:off x="9750551" y="634237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1"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Living the Change</a:t>
              </a:r>
            </a:p>
          </p:txBody>
        </p:sp>
        <p:sp>
          <p:nvSpPr>
            <p:cNvPr id="128" name="Shape 5141">
              <a:extLst>
                <a:ext uri="{FF2B5EF4-FFF2-40B4-BE49-F238E27FC236}">
                  <a16:creationId xmlns:a16="http://schemas.microsoft.com/office/drawing/2014/main" id="{8B17EE75-9FD2-4523-A073-298A5AD86A2F}"/>
                </a:ext>
              </a:extLst>
            </p:cNvPr>
            <p:cNvSpPr txBox="1"/>
            <p:nvPr/>
          </p:nvSpPr>
          <p:spPr>
            <a:xfrm>
              <a:off x="7310780" y="6342379"/>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1"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Exploring my New Reality</a:t>
              </a:r>
            </a:p>
          </p:txBody>
        </p:sp>
        <p:sp>
          <p:nvSpPr>
            <p:cNvPr id="129" name="Shape 5141">
              <a:extLst>
                <a:ext uri="{FF2B5EF4-FFF2-40B4-BE49-F238E27FC236}">
                  <a16:creationId xmlns:a16="http://schemas.microsoft.com/office/drawing/2014/main" id="{7CEA8EDC-47A7-4D5F-8383-ECC96C1D33DD}"/>
                </a:ext>
              </a:extLst>
            </p:cNvPr>
            <p:cNvSpPr txBox="1"/>
            <p:nvPr/>
          </p:nvSpPr>
          <p:spPr>
            <a:xfrm>
              <a:off x="-8530" y="6342380"/>
              <a:ext cx="2441449" cy="274320"/>
            </a:xfrm>
            <a:prstGeom prst="rect">
              <a:avLst/>
            </a:prstGeom>
            <a:noFill/>
            <a:ln>
              <a:noFill/>
            </a:ln>
          </p:spPr>
          <p:txBody>
            <a:bodyPr wrap="square" lIns="0" tIns="0" rIns="0" bIns="0" anchor="ctr" anchorCtr="0">
              <a:noAutofit/>
            </a:bodyPr>
            <a:lstStyle/>
            <a:p>
              <a:pPr marL="0" marR="0" lvl="0" indent="0" algn="ctr" defTabSz="385807" rtl="0" eaLnBrk="1" fontAlgn="auto" latinLnBrk="0" hangingPunct="1">
                <a:lnSpc>
                  <a:spcPct val="100000"/>
                </a:lnSpc>
                <a:spcBef>
                  <a:spcPts val="0"/>
                </a:spcBef>
                <a:spcAft>
                  <a:spcPts val="0"/>
                </a:spcAft>
                <a:buClrTx/>
                <a:buSzPct val="25000"/>
                <a:buFontTx/>
                <a:buNone/>
                <a:tabLst/>
                <a:defRPr/>
              </a:pPr>
              <a:r>
                <a:rPr kumimoji="0" lang="en-US" sz="1200" b="1" i="1" u="none" strike="noStrike" kern="0" cap="none" spc="0" normalizeH="0" baseline="0" noProof="0">
                  <a:ln>
                    <a:noFill/>
                  </a:ln>
                  <a:solidFill>
                    <a:prstClr val="black"/>
                  </a:solidFill>
                  <a:effectLst/>
                  <a:uLnTx/>
                  <a:uFillTx/>
                  <a:latin typeface="Arial"/>
                  <a:ea typeface="Questrial"/>
                  <a:cs typeface="Arial" panose="020B0604020202020204" pitchFamily="34" charset="0"/>
                  <a:sym typeface="Questrial"/>
                </a:rPr>
                <a:t>Preparing for my Journey</a:t>
              </a:r>
            </a:p>
          </p:txBody>
        </p:sp>
      </p:grpSp>
    </p:spTree>
    <p:custDataLst>
      <p:tags r:id="rId1"/>
    </p:custDataLst>
    <p:extLst>
      <p:ext uri="{BB962C8B-B14F-4D97-AF65-F5344CB8AC3E}">
        <p14:creationId xmlns:p14="http://schemas.microsoft.com/office/powerpoint/2010/main" val="973135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F16E-4DAB-4BFC-A4D6-9E996C4C9017}"/>
              </a:ext>
            </a:extLst>
          </p:cNvPr>
          <p:cNvSpPr>
            <a:spLocks noGrp="1"/>
          </p:cNvSpPr>
          <p:nvPr>
            <p:ph type="title"/>
          </p:nvPr>
        </p:nvSpPr>
        <p:spPr/>
        <p:txBody>
          <a:bodyPr/>
          <a:lstStyle/>
          <a:p>
            <a:r>
              <a:rPr lang="en-US"/>
              <a:t>Key focus areas for change management</a:t>
            </a:r>
          </a:p>
        </p:txBody>
      </p:sp>
      <p:sp>
        <p:nvSpPr>
          <p:cNvPr id="67" name="Text Placeholder 1">
            <a:extLst>
              <a:ext uri="{FF2B5EF4-FFF2-40B4-BE49-F238E27FC236}">
                <a16:creationId xmlns:a16="http://schemas.microsoft.com/office/drawing/2014/main" id="{E341A01F-A443-44D9-B383-ECD4DF9F510D}"/>
              </a:ext>
            </a:extLst>
          </p:cNvPr>
          <p:cNvSpPr txBox="1">
            <a:spLocks/>
          </p:cNvSpPr>
          <p:nvPr/>
        </p:nvSpPr>
        <p:spPr>
          <a:xfrm>
            <a:off x="995364" y="1417270"/>
            <a:ext cx="10308226" cy="46923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59" marR="3464" lvl="0" indent="0" algn="l" defTabSz="914400" rtl="0" eaLnBrk="1" fontAlgn="auto" latinLnBrk="0" hangingPunct="1">
              <a:lnSpc>
                <a:spcPct val="100000"/>
              </a:lnSpc>
              <a:spcBef>
                <a:spcPts val="68"/>
              </a:spcBef>
              <a:spcAft>
                <a:spcPts val="600"/>
              </a:spcAft>
              <a:buClrTx/>
              <a:buSzTx/>
              <a:buFontTx/>
              <a:buNone/>
              <a:tabLst/>
              <a:defRPr/>
            </a:pPr>
            <a:r>
              <a:rPr kumimoji="0" lang="en-US" sz="1100" b="0" i="0" u="none" strike="noStrike" kern="1200" cap="none" spc="-17" normalizeH="0" baseline="0" noProof="0">
                <a:ln>
                  <a:noFill/>
                </a:ln>
                <a:solidFill>
                  <a:srgbClr val="00338D"/>
                </a:solidFill>
                <a:effectLst/>
                <a:uLnTx/>
                <a:uFillTx/>
                <a:ea typeface="+mn-ea"/>
                <a:cs typeface="Calibri"/>
              </a:rPr>
              <a:t>Implementing a successful change management program from the start can pay massive dividends and result in better end user adoption. We will create a program that is tailored to Cigna’s culture and business needs starting at the kickoff of the program. </a:t>
            </a:r>
          </a:p>
        </p:txBody>
      </p:sp>
      <p:sp>
        <p:nvSpPr>
          <p:cNvPr id="68" name="Oval 67">
            <a:extLst>
              <a:ext uri="{FF2B5EF4-FFF2-40B4-BE49-F238E27FC236}">
                <a16:creationId xmlns:a16="http://schemas.microsoft.com/office/drawing/2014/main" id="{00BF92ED-C449-4AF0-AF87-F3F6DE62CEC0}"/>
              </a:ext>
            </a:extLst>
          </p:cNvPr>
          <p:cNvSpPr/>
          <p:nvPr/>
        </p:nvSpPr>
        <p:spPr>
          <a:xfrm>
            <a:off x="5126477" y="3005847"/>
            <a:ext cx="1848255" cy="18482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462F76B2-E5F1-4D0C-8FDE-98A8FCB706BC}"/>
              </a:ext>
            </a:extLst>
          </p:cNvPr>
          <p:cNvSpPr/>
          <p:nvPr/>
        </p:nvSpPr>
        <p:spPr>
          <a:xfrm>
            <a:off x="6295358" y="1970158"/>
            <a:ext cx="3657600" cy="841248"/>
          </a:xfrm>
          <a:prstGeom prst="rect">
            <a:avLst/>
          </a:prstGeom>
          <a:solidFill>
            <a:schemeClr val="bg1"/>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91440" tIns="54610" rIns="182880" bIns="54610" rtlCol="0" anchor="ctr"/>
          <a:lstStyle/>
          <a:p>
            <a:pPr marL="0" marR="0" lvl="0" indent="0" algn="l" defTabSz="914363" rtl="0" eaLnBrk="1" fontAlgn="auto" latinLnBrk="0" hangingPunct="1">
              <a:lnSpc>
                <a:spcPct val="13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91DA"/>
                </a:solidFill>
                <a:effectLst/>
                <a:uLnTx/>
                <a:uFillTx/>
                <a:latin typeface="Arial"/>
                <a:ea typeface="+mn-ea"/>
                <a:cs typeface="+mn-cs"/>
              </a:rPr>
              <a:t>Documenting the impact of change from a role, process, and technology perspective and addressing through change plans</a:t>
            </a:r>
          </a:p>
        </p:txBody>
      </p:sp>
      <p:sp>
        <p:nvSpPr>
          <p:cNvPr id="70" name="Rectangle 69">
            <a:extLst>
              <a:ext uri="{FF2B5EF4-FFF2-40B4-BE49-F238E27FC236}">
                <a16:creationId xmlns:a16="http://schemas.microsoft.com/office/drawing/2014/main" id="{BEE51146-AE1C-414B-94D0-18FE109AAF67}"/>
              </a:ext>
            </a:extLst>
          </p:cNvPr>
          <p:cNvSpPr/>
          <p:nvPr/>
        </p:nvSpPr>
        <p:spPr>
          <a:xfrm>
            <a:off x="2242774" y="1970158"/>
            <a:ext cx="3657600" cy="841248"/>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43" marR="0" lvl="0" indent="0" algn="l" defTabSz="914363" rtl="0" eaLnBrk="1" fontAlgn="auto" latinLnBrk="0" hangingPunct="1">
              <a:lnSpc>
                <a:spcPct val="130000"/>
              </a:lnSpc>
              <a:spcBef>
                <a:spcPts val="60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latin typeface="Arial"/>
                <a:ea typeface="+mn-ea"/>
                <a:cs typeface="+mn-cs"/>
              </a:rPr>
              <a:t>Identifying impacted stakeholders across the organization and maintaining their engagement throughout the transformation</a:t>
            </a:r>
          </a:p>
        </p:txBody>
      </p:sp>
      <p:sp>
        <p:nvSpPr>
          <p:cNvPr id="71" name="Rectangle 70">
            <a:extLst>
              <a:ext uri="{FF2B5EF4-FFF2-40B4-BE49-F238E27FC236}">
                <a16:creationId xmlns:a16="http://schemas.microsoft.com/office/drawing/2014/main" id="{B107E5E2-8625-4E1A-AB40-D83ED3D13258}"/>
              </a:ext>
            </a:extLst>
          </p:cNvPr>
          <p:cNvSpPr/>
          <p:nvPr/>
        </p:nvSpPr>
        <p:spPr>
          <a:xfrm>
            <a:off x="2242774" y="5057898"/>
            <a:ext cx="3657600" cy="84124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43" marR="0" lvl="0" indent="0" algn="l" defTabSz="914363" rtl="0" eaLnBrk="1" fontAlgn="auto" latinLnBrk="0" hangingPunct="1">
              <a:lnSpc>
                <a:spcPct val="13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Arial"/>
                <a:ea typeface="+mn-ea"/>
                <a:cs typeface="+mn-cs"/>
              </a:rPr>
              <a:t>Creating a campaign around the program that builds momentum, awareness, and excitement for the future state operating model</a:t>
            </a:r>
          </a:p>
        </p:txBody>
      </p:sp>
      <p:sp>
        <p:nvSpPr>
          <p:cNvPr id="72" name="Rectangle 71">
            <a:extLst>
              <a:ext uri="{FF2B5EF4-FFF2-40B4-BE49-F238E27FC236}">
                <a16:creationId xmlns:a16="http://schemas.microsoft.com/office/drawing/2014/main" id="{5E3E0D72-72C6-48BB-B0EC-C63CFFD65168}"/>
              </a:ext>
            </a:extLst>
          </p:cNvPr>
          <p:cNvSpPr/>
          <p:nvPr/>
        </p:nvSpPr>
        <p:spPr>
          <a:xfrm>
            <a:off x="6295358" y="5057898"/>
            <a:ext cx="3657600" cy="841248"/>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54610" rIns="182880" bIns="54610" rtlCol="0" anchor="ctr"/>
          <a:lstStyle/>
          <a:p>
            <a:pPr marL="0" marR="0" lvl="0" indent="0" algn="l" defTabSz="914363" rtl="0" eaLnBrk="1" fontAlgn="auto" latinLnBrk="0" hangingPunct="1">
              <a:lnSpc>
                <a:spcPct val="13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5"/>
                </a:solidFill>
                <a:effectLst/>
                <a:uLnTx/>
                <a:uFillTx/>
                <a:latin typeface="Arial"/>
                <a:ea typeface="+mn-ea"/>
                <a:cs typeface="+mn-cs"/>
              </a:rPr>
              <a:t>Ensuring that the skills and capabilities to successfully operate in the new ways of working are embedded within the organization</a:t>
            </a:r>
          </a:p>
        </p:txBody>
      </p:sp>
      <p:cxnSp>
        <p:nvCxnSpPr>
          <p:cNvPr id="73" name="Straight Connector 72">
            <a:extLst>
              <a:ext uri="{FF2B5EF4-FFF2-40B4-BE49-F238E27FC236}">
                <a16:creationId xmlns:a16="http://schemas.microsoft.com/office/drawing/2014/main" id="{720194CE-BB1C-4D67-B25F-04C2E8E84E22}"/>
              </a:ext>
            </a:extLst>
          </p:cNvPr>
          <p:cNvCxnSpPr/>
          <p:nvPr/>
        </p:nvCxnSpPr>
        <p:spPr>
          <a:xfrm>
            <a:off x="1021404" y="3936118"/>
            <a:ext cx="10233498" cy="0"/>
          </a:xfrm>
          <a:prstGeom prst="line">
            <a:avLst/>
          </a:prstGeom>
          <a:ln w="28575">
            <a:solidFill>
              <a:srgbClr val="00338D"/>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7C4961-1DC2-4F05-8005-738A9E267ABC}"/>
              </a:ext>
            </a:extLst>
          </p:cNvPr>
          <p:cNvCxnSpPr/>
          <p:nvPr/>
        </p:nvCxnSpPr>
        <p:spPr>
          <a:xfrm flipH="1">
            <a:off x="6096000" y="1970158"/>
            <a:ext cx="0" cy="3931920"/>
          </a:xfrm>
          <a:prstGeom prst="line">
            <a:avLst/>
          </a:prstGeom>
          <a:ln w="28575">
            <a:solidFill>
              <a:srgbClr val="00338D"/>
            </a:solidFill>
            <a:prstDash val="sysDot"/>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4364501-C886-439F-B25B-D449D93F46A4}"/>
              </a:ext>
            </a:extLst>
          </p:cNvPr>
          <p:cNvGrpSpPr/>
          <p:nvPr/>
        </p:nvGrpSpPr>
        <p:grpSpPr>
          <a:xfrm>
            <a:off x="5480921" y="3210386"/>
            <a:ext cx="1113426" cy="1276367"/>
            <a:chOff x="5148412" y="3037698"/>
            <a:chExt cx="1743415" cy="1998549"/>
          </a:xfrm>
        </p:grpSpPr>
        <p:sp>
          <p:nvSpPr>
            <p:cNvPr id="76" name="Freeform 5">
              <a:extLst>
                <a:ext uri="{FF2B5EF4-FFF2-40B4-BE49-F238E27FC236}">
                  <a16:creationId xmlns:a16="http://schemas.microsoft.com/office/drawing/2014/main" id="{0E0B3FD1-E162-460A-B2CF-04298C8CF505}"/>
                </a:ext>
              </a:extLst>
            </p:cNvPr>
            <p:cNvSpPr>
              <a:spLocks/>
            </p:cNvSpPr>
            <p:nvPr/>
          </p:nvSpPr>
          <p:spPr bwMode="auto">
            <a:xfrm>
              <a:off x="5148412" y="3037698"/>
              <a:ext cx="1743415" cy="1998549"/>
            </a:xfrm>
            <a:custGeom>
              <a:avLst/>
              <a:gdLst>
                <a:gd name="T0" fmla="*/ 658 w 1847"/>
                <a:gd name="T1" fmla="*/ 2115 h 2116"/>
                <a:gd name="T2" fmla="*/ 658 w 1847"/>
                <a:gd name="T3" fmla="*/ 2116 h 2116"/>
                <a:gd name="T4" fmla="*/ 1630 w 1847"/>
                <a:gd name="T5" fmla="*/ 2116 h 2116"/>
                <a:gd name="T6" fmla="*/ 1523 w 1847"/>
                <a:gd name="T7" fmla="*/ 1569 h 2116"/>
                <a:gd name="T8" fmla="*/ 1652 w 1847"/>
                <a:gd name="T9" fmla="*/ 1173 h 2116"/>
                <a:gd name="T10" fmla="*/ 1626 w 1847"/>
                <a:gd name="T11" fmla="*/ 320 h 2116"/>
                <a:gd name="T12" fmla="*/ 306 w 1847"/>
                <a:gd name="T13" fmla="*/ 427 h 2116"/>
                <a:gd name="T14" fmla="*/ 166 w 1847"/>
                <a:gd name="T15" fmla="*/ 814 h 2116"/>
                <a:gd name="T16" fmla="*/ 216 w 1847"/>
                <a:gd name="T17" fmla="*/ 931 h 2116"/>
                <a:gd name="T18" fmla="*/ 107 w 1847"/>
                <a:gd name="T19" fmla="*/ 1099 h 2116"/>
                <a:gd name="T20" fmla="*/ 27 w 1847"/>
                <a:gd name="T21" fmla="*/ 1214 h 2116"/>
                <a:gd name="T22" fmla="*/ 89 w 1847"/>
                <a:gd name="T23" fmla="*/ 1303 h 2116"/>
                <a:gd name="T24" fmla="*/ 150 w 1847"/>
                <a:gd name="T25" fmla="*/ 1333 h 2116"/>
                <a:gd name="T26" fmla="*/ 141 w 1847"/>
                <a:gd name="T27" fmla="*/ 1433 h 2116"/>
                <a:gd name="T28" fmla="*/ 129 w 1847"/>
                <a:gd name="T29" fmla="*/ 1494 h 2116"/>
                <a:gd name="T30" fmla="*/ 152 w 1847"/>
                <a:gd name="T31" fmla="*/ 1518 h 2116"/>
                <a:gd name="T32" fmla="*/ 143 w 1847"/>
                <a:gd name="T33" fmla="*/ 1558 h 2116"/>
                <a:gd name="T34" fmla="*/ 163 w 1847"/>
                <a:gd name="T35" fmla="*/ 1633 h 2116"/>
                <a:gd name="T36" fmla="*/ 142 w 1847"/>
                <a:gd name="T37" fmla="*/ 1749 h 2116"/>
                <a:gd name="T38" fmla="*/ 224 w 1847"/>
                <a:gd name="T39" fmla="*/ 1829 h 2116"/>
                <a:gd name="T40" fmla="*/ 658 w 1847"/>
                <a:gd name="T41" fmla="*/ 2115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7" h="2116">
                  <a:moveTo>
                    <a:pt x="658" y="2115"/>
                  </a:moveTo>
                  <a:cubicBezTo>
                    <a:pt x="658" y="2115"/>
                    <a:pt x="658" y="2115"/>
                    <a:pt x="658" y="2116"/>
                  </a:cubicBezTo>
                  <a:cubicBezTo>
                    <a:pt x="1630" y="2116"/>
                    <a:pt x="1630" y="2116"/>
                    <a:pt x="1630" y="2116"/>
                  </a:cubicBezTo>
                  <a:cubicBezTo>
                    <a:pt x="1553" y="1972"/>
                    <a:pt x="1499" y="1795"/>
                    <a:pt x="1523" y="1569"/>
                  </a:cubicBezTo>
                  <a:cubicBezTo>
                    <a:pt x="1545" y="1357"/>
                    <a:pt x="1598" y="1253"/>
                    <a:pt x="1652" y="1173"/>
                  </a:cubicBezTo>
                  <a:cubicBezTo>
                    <a:pt x="1800" y="950"/>
                    <a:pt x="1847" y="593"/>
                    <a:pt x="1626" y="320"/>
                  </a:cubicBezTo>
                  <a:cubicBezTo>
                    <a:pt x="1368" y="0"/>
                    <a:pt x="452" y="21"/>
                    <a:pt x="306" y="427"/>
                  </a:cubicBezTo>
                  <a:cubicBezTo>
                    <a:pt x="211" y="692"/>
                    <a:pt x="212" y="663"/>
                    <a:pt x="166" y="814"/>
                  </a:cubicBezTo>
                  <a:cubicBezTo>
                    <a:pt x="147" y="877"/>
                    <a:pt x="217" y="877"/>
                    <a:pt x="216" y="931"/>
                  </a:cubicBezTo>
                  <a:cubicBezTo>
                    <a:pt x="215" y="953"/>
                    <a:pt x="162" y="1024"/>
                    <a:pt x="107" y="1099"/>
                  </a:cubicBezTo>
                  <a:cubicBezTo>
                    <a:pt x="55" y="1169"/>
                    <a:pt x="50" y="1168"/>
                    <a:pt x="27" y="1214"/>
                  </a:cubicBezTo>
                  <a:cubicBezTo>
                    <a:pt x="0" y="1268"/>
                    <a:pt x="39" y="1287"/>
                    <a:pt x="89" y="1303"/>
                  </a:cubicBezTo>
                  <a:cubicBezTo>
                    <a:pt x="117" y="1312"/>
                    <a:pt x="134" y="1314"/>
                    <a:pt x="150" y="1333"/>
                  </a:cubicBezTo>
                  <a:cubicBezTo>
                    <a:pt x="182" y="1370"/>
                    <a:pt x="154" y="1411"/>
                    <a:pt x="141" y="1433"/>
                  </a:cubicBezTo>
                  <a:cubicBezTo>
                    <a:pt x="129" y="1453"/>
                    <a:pt x="112" y="1473"/>
                    <a:pt x="129" y="1494"/>
                  </a:cubicBezTo>
                  <a:cubicBezTo>
                    <a:pt x="145" y="1513"/>
                    <a:pt x="163" y="1513"/>
                    <a:pt x="152" y="1518"/>
                  </a:cubicBezTo>
                  <a:cubicBezTo>
                    <a:pt x="149" y="1520"/>
                    <a:pt x="135" y="1543"/>
                    <a:pt x="143" y="1558"/>
                  </a:cubicBezTo>
                  <a:cubicBezTo>
                    <a:pt x="158" y="1590"/>
                    <a:pt x="190" y="1588"/>
                    <a:pt x="163" y="1633"/>
                  </a:cubicBezTo>
                  <a:cubicBezTo>
                    <a:pt x="137" y="1679"/>
                    <a:pt x="137" y="1721"/>
                    <a:pt x="142" y="1749"/>
                  </a:cubicBezTo>
                  <a:cubicBezTo>
                    <a:pt x="145" y="1766"/>
                    <a:pt x="165" y="1818"/>
                    <a:pt x="224" y="1829"/>
                  </a:cubicBezTo>
                  <a:cubicBezTo>
                    <a:pt x="312" y="1845"/>
                    <a:pt x="562" y="1816"/>
                    <a:pt x="658" y="2115"/>
                  </a:cubicBezTo>
                  <a:close/>
                </a:path>
              </a:pathLst>
            </a:custGeom>
            <a:solidFill>
              <a:schemeClr val="bg1"/>
            </a:solidFill>
            <a:ln>
              <a:solidFill>
                <a:srgbClr val="00338D"/>
              </a:solidFill>
            </a:ln>
          </p:spPr>
          <p:txBody>
            <a:bodyPr lIns="121920" tIns="60960" rIns="121920" bIns="6096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77" name="Freeform 5">
              <a:extLst>
                <a:ext uri="{FF2B5EF4-FFF2-40B4-BE49-F238E27FC236}">
                  <a16:creationId xmlns:a16="http://schemas.microsoft.com/office/drawing/2014/main" id="{E974E9E7-7642-4FEF-86BB-BE6AF435049B}"/>
                </a:ext>
              </a:extLst>
            </p:cNvPr>
            <p:cNvSpPr>
              <a:spLocks/>
            </p:cNvSpPr>
            <p:nvPr/>
          </p:nvSpPr>
          <p:spPr bwMode="auto">
            <a:xfrm>
              <a:off x="6393829" y="3553545"/>
              <a:ext cx="332079" cy="654034"/>
            </a:xfrm>
            <a:custGeom>
              <a:avLst/>
              <a:gdLst>
                <a:gd name="T0" fmla="*/ 770926 w 540"/>
                <a:gd name="T1" fmla="*/ 467580 h 1063"/>
                <a:gd name="T2" fmla="*/ 569878 w 540"/>
                <a:gd name="T3" fmla="*/ 0 h 1063"/>
                <a:gd name="T4" fmla="*/ 0 w 540"/>
                <a:gd name="T5" fmla="*/ 982932 h 1063"/>
                <a:gd name="T6" fmla="*/ 131622 w 540"/>
                <a:gd name="T7" fmla="*/ 1538817 h 1063"/>
                <a:gd name="T8" fmla="*/ 141746 w 540"/>
                <a:gd name="T9" fmla="*/ 1511312 h 1063"/>
                <a:gd name="T10" fmla="*/ 428132 w 540"/>
                <a:gd name="T11" fmla="*/ 1001751 h 1063"/>
                <a:gd name="T12" fmla="*/ 770926 w 540"/>
                <a:gd name="T13" fmla="*/ 467580 h 10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0" h="1063">
                  <a:moveTo>
                    <a:pt x="533" y="323"/>
                  </a:moveTo>
                  <a:cubicBezTo>
                    <a:pt x="525" y="108"/>
                    <a:pt x="414" y="15"/>
                    <a:pt x="394" y="0"/>
                  </a:cubicBezTo>
                  <a:cubicBezTo>
                    <a:pt x="165" y="97"/>
                    <a:pt x="0" y="364"/>
                    <a:pt x="0" y="679"/>
                  </a:cubicBezTo>
                  <a:cubicBezTo>
                    <a:pt x="0" y="820"/>
                    <a:pt x="34" y="952"/>
                    <a:pt x="91" y="1063"/>
                  </a:cubicBezTo>
                  <a:cubicBezTo>
                    <a:pt x="96" y="1052"/>
                    <a:pt x="98" y="1044"/>
                    <a:pt x="98" y="1044"/>
                  </a:cubicBezTo>
                  <a:cubicBezTo>
                    <a:pt x="351" y="946"/>
                    <a:pt x="296" y="692"/>
                    <a:pt x="296" y="692"/>
                  </a:cubicBezTo>
                  <a:cubicBezTo>
                    <a:pt x="401" y="676"/>
                    <a:pt x="540" y="559"/>
                    <a:pt x="533" y="323"/>
                  </a:cubicBezTo>
                  <a:close/>
                </a:path>
              </a:pathLst>
            </a:custGeom>
            <a:solidFill>
              <a:srgbClr val="00A3A1"/>
            </a:solidFill>
            <a:ln>
              <a:noFill/>
            </a:ln>
          </p:spPr>
          <p:txBody>
            <a:bodyPr lIns="121920" tIns="60960" rIns="121920" bIns="60960"/>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78" name="Freeform 6">
              <a:extLst>
                <a:ext uri="{FF2B5EF4-FFF2-40B4-BE49-F238E27FC236}">
                  <a16:creationId xmlns:a16="http://schemas.microsoft.com/office/drawing/2014/main" id="{628B4AA6-9106-4AFD-9219-73717CBFECE6}"/>
                </a:ext>
              </a:extLst>
            </p:cNvPr>
            <p:cNvSpPr>
              <a:spLocks/>
            </p:cNvSpPr>
            <p:nvPr/>
          </p:nvSpPr>
          <p:spPr bwMode="auto">
            <a:xfrm>
              <a:off x="5789781" y="3607860"/>
              <a:ext cx="662293" cy="666237"/>
            </a:xfrm>
            <a:custGeom>
              <a:avLst/>
              <a:gdLst>
                <a:gd name="T0" fmla="*/ 527896 w 1083"/>
                <a:gd name="T1" fmla="*/ 0 h 1090"/>
                <a:gd name="T2" fmla="*/ 0 w 1083"/>
                <a:gd name="T3" fmla="*/ 577238 h 1090"/>
                <a:gd name="T4" fmla="*/ 86777 w 1083"/>
                <a:gd name="T5" fmla="*/ 739270 h 1090"/>
                <a:gd name="T6" fmla="*/ 75207 w 1083"/>
                <a:gd name="T7" fmla="*/ 755184 h 1090"/>
                <a:gd name="T8" fmla="*/ 672525 w 1083"/>
                <a:gd name="T9" fmla="*/ 1131329 h 1090"/>
                <a:gd name="T10" fmla="*/ 675418 w 1083"/>
                <a:gd name="T11" fmla="*/ 1144350 h 1090"/>
                <a:gd name="T12" fmla="*/ 678310 w 1083"/>
                <a:gd name="T13" fmla="*/ 1145797 h 1090"/>
                <a:gd name="T14" fmla="*/ 714468 w 1083"/>
                <a:gd name="T15" fmla="*/ 1244173 h 1090"/>
                <a:gd name="T16" fmla="*/ 710129 w 1083"/>
                <a:gd name="T17" fmla="*/ 1242726 h 1090"/>
                <a:gd name="T18" fmla="*/ 727484 w 1083"/>
                <a:gd name="T19" fmla="*/ 1276001 h 1090"/>
                <a:gd name="T20" fmla="*/ 727484 w 1083"/>
                <a:gd name="T21" fmla="*/ 1276001 h 1090"/>
                <a:gd name="T22" fmla="*/ 727484 w 1083"/>
                <a:gd name="T23" fmla="*/ 1276001 h 1090"/>
                <a:gd name="T24" fmla="*/ 1256827 w 1083"/>
                <a:gd name="T25" fmla="*/ 1566790 h 1090"/>
                <a:gd name="T26" fmla="*/ 1566333 w 1083"/>
                <a:gd name="T27" fmla="*/ 1401865 h 1090"/>
                <a:gd name="T28" fmla="*/ 1434721 w 1083"/>
                <a:gd name="T29" fmla="*/ 846327 h 1090"/>
                <a:gd name="T30" fmla="*/ 1531622 w 1083"/>
                <a:gd name="T31" fmla="*/ 361678 h 1090"/>
                <a:gd name="T32" fmla="*/ 1308893 w 1083"/>
                <a:gd name="T33" fmla="*/ 387719 h 1090"/>
                <a:gd name="T34" fmla="*/ 527896 w 1083"/>
                <a:gd name="T35" fmla="*/ 0 h 10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83" h="1090">
                  <a:moveTo>
                    <a:pt x="365" y="0"/>
                  </a:moveTo>
                  <a:cubicBezTo>
                    <a:pt x="301" y="178"/>
                    <a:pt x="168" y="322"/>
                    <a:pt x="0" y="399"/>
                  </a:cubicBezTo>
                  <a:cubicBezTo>
                    <a:pt x="60" y="511"/>
                    <a:pt x="60" y="511"/>
                    <a:pt x="60" y="511"/>
                  </a:cubicBezTo>
                  <a:cubicBezTo>
                    <a:pt x="58" y="516"/>
                    <a:pt x="55" y="519"/>
                    <a:pt x="52" y="522"/>
                  </a:cubicBezTo>
                  <a:cubicBezTo>
                    <a:pt x="84" y="807"/>
                    <a:pt x="465" y="782"/>
                    <a:pt x="465" y="782"/>
                  </a:cubicBezTo>
                  <a:cubicBezTo>
                    <a:pt x="466" y="785"/>
                    <a:pt x="467" y="787"/>
                    <a:pt x="467" y="791"/>
                  </a:cubicBezTo>
                  <a:cubicBezTo>
                    <a:pt x="467" y="791"/>
                    <a:pt x="468" y="791"/>
                    <a:pt x="469" y="792"/>
                  </a:cubicBezTo>
                  <a:cubicBezTo>
                    <a:pt x="494" y="860"/>
                    <a:pt x="494" y="860"/>
                    <a:pt x="494" y="860"/>
                  </a:cubicBezTo>
                  <a:cubicBezTo>
                    <a:pt x="493" y="859"/>
                    <a:pt x="492" y="859"/>
                    <a:pt x="491" y="859"/>
                  </a:cubicBezTo>
                  <a:cubicBezTo>
                    <a:pt x="495" y="867"/>
                    <a:pt x="498" y="875"/>
                    <a:pt x="503" y="882"/>
                  </a:cubicBezTo>
                  <a:cubicBezTo>
                    <a:pt x="503" y="882"/>
                    <a:pt x="503" y="882"/>
                    <a:pt x="503" y="882"/>
                  </a:cubicBezTo>
                  <a:cubicBezTo>
                    <a:pt x="503" y="882"/>
                    <a:pt x="503" y="882"/>
                    <a:pt x="503" y="882"/>
                  </a:cubicBezTo>
                  <a:cubicBezTo>
                    <a:pt x="574" y="1014"/>
                    <a:pt x="716" y="1075"/>
                    <a:pt x="869" y="1083"/>
                  </a:cubicBezTo>
                  <a:cubicBezTo>
                    <a:pt x="1012" y="1090"/>
                    <a:pt x="1066" y="1008"/>
                    <a:pt x="1083" y="969"/>
                  </a:cubicBezTo>
                  <a:cubicBezTo>
                    <a:pt x="1025" y="858"/>
                    <a:pt x="992" y="726"/>
                    <a:pt x="992" y="585"/>
                  </a:cubicBezTo>
                  <a:cubicBezTo>
                    <a:pt x="992" y="464"/>
                    <a:pt x="1016" y="350"/>
                    <a:pt x="1059" y="250"/>
                  </a:cubicBezTo>
                  <a:cubicBezTo>
                    <a:pt x="1010" y="261"/>
                    <a:pt x="958" y="268"/>
                    <a:pt x="905" y="268"/>
                  </a:cubicBezTo>
                  <a:cubicBezTo>
                    <a:pt x="686" y="268"/>
                    <a:pt x="491" y="163"/>
                    <a:pt x="365" y="0"/>
                  </a:cubicBezTo>
                  <a:close/>
                </a:path>
              </a:pathLst>
            </a:custGeom>
            <a:solidFill>
              <a:srgbClr val="6D2077"/>
            </a:solidFill>
            <a:ln>
              <a:noFill/>
            </a:ln>
          </p:spPr>
          <p:txBody>
            <a:bodyPr lIns="121920" tIns="60960" rIns="121920" bIns="60960"/>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79" name="Freeform 7">
              <a:extLst>
                <a:ext uri="{FF2B5EF4-FFF2-40B4-BE49-F238E27FC236}">
                  <a16:creationId xmlns:a16="http://schemas.microsoft.com/office/drawing/2014/main" id="{E7F4F020-5E2C-40F8-9888-BBE1CC93562A}"/>
                </a:ext>
              </a:extLst>
            </p:cNvPr>
            <p:cNvSpPr>
              <a:spLocks/>
            </p:cNvSpPr>
            <p:nvPr/>
          </p:nvSpPr>
          <p:spPr bwMode="auto">
            <a:xfrm>
              <a:off x="5997346" y="3159466"/>
              <a:ext cx="642559" cy="615561"/>
            </a:xfrm>
            <a:custGeom>
              <a:avLst/>
              <a:gdLst>
                <a:gd name="T0" fmla="*/ 1511300 w 1044"/>
                <a:gd name="T1" fmla="*/ 923696 h 1000"/>
                <a:gd name="T2" fmla="*/ 1506957 w 1044"/>
                <a:gd name="T3" fmla="*/ 920801 h 1000"/>
                <a:gd name="T4" fmla="*/ 1334692 w 1044"/>
                <a:gd name="T5" fmla="*/ 580568 h 1000"/>
                <a:gd name="T6" fmla="*/ 809211 w 1044"/>
                <a:gd name="T7" fmla="*/ 372085 h 1000"/>
                <a:gd name="T8" fmla="*/ 34743 w 1044"/>
                <a:gd name="T9" fmla="*/ 286664 h 1000"/>
                <a:gd name="T10" fmla="*/ 0 w 1044"/>
                <a:gd name="T11" fmla="*/ 275082 h 1000"/>
                <a:gd name="T12" fmla="*/ 94094 w 1044"/>
                <a:gd name="T13" fmla="*/ 707974 h 1000"/>
                <a:gd name="T14" fmla="*/ 33295 w 1044"/>
                <a:gd name="T15" fmla="*/ 1059790 h 1000"/>
                <a:gd name="T16" fmla="*/ 815002 w 1044"/>
                <a:gd name="T17" fmla="*/ 1447800 h 1000"/>
                <a:gd name="T18" fmla="*/ 1037933 w 1044"/>
                <a:gd name="T19" fmla="*/ 1421740 h 1000"/>
                <a:gd name="T20" fmla="*/ 1511300 w 1044"/>
                <a:gd name="T21" fmla="*/ 923696 h 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44" h="1000">
                  <a:moveTo>
                    <a:pt x="1044" y="638"/>
                  </a:moveTo>
                  <a:cubicBezTo>
                    <a:pt x="1042" y="637"/>
                    <a:pt x="1041" y="636"/>
                    <a:pt x="1041" y="636"/>
                  </a:cubicBezTo>
                  <a:cubicBezTo>
                    <a:pt x="1041" y="636"/>
                    <a:pt x="1025" y="523"/>
                    <a:pt x="922" y="401"/>
                  </a:cubicBezTo>
                  <a:cubicBezTo>
                    <a:pt x="762" y="225"/>
                    <a:pt x="559" y="257"/>
                    <a:pt x="559" y="257"/>
                  </a:cubicBezTo>
                  <a:cubicBezTo>
                    <a:pt x="294" y="0"/>
                    <a:pt x="24" y="198"/>
                    <a:pt x="24" y="198"/>
                  </a:cubicBezTo>
                  <a:cubicBezTo>
                    <a:pt x="16" y="195"/>
                    <a:pt x="8" y="192"/>
                    <a:pt x="0" y="190"/>
                  </a:cubicBezTo>
                  <a:cubicBezTo>
                    <a:pt x="42" y="281"/>
                    <a:pt x="65" y="382"/>
                    <a:pt x="65" y="489"/>
                  </a:cubicBezTo>
                  <a:cubicBezTo>
                    <a:pt x="65" y="575"/>
                    <a:pt x="50" y="656"/>
                    <a:pt x="23" y="732"/>
                  </a:cubicBezTo>
                  <a:cubicBezTo>
                    <a:pt x="149" y="895"/>
                    <a:pt x="344" y="1000"/>
                    <a:pt x="563" y="1000"/>
                  </a:cubicBezTo>
                  <a:cubicBezTo>
                    <a:pt x="616" y="1000"/>
                    <a:pt x="668" y="993"/>
                    <a:pt x="717" y="982"/>
                  </a:cubicBezTo>
                  <a:cubicBezTo>
                    <a:pt x="786" y="822"/>
                    <a:pt x="903" y="698"/>
                    <a:pt x="1044" y="638"/>
                  </a:cubicBezTo>
                  <a:close/>
                </a:path>
              </a:pathLst>
            </a:custGeom>
            <a:solidFill>
              <a:srgbClr val="0091DA"/>
            </a:solidFill>
            <a:ln>
              <a:noFill/>
            </a:ln>
          </p:spPr>
          <p:txBody>
            <a:bodyPr lIns="121920" tIns="60960" rIns="121920" bIns="60960"/>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80" name="Freeform 8">
              <a:extLst>
                <a:ext uri="{FF2B5EF4-FFF2-40B4-BE49-F238E27FC236}">
                  <a16:creationId xmlns:a16="http://schemas.microsoft.com/office/drawing/2014/main" id="{F9A26401-26AC-481B-9B65-DB05ED0923A4}"/>
                </a:ext>
              </a:extLst>
            </p:cNvPr>
            <p:cNvSpPr>
              <a:spLocks/>
            </p:cNvSpPr>
            <p:nvPr/>
          </p:nvSpPr>
          <p:spPr bwMode="auto">
            <a:xfrm>
              <a:off x="5479299" y="3214041"/>
              <a:ext cx="561566" cy="641885"/>
            </a:xfrm>
            <a:custGeom>
              <a:avLst/>
              <a:gdLst>
                <a:gd name="T0" fmla="*/ 1226767 w 913"/>
                <a:gd name="T1" fmla="*/ 149037 h 1043"/>
                <a:gd name="T2" fmla="*/ 1320800 w 913"/>
                <a:gd name="T3" fmla="*/ 581680 h 1043"/>
                <a:gd name="T4" fmla="*/ 732010 w 913"/>
                <a:gd name="T5" fmla="*/ 1509184 h 1043"/>
                <a:gd name="T6" fmla="*/ 720436 w 913"/>
                <a:gd name="T7" fmla="*/ 1487480 h 1043"/>
                <a:gd name="T8" fmla="*/ 227126 w 913"/>
                <a:gd name="T9" fmla="*/ 1195193 h 1043"/>
                <a:gd name="T10" fmla="*/ 562750 w 913"/>
                <a:gd name="T11" fmla="*/ 406597 h 1043"/>
                <a:gd name="T12" fmla="*/ 1226767 w 913"/>
                <a:gd name="T13" fmla="*/ 149037 h 10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3" h="1043">
                  <a:moveTo>
                    <a:pt x="848" y="103"/>
                  </a:moveTo>
                  <a:cubicBezTo>
                    <a:pt x="889" y="193"/>
                    <a:pt x="913" y="295"/>
                    <a:pt x="913" y="402"/>
                  </a:cubicBezTo>
                  <a:cubicBezTo>
                    <a:pt x="913" y="688"/>
                    <a:pt x="746" y="934"/>
                    <a:pt x="506" y="1043"/>
                  </a:cubicBezTo>
                  <a:cubicBezTo>
                    <a:pt x="498" y="1028"/>
                    <a:pt x="498" y="1028"/>
                    <a:pt x="498" y="1028"/>
                  </a:cubicBezTo>
                  <a:cubicBezTo>
                    <a:pt x="411" y="1031"/>
                    <a:pt x="262" y="1007"/>
                    <a:pt x="157" y="826"/>
                  </a:cubicBezTo>
                  <a:cubicBezTo>
                    <a:pt x="0" y="556"/>
                    <a:pt x="175" y="304"/>
                    <a:pt x="389" y="281"/>
                  </a:cubicBezTo>
                  <a:cubicBezTo>
                    <a:pt x="389" y="281"/>
                    <a:pt x="492" y="0"/>
                    <a:pt x="848" y="103"/>
                  </a:cubicBezTo>
                  <a:close/>
                </a:path>
              </a:pathLst>
            </a:custGeom>
            <a:solidFill>
              <a:srgbClr val="005EB8"/>
            </a:solidFill>
            <a:ln>
              <a:noFill/>
            </a:ln>
          </p:spPr>
          <p:txBody>
            <a:bodyPr lIns="121920" tIns="60960" rIns="121920" bIns="60960"/>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grpSp>
      <p:sp>
        <p:nvSpPr>
          <p:cNvPr id="81" name="TextBox 80">
            <a:extLst>
              <a:ext uri="{FF2B5EF4-FFF2-40B4-BE49-F238E27FC236}">
                <a16:creationId xmlns:a16="http://schemas.microsoft.com/office/drawing/2014/main" id="{D609A0B0-8C37-4670-ADA7-A272EAF8846E}"/>
              </a:ext>
            </a:extLst>
          </p:cNvPr>
          <p:cNvSpPr txBox="1"/>
          <p:nvPr/>
        </p:nvSpPr>
        <p:spPr>
          <a:xfrm>
            <a:off x="998400" y="2940593"/>
            <a:ext cx="4250312" cy="936306"/>
          </a:xfrm>
          <a:prstGeom prst="rect">
            <a:avLst/>
          </a:prstGeom>
          <a:noFill/>
        </p:spPr>
        <p:txBody>
          <a:bodyPr wrap="square" lIns="0" tIns="0" rIns="0" bIns="0" rtlCol="0">
            <a:noAutofit/>
          </a:bodyPr>
          <a:lstStyle/>
          <a:p>
            <a:pPr marL="0" marR="0" lvl="0" indent="0" algn="l" defTabSz="488392"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5EB8"/>
                </a:solidFill>
                <a:effectLst/>
                <a:uLnTx/>
                <a:uFillTx/>
                <a:latin typeface="Arial"/>
                <a:ea typeface="+mn-ea"/>
                <a:cs typeface="+mn-cs"/>
              </a:rPr>
              <a:t>Key opportunity areas:</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Assessing level of commitment and buy in across key stakeholder groups</a:t>
            </a:r>
            <a:r>
              <a:rPr kumimoji="0" lang="en-US" sz="1000" b="0" i="0" u="none" strike="noStrike" kern="0" cap="none" spc="0" normalizeH="0" baseline="0" noProof="0">
                <a:ln>
                  <a:noFill/>
                </a:ln>
                <a:solidFill>
                  <a:srgbClr val="000000"/>
                </a:solidFill>
                <a:effectLst/>
                <a:uLnTx/>
                <a:uFillTx/>
                <a:latin typeface="Arial"/>
                <a:ea typeface="+mn-ea"/>
                <a:cs typeface="+mn-cs"/>
              </a:rPr>
              <a:t> to focus our change efforts</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Arial"/>
                <a:ea typeface="+mn-ea"/>
                <a:cs typeface="+mn-cs"/>
              </a:rPr>
              <a:t>Incorporating feedback of key stakeholder groups into the design of the future state to maximize the rate of adoption post go live</a:t>
            </a:r>
          </a:p>
        </p:txBody>
      </p:sp>
      <p:sp>
        <p:nvSpPr>
          <p:cNvPr id="82" name="TextBox 81">
            <a:extLst>
              <a:ext uri="{FF2B5EF4-FFF2-40B4-BE49-F238E27FC236}">
                <a16:creationId xmlns:a16="http://schemas.microsoft.com/office/drawing/2014/main" id="{E9B6BB8E-362C-4356-938B-65FD9121EBA9}"/>
              </a:ext>
            </a:extLst>
          </p:cNvPr>
          <p:cNvSpPr txBox="1"/>
          <p:nvPr/>
        </p:nvSpPr>
        <p:spPr>
          <a:xfrm>
            <a:off x="998400" y="4074483"/>
            <a:ext cx="4250312" cy="936306"/>
          </a:xfrm>
          <a:prstGeom prst="rect">
            <a:avLst/>
          </a:prstGeom>
          <a:noFill/>
        </p:spPr>
        <p:txBody>
          <a:bodyPr wrap="square" lIns="0" tIns="0" rIns="0" bIns="0" rtlCol="0">
            <a:noAutofit/>
          </a:bodyPr>
          <a:lstStyle/>
          <a:p>
            <a:pPr marL="0" marR="0" lvl="0" indent="0" algn="l" defTabSz="488392"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Arial"/>
                <a:ea typeface="+mn-ea"/>
                <a:cs typeface="+mn-cs"/>
              </a:rPr>
              <a:t>Key opportunity areas:</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Arial"/>
                <a:ea typeface="+mn-ea"/>
                <a:cs typeface="+mn-cs"/>
              </a:rPr>
              <a:t>Bringing your key impacted stakeholders along the journey and creating a sense of ownership of the future state</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Arial"/>
                <a:ea typeface="+mn-ea"/>
                <a:cs typeface="+mn-cs"/>
              </a:rPr>
              <a:t>Communicating the “What’s In It For Me” by stakeholder </a:t>
            </a:r>
            <a:r>
              <a:rPr kumimoji="0" lang="en-US" sz="1000" b="0" i="0" u="none" strike="noStrike" kern="1200" cap="none" spc="0" normalizeH="0" baseline="0" noProof="0">
                <a:ln>
                  <a:noFill/>
                </a:ln>
                <a:solidFill>
                  <a:srgbClr val="000000"/>
                </a:solidFill>
                <a:effectLst/>
                <a:uLnTx/>
                <a:uFillTx/>
                <a:latin typeface="Arial"/>
                <a:ea typeface="+mn-ea"/>
                <a:cs typeface="+mn-cs"/>
              </a:rPr>
              <a:t>group to further drive adoption and share the benefits across CIP</a:t>
            </a:r>
            <a:endParaRPr kumimoji="0" lang="en-US" sz="1000" b="0" i="0" u="none" strike="noStrike" kern="1200" cap="none" spc="0" normalizeH="0" baseline="0" noProof="0">
              <a:ln>
                <a:noFill/>
              </a:ln>
              <a:solidFill>
                <a:srgbClr val="FF0000"/>
              </a:solidFill>
              <a:effectLst/>
              <a:uLnTx/>
              <a:uFillTx/>
              <a:latin typeface="Arial"/>
              <a:ea typeface="+mn-ea"/>
              <a:cs typeface="+mn-cs"/>
            </a:endParaRPr>
          </a:p>
        </p:txBody>
      </p:sp>
      <p:sp>
        <p:nvSpPr>
          <p:cNvPr id="83" name="TextBox 82">
            <a:extLst>
              <a:ext uri="{FF2B5EF4-FFF2-40B4-BE49-F238E27FC236}">
                <a16:creationId xmlns:a16="http://schemas.microsoft.com/office/drawing/2014/main" id="{55AD7968-A6BC-4220-BD34-361E3F68CF8D}"/>
              </a:ext>
            </a:extLst>
          </p:cNvPr>
          <p:cNvSpPr txBox="1"/>
          <p:nvPr/>
        </p:nvSpPr>
        <p:spPr>
          <a:xfrm>
            <a:off x="7052593" y="2940593"/>
            <a:ext cx="4137519" cy="936306"/>
          </a:xfrm>
          <a:prstGeom prst="rect">
            <a:avLst/>
          </a:prstGeom>
          <a:noFill/>
        </p:spPr>
        <p:txBody>
          <a:bodyPr wrap="square" lIns="0" tIns="0" rIns="0" bIns="0" rtlCol="0">
            <a:noAutofit/>
          </a:bodyPr>
          <a:lstStyle/>
          <a:p>
            <a:pPr marL="0" marR="0" lvl="0" indent="0" algn="l" defTabSz="488392"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91DA"/>
                </a:solidFill>
                <a:effectLst/>
                <a:uLnTx/>
                <a:uFillTx/>
                <a:latin typeface="Arial"/>
                <a:ea typeface="+mn-ea"/>
                <a:cs typeface="+mn-cs"/>
              </a:rPr>
              <a:t>Key opportunity areas:</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Identifying the areas of the organization that are most significantly impacted, and being strategic with how we address that impact</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Maximizing user adoption by recognizing areas of your business that might require additional learning or communications</a:t>
            </a:r>
          </a:p>
        </p:txBody>
      </p:sp>
      <p:sp>
        <p:nvSpPr>
          <p:cNvPr id="84" name="TextBox 83">
            <a:extLst>
              <a:ext uri="{FF2B5EF4-FFF2-40B4-BE49-F238E27FC236}">
                <a16:creationId xmlns:a16="http://schemas.microsoft.com/office/drawing/2014/main" id="{8D9CF2B6-BB20-40B6-8FAA-9D9E5746D4DA}"/>
              </a:ext>
            </a:extLst>
          </p:cNvPr>
          <p:cNvSpPr txBox="1"/>
          <p:nvPr/>
        </p:nvSpPr>
        <p:spPr>
          <a:xfrm>
            <a:off x="7052593" y="4074483"/>
            <a:ext cx="4137519" cy="936306"/>
          </a:xfrm>
          <a:prstGeom prst="rect">
            <a:avLst/>
          </a:prstGeom>
          <a:noFill/>
        </p:spPr>
        <p:txBody>
          <a:bodyPr wrap="square" lIns="0" tIns="0" rIns="0" bIns="0" rtlCol="0">
            <a:noAutofit/>
          </a:bodyPr>
          <a:lstStyle/>
          <a:p>
            <a:pPr marL="0" marR="0" lvl="0" indent="0" algn="l" defTabSz="488392"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5"/>
                </a:solidFill>
                <a:effectLst/>
                <a:uLnTx/>
                <a:uFillTx/>
                <a:latin typeface="Arial"/>
                <a:ea typeface="+mn-ea"/>
                <a:cs typeface="+mn-cs"/>
              </a:rPr>
              <a:t>Key opportunity areas:</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Creating role-based learning with content that is both relevant and timely for the specific audience being trained</a:t>
            </a:r>
          </a:p>
          <a:p>
            <a:pPr marL="284400" marR="0" lvl="2" indent="-2844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Developing easy-to-digest material, and delivering through a blended model that embed the capabilities within CIP and the flow of work</a:t>
            </a:r>
          </a:p>
        </p:txBody>
      </p:sp>
      <p:sp>
        <p:nvSpPr>
          <p:cNvPr id="85" name="Pentagon 8">
            <a:extLst>
              <a:ext uri="{FF2B5EF4-FFF2-40B4-BE49-F238E27FC236}">
                <a16:creationId xmlns:a16="http://schemas.microsoft.com/office/drawing/2014/main" id="{8C39AD8C-C5B9-414E-958C-C76CFBC9C99D}"/>
              </a:ext>
            </a:extLst>
          </p:cNvPr>
          <p:cNvSpPr/>
          <p:nvPr/>
        </p:nvSpPr>
        <p:spPr>
          <a:xfrm>
            <a:off x="998400" y="1970158"/>
            <a:ext cx="1371600" cy="844180"/>
          </a:xfrm>
          <a:prstGeom prst="homePlate">
            <a:avLst>
              <a:gd name="adj" fmla="val 13357"/>
            </a:avLst>
          </a:prstGeom>
          <a:solidFill>
            <a:schemeClr val="tx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Arial" pitchFamily="34" charset="0"/>
              </a:rPr>
              <a:t>Stakeholder Management </a:t>
            </a:r>
          </a:p>
        </p:txBody>
      </p:sp>
      <p:sp>
        <p:nvSpPr>
          <p:cNvPr id="86" name="Pentagon 9">
            <a:extLst>
              <a:ext uri="{FF2B5EF4-FFF2-40B4-BE49-F238E27FC236}">
                <a16:creationId xmlns:a16="http://schemas.microsoft.com/office/drawing/2014/main" id="{0A65F7DD-19F1-437A-BB18-779054B53484}"/>
              </a:ext>
            </a:extLst>
          </p:cNvPr>
          <p:cNvSpPr/>
          <p:nvPr/>
        </p:nvSpPr>
        <p:spPr>
          <a:xfrm flipH="1">
            <a:off x="9822000" y="1970158"/>
            <a:ext cx="1371600" cy="844180"/>
          </a:xfrm>
          <a:prstGeom prst="homePlate">
            <a:avLst>
              <a:gd name="adj" fmla="val 13357"/>
            </a:avLst>
          </a:prstGeom>
          <a:solidFill>
            <a:schemeClr val="accent4"/>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Arial" pitchFamily="34" charset="0"/>
              </a:rPr>
              <a:t>Impact of the transformation</a:t>
            </a:r>
          </a:p>
        </p:txBody>
      </p:sp>
      <p:sp>
        <p:nvSpPr>
          <p:cNvPr id="87" name="Pentagon 12">
            <a:extLst>
              <a:ext uri="{FF2B5EF4-FFF2-40B4-BE49-F238E27FC236}">
                <a16:creationId xmlns:a16="http://schemas.microsoft.com/office/drawing/2014/main" id="{F2E70F4F-C60A-4D28-9FF9-025AE673E694}"/>
              </a:ext>
            </a:extLst>
          </p:cNvPr>
          <p:cNvSpPr/>
          <p:nvPr/>
        </p:nvSpPr>
        <p:spPr>
          <a:xfrm>
            <a:off x="998400" y="5057898"/>
            <a:ext cx="1371600" cy="844180"/>
          </a:xfrm>
          <a:prstGeom prst="homePlate">
            <a:avLst>
              <a:gd name="adj" fmla="val 133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45720" tIns="45720" rIns="45720" bIns="45720" rtlCol="0" anchor="t" anchorCtr="0">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Arial" pitchFamily="34" charset="0"/>
              </a:rPr>
              <a:t>Communication and awareness</a:t>
            </a:r>
          </a:p>
        </p:txBody>
      </p:sp>
      <p:sp>
        <p:nvSpPr>
          <p:cNvPr id="88" name="Pentagon 13">
            <a:extLst>
              <a:ext uri="{FF2B5EF4-FFF2-40B4-BE49-F238E27FC236}">
                <a16:creationId xmlns:a16="http://schemas.microsoft.com/office/drawing/2014/main" id="{DFCFE575-E936-42CE-86B4-94259CF926CE}"/>
              </a:ext>
            </a:extLst>
          </p:cNvPr>
          <p:cNvSpPr/>
          <p:nvPr/>
        </p:nvSpPr>
        <p:spPr>
          <a:xfrm flipH="1">
            <a:off x="9822000" y="5057898"/>
            <a:ext cx="1371600" cy="844180"/>
          </a:xfrm>
          <a:prstGeom prst="homePlate">
            <a:avLst>
              <a:gd name="adj" fmla="val 1335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Arial" pitchFamily="34" charset="0"/>
              </a:rPr>
              <a:t>Learning and education</a:t>
            </a:r>
          </a:p>
        </p:txBody>
      </p:sp>
      <p:grpSp>
        <p:nvGrpSpPr>
          <p:cNvPr id="136" name="Group 135">
            <a:extLst>
              <a:ext uri="{FF2B5EF4-FFF2-40B4-BE49-F238E27FC236}">
                <a16:creationId xmlns:a16="http://schemas.microsoft.com/office/drawing/2014/main" id="{01207C83-CD81-4000-B3A5-2BE646B626D9}"/>
              </a:ext>
            </a:extLst>
          </p:cNvPr>
          <p:cNvGrpSpPr/>
          <p:nvPr/>
        </p:nvGrpSpPr>
        <p:grpSpPr>
          <a:xfrm>
            <a:off x="10292027" y="2326943"/>
            <a:ext cx="482898" cy="488125"/>
            <a:chOff x="3071813" y="2708276"/>
            <a:chExt cx="733425" cy="741363"/>
          </a:xfrm>
        </p:grpSpPr>
        <p:sp>
          <p:nvSpPr>
            <p:cNvPr id="137" name="Freeform 143">
              <a:extLst>
                <a:ext uri="{FF2B5EF4-FFF2-40B4-BE49-F238E27FC236}">
                  <a16:creationId xmlns:a16="http://schemas.microsoft.com/office/drawing/2014/main" id="{732FCEBE-C367-4146-91A8-07775AB7590F}"/>
                </a:ext>
              </a:extLst>
            </p:cNvPr>
            <p:cNvSpPr>
              <a:spLocks/>
            </p:cNvSpPr>
            <p:nvPr/>
          </p:nvSpPr>
          <p:spPr bwMode="auto">
            <a:xfrm>
              <a:off x="3271838" y="2708276"/>
              <a:ext cx="333375" cy="741363"/>
            </a:xfrm>
            <a:custGeom>
              <a:avLst/>
              <a:gdLst>
                <a:gd name="T0" fmla="*/ 37 w 112"/>
                <a:gd name="T1" fmla="*/ 8 h 248"/>
                <a:gd name="T2" fmla="*/ 56 w 112"/>
                <a:gd name="T3" fmla="*/ 0 h 248"/>
                <a:gd name="T4" fmla="*/ 112 w 112"/>
                <a:gd name="T5" fmla="*/ 124 h 248"/>
                <a:gd name="T6" fmla="*/ 56 w 112"/>
                <a:gd name="T7" fmla="*/ 248 h 248"/>
                <a:gd name="T8" fmla="*/ 0 w 112"/>
                <a:gd name="T9" fmla="*/ 124 h 248"/>
                <a:gd name="T10" fmla="*/ 12 w 112"/>
                <a:gd name="T11" fmla="*/ 48 h 248"/>
              </a:gdLst>
              <a:ahLst/>
              <a:cxnLst>
                <a:cxn ang="0">
                  <a:pos x="T0" y="T1"/>
                </a:cxn>
                <a:cxn ang="0">
                  <a:pos x="T2" y="T3"/>
                </a:cxn>
                <a:cxn ang="0">
                  <a:pos x="T4" y="T5"/>
                </a:cxn>
                <a:cxn ang="0">
                  <a:pos x="T6" y="T7"/>
                </a:cxn>
                <a:cxn ang="0">
                  <a:pos x="T8" y="T9"/>
                </a:cxn>
                <a:cxn ang="0">
                  <a:pos x="T10" y="T11"/>
                </a:cxn>
              </a:cxnLst>
              <a:rect l="0" t="0" r="r" b="b"/>
              <a:pathLst>
                <a:path w="112" h="248">
                  <a:moveTo>
                    <a:pt x="37" y="8"/>
                  </a:moveTo>
                  <a:cubicBezTo>
                    <a:pt x="43" y="3"/>
                    <a:pt x="49" y="0"/>
                    <a:pt x="56" y="0"/>
                  </a:cubicBezTo>
                  <a:cubicBezTo>
                    <a:pt x="87" y="0"/>
                    <a:pt x="112" y="56"/>
                    <a:pt x="112" y="124"/>
                  </a:cubicBezTo>
                  <a:cubicBezTo>
                    <a:pt x="112" y="192"/>
                    <a:pt x="87" y="248"/>
                    <a:pt x="56" y="248"/>
                  </a:cubicBezTo>
                  <a:cubicBezTo>
                    <a:pt x="25" y="248"/>
                    <a:pt x="0" y="192"/>
                    <a:pt x="0" y="124"/>
                  </a:cubicBezTo>
                  <a:cubicBezTo>
                    <a:pt x="0" y="95"/>
                    <a:pt x="4" y="69"/>
                    <a:pt x="12" y="4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38" name="Freeform 144">
              <a:extLst>
                <a:ext uri="{FF2B5EF4-FFF2-40B4-BE49-F238E27FC236}">
                  <a16:creationId xmlns:a16="http://schemas.microsoft.com/office/drawing/2014/main" id="{95CEDDDA-9985-4946-839A-910086AA8887}"/>
                </a:ext>
              </a:extLst>
            </p:cNvPr>
            <p:cNvSpPr>
              <a:spLocks/>
            </p:cNvSpPr>
            <p:nvPr/>
          </p:nvSpPr>
          <p:spPr bwMode="auto">
            <a:xfrm>
              <a:off x="3071813" y="2813051"/>
              <a:ext cx="701675" cy="531813"/>
            </a:xfrm>
            <a:custGeom>
              <a:avLst/>
              <a:gdLst>
                <a:gd name="T0" fmla="*/ 234 w 235"/>
                <a:gd name="T1" fmla="*/ 133 h 178"/>
                <a:gd name="T2" fmla="*/ 230 w 235"/>
                <a:gd name="T3" fmla="*/ 151 h 178"/>
                <a:gd name="T4" fmla="*/ 95 w 235"/>
                <a:gd name="T5" fmla="*/ 137 h 178"/>
                <a:gd name="T6" fmla="*/ 16 w 235"/>
                <a:gd name="T7" fmla="*/ 27 h 178"/>
                <a:gd name="T8" fmla="*/ 151 w 235"/>
                <a:gd name="T9" fmla="*/ 40 h 178"/>
                <a:gd name="T10" fmla="*/ 211 w 235"/>
                <a:gd name="T11" fmla="*/ 89 h 178"/>
              </a:gdLst>
              <a:ahLst/>
              <a:cxnLst>
                <a:cxn ang="0">
                  <a:pos x="T0" y="T1"/>
                </a:cxn>
                <a:cxn ang="0">
                  <a:pos x="T2" y="T3"/>
                </a:cxn>
                <a:cxn ang="0">
                  <a:pos x="T4" y="T5"/>
                </a:cxn>
                <a:cxn ang="0">
                  <a:pos x="T6" y="T7"/>
                </a:cxn>
                <a:cxn ang="0">
                  <a:pos x="T8" y="T9"/>
                </a:cxn>
                <a:cxn ang="0">
                  <a:pos x="T10" y="T11"/>
                </a:cxn>
              </a:cxnLst>
              <a:rect l="0" t="0" r="r" b="b"/>
              <a:pathLst>
                <a:path w="235" h="178">
                  <a:moveTo>
                    <a:pt x="234" y="133"/>
                  </a:moveTo>
                  <a:cubicBezTo>
                    <a:pt x="235" y="139"/>
                    <a:pt x="233" y="146"/>
                    <a:pt x="230" y="151"/>
                  </a:cubicBezTo>
                  <a:cubicBezTo>
                    <a:pt x="215" y="178"/>
                    <a:pt x="154" y="172"/>
                    <a:pt x="95" y="137"/>
                  </a:cubicBezTo>
                  <a:cubicBezTo>
                    <a:pt x="36" y="103"/>
                    <a:pt x="0" y="54"/>
                    <a:pt x="16" y="27"/>
                  </a:cubicBezTo>
                  <a:cubicBezTo>
                    <a:pt x="31" y="0"/>
                    <a:pt x="92" y="6"/>
                    <a:pt x="151" y="40"/>
                  </a:cubicBezTo>
                  <a:cubicBezTo>
                    <a:pt x="176" y="55"/>
                    <a:pt x="197" y="72"/>
                    <a:pt x="211"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39" name="Freeform 145">
              <a:extLst>
                <a:ext uri="{FF2B5EF4-FFF2-40B4-BE49-F238E27FC236}">
                  <a16:creationId xmlns:a16="http://schemas.microsoft.com/office/drawing/2014/main" id="{F2A20BE4-880E-46C7-A262-2A061594058A}"/>
                </a:ext>
              </a:extLst>
            </p:cNvPr>
            <p:cNvSpPr>
              <a:spLocks/>
            </p:cNvSpPr>
            <p:nvPr/>
          </p:nvSpPr>
          <p:spPr bwMode="auto">
            <a:xfrm>
              <a:off x="3103563" y="2813051"/>
              <a:ext cx="701675" cy="531813"/>
            </a:xfrm>
            <a:custGeom>
              <a:avLst/>
              <a:gdLst>
                <a:gd name="T0" fmla="*/ 1 w 235"/>
                <a:gd name="T1" fmla="*/ 133 h 178"/>
                <a:gd name="T2" fmla="*/ 5 w 235"/>
                <a:gd name="T3" fmla="*/ 151 h 178"/>
                <a:gd name="T4" fmla="*/ 140 w 235"/>
                <a:gd name="T5" fmla="*/ 137 h 178"/>
                <a:gd name="T6" fmla="*/ 219 w 235"/>
                <a:gd name="T7" fmla="*/ 27 h 178"/>
                <a:gd name="T8" fmla="*/ 84 w 235"/>
                <a:gd name="T9" fmla="*/ 40 h 178"/>
                <a:gd name="T10" fmla="*/ 24 w 235"/>
                <a:gd name="T11" fmla="*/ 89 h 178"/>
              </a:gdLst>
              <a:ahLst/>
              <a:cxnLst>
                <a:cxn ang="0">
                  <a:pos x="T0" y="T1"/>
                </a:cxn>
                <a:cxn ang="0">
                  <a:pos x="T2" y="T3"/>
                </a:cxn>
                <a:cxn ang="0">
                  <a:pos x="T4" y="T5"/>
                </a:cxn>
                <a:cxn ang="0">
                  <a:pos x="T6" y="T7"/>
                </a:cxn>
                <a:cxn ang="0">
                  <a:pos x="T8" y="T9"/>
                </a:cxn>
                <a:cxn ang="0">
                  <a:pos x="T10" y="T11"/>
                </a:cxn>
              </a:cxnLst>
              <a:rect l="0" t="0" r="r" b="b"/>
              <a:pathLst>
                <a:path w="235" h="178">
                  <a:moveTo>
                    <a:pt x="1" y="133"/>
                  </a:moveTo>
                  <a:cubicBezTo>
                    <a:pt x="0" y="139"/>
                    <a:pt x="2" y="146"/>
                    <a:pt x="5" y="151"/>
                  </a:cubicBezTo>
                  <a:cubicBezTo>
                    <a:pt x="20" y="178"/>
                    <a:pt x="81" y="172"/>
                    <a:pt x="140" y="137"/>
                  </a:cubicBezTo>
                  <a:cubicBezTo>
                    <a:pt x="199" y="103"/>
                    <a:pt x="235" y="54"/>
                    <a:pt x="219" y="27"/>
                  </a:cubicBezTo>
                  <a:cubicBezTo>
                    <a:pt x="204" y="0"/>
                    <a:pt x="143" y="6"/>
                    <a:pt x="84" y="40"/>
                  </a:cubicBezTo>
                  <a:cubicBezTo>
                    <a:pt x="59" y="55"/>
                    <a:pt x="38" y="72"/>
                    <a:pt x="24"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0" name="Oval 146">
              <a:extLst>
                <a:ext uri="{FF2B5EF4-FFF2-40B4-BE49-F238E27FC236}">
                  <a16:creationId xmlns:a16="http://schemas.microsoft.com/office/drawing/2014/main" id="{850F9376-9A4F-416F-A506-45F011C49E6B}"/>
                </a:ext>
              </a:extLst>
            </p:cNvPr>
            <p:cNvSpPr>
              <a:spLocks noChangeArrowheads="1"/>
            </p:cNvSpPr>
            <p:nvPr/>
          </p:nvSpPr>
          <p:spPr bwMode="auto">
            <a:xfrm>
              <a:off x="3079750" y="3138488"/>
              <a:ext cx="71437" cy="71438"/>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1" name="Oval 147">
              <a:extLst>
                <a:ext uri="{FF2B5EF4-FFF2-40B4-BE49-F238E27FC236}">
                  <a16:creationId xmlns:a16="http://schemas.microsoft.com/office/drawing/2014/main" id="{07DBE286-51B5-4FD3-9203-55EB171AABC3}"/>
                </a:ext>
              </a:extLst>
            </p:cNvPr>
            <p:cNvSpPr>
              <a:spLocks noChangeArrowheads="1"/>
            </p:cNvSpPr>
            <p:nvPr/>
          </p:nvSpPr>
          <p:spPr bwMode="auto">
            <a:xfrm>
              <a:off x="3725863" y="3138488"/>
              <a:ext cx="71437" cy="71438"/>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2" name="Oval 148">
              <a:extLst>
                <a:ext uri="{FF2B5EF4-FFF2-40B4-BE49-F238E27FC236}">
                  <a16:creationId xmlns:a16="http://schemas.microsoft.com/office/drawing/2014/main" id="{17F3ACDD-BB54-4C7B-A18B-088A6D987FA3}"/>
                </a:ext>
              </a:extLst>
            </p:cNvPr>
            <p:cNvSpPr>
              <a:spLocks noChangeArrowheads="1"/>
            </p:cNvSpPr>
            <p:nvPr/>
          </p:nvSpPr>
          <p:spPr bwMode="auto">
            <a:xfrm>
              <a:off x="3319463" y="2720976"/>
              <a:ext cx="71437" cy="71438"/>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3" name="Freeform 149">
              <a:extLst>
                <a:ext uri="{FF2B5EF4-FFF2-40B4-BE49-F238E27FC236}">
                  <a16:creationId xmlns:a16="http://schemas.microsoft.com/office/drawing/2014/main" id="{EF9BA6A7-47F6-49C9-BDDC-62A8EDA8BD86}"/>
                </a:ext>
              </a:extLst>
            </p:cNvPr>
            <p:cNvSpPr>
              <a:spLocks/>
            </p:cNvSpPr>
            <p:nvPr/>
          </p:nvSpPr>
          <p:spPr bwMode="auto">
            <a:xfrm>
              <a:off x="3330575" y="3090863"/>
              <a:ext cx="71437" cy="84138"/>
            </a:xfrm>
            <a:custGeom>
              <a:avLst/>
              <a:gdLst>
                <a:gd name="T0" fmla="*/ 0 w 24"/>
                <a:gd name="T1" fmla="*/ 28 h 28"/>
                <a:gd name="T2" fmla="*/ 24 w 24"/>
                <a:gd name="T3" fmla="*/ 0 h 28"/>
              </a:gdLst>
              <a:ahLst/>
              <a:cxnLst>
                <a:cxn ang="0">
                  <a:pos x="T0" y="T1"/>
                </a:cxn>
                <a:cxn ang="0">
                  <a:pos x="T2" y="T3"/>
                </a:cxn>
              </a:cxnLst>
              <a:rect l="0" t="0" r="r" b="b"/>
              <a:pathLst>
                <a:path w="24" h="28">
                  <a:moveTo>
                    <a:pt x="0" y="28"/>
                  </a:moveTo>
                  <a:cubicBezTo>
                    <a:pt x="0" y="4"/>
                    <a:pt x="24" y="0"/>
                    <a:pt x="24"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4" name="Freeform 150">
              <a:extLst>
                <a:ext uri="{FF2B5EF4-FFF2-40B4-BE49-F238E27FC236}">
                  <a16:creationId xmlns:a16="http://schemas.microsoft.com/office/drawing/2014/main" id="{BD98CE16-BA4C-4948-859F-D166A4BB5629}"/>
                </a:ext>
              </a:extLst>
            </p:cNvPr>
            <p:cNvSpPr>
              <a:spLocks/>
            </p:cNvSpPr>
            <p:nvPr/>
          </p:nvSpPr>
          <p:spPr bwMode="auto">
            <a:xfrm>
              <a:off x="3475038" y="3090863"/>
              <a:ext cx="71437" cy="84138"/>
            </a:xfrm>
            <a:custGeom>
              <a:avLst/>
              <a:gdLst>
                <a:gd name="T0" fmla="*/ 24 w 24"/>
                <a:gd name="T1" fmla="*/ 28 h 28"/>
                <a:gd name="T2" fmla="*/ 0 w 24"/>
                <a:gd name="T3" fmla="*/ 0 h 28"/>
              </a:gdLst>
              <a:ahLst/>
              <a:cxnLst>
                <a:cxn ang="0">
                  <a:pos x="T0" y="T1"/>
                </a:cxn>
                <a:cxn ang="0">
                  <a:pos x="T2" y="T3"/>
                </a:cxn>
              </a:cxnLst>
              <a:rect l="0" t="0" r="r" b="b"/>
              <a:pathLst>
                <a:path w="24" h="28">
                  <a:moveTo>
                    <a:pt x="24" y="28"/>
                  </a:moveTo>
                  <a:cubicBezTo>
                    <a:pt x="24" y="4"/>
                    <a:pt x="0" y="0"/>
                    <a:pt x="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5" name="Freeform 151">
              <a:extLst>
                <a:ext uri="{FF2B5EF4-FFF2-40B4-BE49-F238E27FC236}">
                  <a16:creationId xmlns:a16="http://schemas.microsoft.com/office/drawing/2014/main" id="{3D8E840C-CE35-4578-A4BF-FBC994D7B7FB}"/>
                </a:ext>
              </a:extLst>
            </p:cNvPr>
            <p:cNvSpPr>
              <a:spLocks/>
            </p:cNvSpPr>
            <p:nvPr/>
          </p:nvSpPr>
          <p:spPr bwMode="auto">
            <a:xfrm>
              <a:off x="3378200" y="2959101"/>
              <a:ext cx="120650" cy="144463"/>
            </a:xfrm>
            <a:custGeom>
              <a:avLst/>
              <a:gdLst>
                <a:gd name="T0" fmla="*/ 40 w 40"/>
                <a:gd name="T1" fmla="*/ 22 h 48"/>
                <a:gd name="T2" fmla="*/ 20 w 40"/>
                <a:gd name="T3" fmla="*/ 48 h 48"/>
                <a:gd name="T4" fmla="*/ 0 w 40"/>
                <a:gd name="T5" fmla="*/ 22 h 48"/>
                <a:gd name="T6" fmla="*/ 20 w 40"/>
                <a:gd name="T7" fmla="*/ 0 h 48"/>
                <a:gd name="T8" fmla="*/ 40 w 40"/>
                <a:gd name="T9" fmla="*/ 22 h 48"/>
              </a:gdLst>
              <a:ahLst/>
              <a:cxnLst>
                <a:cxn ang="0">
                  <a:pos x="T0" y="T1"/>
                </a:cxn>
                <a:cxn ang="0">
                  <a:pos x="T2" y="T3"/>
                </a:cxn>
                <a:cxn ang="0">
                  <a:pos x="T4" y="T5"/>
                </a:cxn>
                <a:cxn ang="0">
                  <a:pos x="T6" y="T7"/>
                </a:cxn>
                <a:cxn ang="0">
                  <a:pos x="T8" y="T9"/>
                </a:cxn>
              </a:cxnLst>
              <a:rect l="0" t="0" r="r" b="b"/>
              <a:pathLst>
                <a:path w="40" h="48">
                  <a:moveTo>
                    <a:pt x="40" y="22"/>
                  </a:moveTo>
                  <a:cubicBezTo>
                    <a:pt x="40" y="36"/>
                    <a:pt x="32" y="48"/>
                    <a:pt x="20" y="48"/>
                  </a:cubicBezTo>
                  <a:cubicBezTo>
                    <a:pt x="8" y="48"/>
                    <a:pt x="0" y="36"/>
                    <a:pt x="0" y="22"/>
                  </a:cubicBezTo>
                  <a:cubicBezTo>
                    <a:pt x="0" y="8"/>
                    <a:pt x="4" y="0"/>
                    <a:pt x="20" y="0"/>
                  </a:cubicBezTo>
                  <a:cubicBezTo>
                    <a:pt x="36" y="0"/>
                    <a:pt x="40" y="8"/>
                    <a:pt x="4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46" name="Group 145">
            <a:extLst>
              <a:ext uri="{FF2B5EF4-FFF2-40B4-BE49-F238E27FC236}">
                <a16:creationId xmlns:a16="http://schemas.microsoft.com/office/drawing/2014/main" id="{CBD197A7-603C-4CCD-A643-1310B561FEB2}"/>
              </a:ext>
            </a:extLst>
          </p:cNvPr>
          <p:cNvGrpSpPr/>
          <p:nvPr/>
        </p:nvGrpSpPr>
        <p:grpSpPr>
          <a:xfrm>
            <a:off x="10360212" y="5440132"/>
            <a:ext cx="420218" cy="420219"/>
            <a:chOff x="1790700" y="1443038"/>
            <a:chExt cx="739775" cy="739776"/>
          </a:xfrm>
        </p:grpSpPr>
        <p:sp>
          <p:nvSpPr>
            <p:cNvPr id="147" name="Freeform 129">
              <a:extLst>
                <a:ext uri="{FF2B5EF4-FFF2-40B4-BE49-F238E27FC236}">
                  <a16:creationId xmlns:a16="http://schemas.microsoft.com/office/drawing/2014/main" id="{011490C8-6533-48BA-954E-2568DDD5A55E}"/>
                </a:ext>
              </a:extLst>
            </p:cNvPr>
            <p:cNvSpPr>
              <a:spLocks/>
            </p:cNvSpPr>
            <p:nvPr/>
          </p:nvSpPr>
          <p:spPr bwMode="auto">
            <a:xfrm>
              <a:off x="2041525" y="1538288"/>
              <a:ext cx="441325" cy="238125"/>
            </a:xfrm>
            <a:custGeom>
              <a:avLst/>
              <a:gdLst>
                <a:gd name="T0" fmla="*/ 0 w 278"/>
                <a:gd name="T1" fmla="*/ 0 h 150"/>
                <a:gd name="T2" fmla="*/ 278 w 278"/>
                <a:gd name="T3" fmla="*/ 0 h 150"/>
                <a:gd name="T4" fmla="*/ 278 w 278"/>
                <a:gd name="T5" fmla="*/ 150 h 150"/>
                <a:gd name="T6" fmla="*/ 0 w 278"/>
                <a:gd name="T7" fmla="*/ 150 h 150"/>
              </a:gdLst>
              <a:ahLst/>
              <a:cxnLst>
                <a:cxn ang="0">
                  <a:pos x="T0" y="T1"/>
                </a:cxn>
                <a:cxn ang="0">
                  <a:pos x="T2" y="T3"/>
                </a:cxn>
                <a:cxn ang="0">
                  <a:pos x="T4" y="T5"/>
                </a:cxn>
                <a:cxn ang="0">
                  <a:pos x="T6" y="T7"/>
                </a:cxn>
              </a:cxnLst>
              <a:rect l="0" t="0" r="r" b="b"/>
              <a:pathLst>
                <a:path w="278" h="150">
                  <a:moveTo>
                    <a:pt x="0" y="0"/>
                  </a:moveTo>
                  <a:lnTo>
                    <a:pt x="278" y="0"/>
                  </a:lnTo>
                  <a:lnTo>
                    <a:pt x="278" y="150"/>
                  </a:lnTo>
                  <a:lnTo>
                    <a:pt x="0" y="15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8" name="Oval 130">
              <a:extLst>
                <a:ext uri="{FF2B5EF4-FFF2-40B4-BE49-F238E27FC236}">
                  <a16:creationId xmlns:a16="http://schemas.microsoft.com/office/drawing/2014/main" id="{B0AED185-D3E8-4C86-8AE4-4F2AD87B96E7}"/>
                </a:ext>
              </a:extLst>
            </p:cNvPr>
            <p:cNvSpPr>
              <a:spLocks noChangeArrowheads="1"/>
            </p:cNvSpPr>
            <p:nvPr/>
          </p:nvSpPr>
          <p:spPr bwMode="auto">
            <a:xfrm>
              <a:off x="1862138" y="1443038"/>
              <a:ext cx="119062" cy="1190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131">
              <a:extLst>
                <a:ext uri="{FF2B5EF4-FFF2-40B4-BE49-F238E27FC236}">
                  <a16:creationId xmlns:a16="http://schemas.microsoft.com/office/drawing/2014/main" id="{1471F985-00A3-4CF1-9A96-721EDFE9D360}"/>
                </a:ext>
              </a:extLst>
            </p:cNvPr>
            <p:cNvSpPr>
              <a:spLocks/>
            </p:cNvSpPr>
            <p:nvPr/>
          </p:nvSpPr>
          <p:spPr bwMode="auto">
            <a:xfrm>
              <a:off x="1790700" y="1490663"/>
              <a:ext cx="739775" cy="382588"/>
            </a:xfrm>
            <a:custGeom>
              <a:avLst/>
              <a:gdLst>
                <a:gd name="T0" fmla="*/ 24 w 248"/>
                <a:gd name="T1" fmla="*/ 92 h 128"/>
                <a:gd name="T2" fmla="*/ 24 w 248"/>
                <a:gd name="T3" fmla="*/ 128 h 128"/>
                <a:gd name="T4" fmla="*/ 0 w 248"/>
                <a:gd name="T5" fmla="*/ 128 h 128"/>
                <a:gd name="T6" fmla="*/ 0 w 248"/>
                <a:gd name="T7" fmla="*/ 68 h 128"/>
                <a:gd name="T8" fmla="*/ 28 w 248"/>
                <a:gd name="T9" fmla="*/ 40 h 128"/>
                <a:gd name="T10" fmla="*/ 60 w 248"/>
                <a:gd name="T11" fmla="*/ 40 h 128"/>
                <a:gd name="T12" fmla="*/ 136 w 248"/>
                <a:gd name="T13" fmla="*/ 40 h 128"/>
                <a:gd name="T14" fmla="*/ 136 w 248"/>
                <a:gd name="T15" fmla="*/ 64 h 128"/>
                <a:gd name="T16" fmla="*/ 72 w 248"/>
                <a:gd name="T17" fmla="*/ 64 h 128"/>
                <a:gd name="T18" fmla="*/ 72 w 248"/>
                <a:gd name="T19" fmla="*/ 128 h 128"/>
                <a:gd name="T20" fmla="*/ 248 w 248"/>
                <a:gd name="T21" fmla="*/ 128 h 128"/>
                <a:gd name="T22" fmla="*/ 248 w 248"/>
                <a:gd name="T23" fmla="*/ 0 h 128"/>
                <a:gd name="T24" fmla="*/ 76 w 248"/>
                <a:gd name="T2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128">
                  <a:moveTo>
                    <a:pt x="24" y="92"/>
                  </a:moveTo>
                  <a:cubicBezTo>
                    <a:pt x="24" y="128"/>
                    <a:pt x="24" y="128"/>
                    <a:pt x="24" y="128"/>
                  </a:cubicBezTo>
                  <a:cubicBezTo>
                    <a:pt x="0" y="128"/>
                    <a:pt x="0" y="128"/>
                    <a:pt x="0" y="128"/>
                  </a:cubicBezTo>
                  <a:cubicBezTo>
                    <a:pt x="0" y="68"/>
                    <a:pt x="0" y="68"/>
                    <a:pt x="0" y="68"/>
                  </a:cubicBezTo>
                  <a:cubicBezTo>
                    <a:pt x="0" y="53"/>
                    <a:pt x="13" y="40"/>
                    <a:pt x="28" y="40"/>
                  </a:cubicBezTo>
                  <a:cubicBezTo>
                    <a:pt x="60" y="40"/>
                    <a:pt x="60" y="40"/>
                    <a:pt x="60" y="40"/>
                  </a:cubicBezTo>
                  <a:cubicBezTo>
                    <a:pt x="136" y="40"/>
                    <a:pt x="136" y="40"/>
                    <a:pt x="136" y="40"/>
                  </a:cubicBezTo>
                  <a:cubicBezTo>
                    <a:pt x="136" y="64"/>
                    <a:pt x="136" y="64"/>
                    <a:pt x="136" y="64"/>
                  </a:cubicBezTo>
                  <a:cubicBezTo>
                    <a:pt x="72" y="64"/>
                    <a:pt x="72" y="64"/>
                    <a:pt x="72" y="64"/>
                  </a:cubicBezTo>
                  <a:cubicBezTo>
                    <a:pt x="72" y="128"/>
                    <a:pt x="72" y="128"/>
                    <a:pt x="72" y="128"/>
                  </a:cubicBezTo>
                  <a:cubicBezTo>
                    <a:pt x="248" y="128"/>
                    <a:pt x="248" y="128"/>
                    <a:pt x="248" y="128"/>
                  </a:cubicBezTo>
                  <a:cubicBezTo>
                    <a:pt x="248" y="0"/>
                    <a:pt x="248" y="0"/>
                    <a:pt x="248" y="0"/>
                  </a:cubicBezTo>
                  <a:cubicBezTo>
                    <a:pt x="76" y="0"/>
                    <a:pt x="76" y="0"/>
                    <a:pt x="76"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0" name="Line 132">
              <a:extLst>
                <a:ext uri="{FF2B5EF4-FFF2-40B4-BE49-F238E27FC236}">
                  <a16:creationId xmlns:a16="http://schemas.microsoft.com/office/drawing/2014/main" id="{747F9787-7459-4E9A-AE3C-85FD88C8F12E}"/>
                </a:ext>
              </a:extLst>
            </p:cNvPr>
            <p:cNvSpPr>
              <a:spLocks noChangeShapeType="1"/>
            </p:cNvSpPr>
            <p:nvPr/>
          </p:nvSpPr>
          <p:spPr bwMode="auto">
            <a:xfrm>
              <a:off x="2041525" y="1824038"/>
              <a:ext cx="454025" cy="0"/>
            </a:xfrm>
            <a:prstGeom prst="line">
              <a:avLst/>
            </a:prstGeom>
            <a:noFill/>
            <a:ln w="190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1" name="Freeform 133">
              <a:extLst>
                <a:ext uri="{FF2B5EF4-FFF2-40B4-BE49-F238E27FC236}">
                  <a16:creationId xmlns:a16="http://schemas.microsoft.com/office/drawing/2014/main" id="{BEA790B8-0AEC-4BDB-933B-D6F5D7AFF031}"/>
                </a:ext>
              </a:extLst>
            </p:cNvPr>
            <p:cNvSpPr>
              <a:spLocks/>
            </p:cNvSpPr>
            <p:nvPr/>
          </p:nvSpPr>
          <p:spPr bwMode="auto">
            <a:xfrm>
              <a:off x="1790700" y="2076451"/>
              <a:ext cx="739775" cy="106363"/>
            </a:xfrm>
            <a:custGeom>
              <a:avLst/>
              <a:gdLst>
                <a:gd name="T0" fmla="*/ 220 w 248"/>
                <a:gd name="T1" fmla="*/ 0 h 36"/>
                <a:gd name="T2" fmla="*/ 248 w 248"/>
                <a:gd name="T3" fmla="*/ 16 h 36"/>
                <a:gd name="T4" fmla="*/ 248 w 248"/>
                <a:gd name="T5" fmla="*/ 24 h 36"/>
                <a:gd name="T6" fmla="*/ 240 w 248"/>
                <a:gd name="T7" fmla="*/ 36 h 36"/>
                <a:gd name="T8" fmla="*/ 8 w 248"/>
                <a:gd name="T9" fmla="*/ 36 h 36"/>
                <a:gd name="T10" fmla="*/ 0 w 248"/>
                <a:gd name="T11" fmla="*/ 24 h 36"/>
                <a:gd name="T12" fmla="*/ 0 w 248"/>
                <a:gd name="T13" fmla="*/ 16 h 36"/>
                <a:gd name="T14" fmla="*/ 28 w 248"/>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36">
                  <a:moveTo>
                    <a:pt x="220" y="0"/>
                  </a:moveTo>
                  <a:cubicBezTo>
                    <a:pt x="248" y="16"/>
                    <a:pt x="248" y="16"/>
                    <a:pt x="248" y="16"/>
                  </a:cubicBezTo>
                  <a:cubicBezTo>
                    <a:pt x="248" y="16"/>
                    <a:pt x="248" y="17"/>
                    <a:pt x="248" y="24"/>
                  </a:cubicBezTo>
                  <a:cubicBezTo>
                    <a:pt x="248" y="31"/>
                    <a:pt x="244" y="36"/>
                    <a:pt x="240" y="36"/>
                  </a:cubicBezTo>
                  <a:cubicBezTo>
                    <a:pt x="8" y="36"/>
                    <a:pt x="8" y="36"/>
                    <a:pt x="8" y="36"/>
                  </a:cubicBezTo>
                  <a:cubicBezTo>
                    <a:pt x="4" y="36"/>
                    <a:pt x="0" y="31"/>
                    <a:pt x="0" y="24"/>
                  </a:cubicBezTo>
                  <a:cubicBezTo>
                    <a:pt x="0" y="17"/>
                    <a:pt x="0" y="16"/>
                    <a:pt x="0" y="16"/>
                  </a:cubicBezTo>
                  <a:cubicBezTo>
                    <a:pt x="28" y="0"/>
                    <a:pt x="28" y="0"/>
                    <a:pt x="2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2" name="Freeform 134">
              <a:extLst>
                <a:ext uri="{FF2B5EF4-FFF2-40B4-BE49-F238E27FC236}">
                  <a16:creationId xmlns:a16="http://schemas.microsoft.com/office/drawing/2014/main" id="{BC6FA647-07E7-4A49-8EA4-596AB8DB9A2C}"/>
                </a:ext>
              </a:extLst>
            </p:cNvPr>
            <p:cNvSpPr>
              <a:spLocks/>
            </p:cNvSpPr>
            <p:nvPr/>
          </p:nvSpPr>
          <p:spPr bwMode="auto">
            <a:xfrm>
              <a:off x="2197100" y="2076451"/>
              <a:ext cx="177800" cy="47625"/>
            </a:xfrm>
            <a:custGeom>
              <a:avLst/>
              <a:gdLst>
                <a:gd name="T0" fmla="*/ 0 w 112"/>
                <a:gd name="T1" fmla="*/ 0 h 30"/>
                <a:gd name="T2" fmla="*/ 60 w 112"/>
                <a:gd name="T3" fmla="*/ 30 h 30"/>
                <a:gd name="T4" fmla="*/ 60 w 112"/>
                <a:gd name="T5" fmla="*/ 30 h 30"/>
                <a:gd name="T6" fmla="*/ 112 w 112"/>
                <a:gd name="T7" fmla="*/ 0 h 30"/>
              </a:gdLst>
              <a:ahLst/>
              <a:cxnLst>
                <a:cxn ang="0">
                  <a:pos x="T0" y="T1"/>
                </a:cxn>
                <a:cxn ang="0">
                  <a:pos x="T2" y="T3"/>
                </a:cxn>
                <a:cxn ang="0">
                  <a:pos x="T4" y="T5"/>
                </a:cxn>
                <a:cxn ang="0">
                  <a:pos x="T6" y="T7"/>
                </a:cxn>
              </a:cxnLst>
              <a:rect l="0" t="0" r="r" b="b"/>
              <a:pathLst>
                <a:path w="112" h="30">
                  <a:moveTo>
                    <a:pt x="0" y="0"/>
                  </a:moveTo>
                  <a:lnTo>
                    <a:pt x="60" y="30"/>
                  </a:lnTo>
                  <a:lnTo>
                    <a:pt x="60" y="30"/>
                  </a:lnTo>
                  <a:lnTo>
                    <a:pt x="112"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3" name="Freeform 135">
              <a:extLst>
                <a:ext uri="{FF2B5EF4-FFF2-40B4-BE49-F238E27FC236}">
                  <a16:creationId xmlns:a16="http://schemas.microsoft.com/office/drawing/2014/main" id="{D546E6F9-6AE1-497E-B58E-0074136E7C8C}"/>
                </a:ext>
              </a:extLst>
            </p:cNvPr>
            <p:cNvSpPr>
              <a:spLocks/>
            </p:cNvSpPr>
            <p:nvPr/>
          </p:nvSpPr>
          <p:spPr bwMode="auto">
            <a:xfrm>
              <a:off x="1946275" y="2076451"/>
              <a:ext cx="177800" cy="47625"/>
            </a:xfrm>
            <a:custGeom>
              <a:avLst/>
              <a:gdLst>
                <a:gd name="T0" fmla="*/ 0 w 112"/>
                <a:gd name="T1" fmla="*/ 0 h 30"/>
                <a:gd name="T2" fmla="*/ 52 w 112"/>
                <a:gd name="T3" fmla="*/ 30 h 30"/>
                <a:gd name="T4" fmla="*/ 52 w 112"/>
                <a:gd name="T5" fmla="*/ 30 h 30"/>
                <a:gd name="T6" fmla="*/ 112 w 112"/>
                <a:gd name="T7" fmla="*/ 0 h 30"/>
              </a:gdLst>
              <a:ahLst/>
              <a:cxnLst>
                <a:cxn ang="0">
                  <a:pos x="T0" y="T1"/>
                </a:cxn>
                <a:cxn ang="0">
                  <a:pos x="T2" y="T3"/>
                </a:cxn>
                <a:cxn ang="0">
                  <a:pos x="T4" y="T5"/>
                </a:cxn>
                <a:cxn ang="0">
                  <a:pos x="T6" y="T7"/>
                </a:cxn>
              </a:cxnLst>
              <a:rect l="0" t="0" r="r" b="b"/>
              <a:pathLst>
                <a:path w="112" h="30">
                  <a:moveTo>
                    <a:pt x="0" y="0"/>
                  </a:moveTo>
                  <a:lnTo>
                    <a:pt x="52" y="30"/>
                  </a:lnTo>
                  <a:lnTo>
                    <a:pt x="52" y="30"/>
                  </a:lnTo>
                  <a:lnTo>
                    <a:pt x="112"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4" name="Freeform 136">
              <a:extLst>
                <a:ext uri="{FF2B5EF4-FFF2-40B4-BE49-F238E27FC236}">
                  <a16:creationId xmlns:a16="http://schemas.microsoft.com/office/drawing/2014/main" id="{BE0762D2-3B48-409F-9AEB-6C1FBF1D2C64}"/>
                </a:ext>
              </a:extLst>
            </p:cNvPr>
            <p:cNvSpPr>
              <a:spLocks/>
            </p:cNvSpPr>
            <p:nvPr/>
          </p:nvSpPr>
          <p:spPr bwMode="auto">
            <a:xfrm>
              <a:off x="1849438" y="1944688"/>
              <a:ext cx="120650" cy="142875"/>
            </a:xfrm>
            <a:custGeom>
              <a:avLst/>
              <a:gdLst>
                <a:gd name="T0" fmla="*/ 40 w 40"/>
                <a:gd name="T1" fmla="*/ 22 h 48"/>
                <a:gd name="T2" fmla="*/ 20 w 40"/>
                <a:gd name="T3" fmla="*/ 48 h 48"/>
                <a:gd name="T4" fmla="*/ 0 w 40"/>
                <a:gd name="T5" fmla="*/ 22 h 48"/>
                <a:gd name="T6" fmla="*/ 20 w 40"/>
                <a:gd name="T7" fmla="*/ 0 h 48"/>
                <a:gd name="T8" fmla="*/ 40 w 40"/>
                <a:gd name="T9" fmla="*/ 22 h 48"/>
              </a:gdLst>
              <a:ahLst/>
              <a:cxnLst>
                <a:cxn ang="0">
                  <a:pos x="T0" y="T1"/>
                </a:cxn>
                <a:cxn ang="0">
                  <a:pos x="T2" y="T3"/>
                </a:cxn>
                <a:cxn ang="0">
                  <a:pos x="T4" y="T5"/>
                </a:cxn>
                <a:cxn ang="0">
                  <a:pos x="T6" y="T7"/>
                </a:cxn>
                <a:cxn ang="0">
                  <a:pos x="T8" y="T9"/>
                </a:cxn>
              </a:cxnLst>
              <a:rect l="0" t="0" r="r" b="b"/>
              <a:pathLst>
                <a:path w="40" h="48">
                  <a:moveTo>
                    <a:pt x="40" y="22"/>
                  </a:moveTo>
                  <a:cubicBezTo>
                    <a:pt x="40" y="36"/>
                    <a:pt x="32" y="48"/>
                    <a:pt x="20" y="48"/>
                  </a:cubicBezTo>
                  <a:cubicBezTo>
                    <a:pt x="8" y="48"/>
                    <a:pt x="0" y="36"/>
                    <a:pt x="0" y="22"/>
                  </a:cubicBezTo>
                  <a:cubicBezTo>
                    <a:pt x="0" y="8"/>
                    <a:pt x="4" y="0"/>
                    <a:pt x="20" y="0"/>
                  </a:cubicBezTo>
                  <a:cubicBezTo>
                    <a:pt x="36" y="0"/>
                    <a:pt x="40" y="8"/>
                    <a:pt x="4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5" name="Freeform 137">
              <a:extLst>
                <a:ext uri="{FF2B5EF4-FFF2-40B4-BE49-F238E27FC236}">
                  <a16:creationId xmlns:a16="http://schemas.microsoft.com/office/drawing/2014/main" id="{FD966DE1-7708-4E3A-B966-71D05DB27E73}"/>
                </a:ext>
              </a:extLst>
            </p:cNvPr>
            <p:cNvSpPr>
              <a:spLocks/>
            </p:cNvSpPr>
            <p:nvPr/>
          </p:nvSpPr>
          <p:spPr bwMode="auto">
            <a:xfrm>
              <a:off x="2100263" y="1944688"/>
              <a:ext cx="120650" cy="142875"/>
            </a:xfrm>
            <a:custGeom>
              <a:avLst/>
              <a:gdLst>
                <a:gd name="T0" fmla="*/ 40 w 40"/>
                <a:gd name="T1" fmla="*/ 22 h 48"/>
                <a:gd name="T2" fmla="*/ 20 w 40"/>
                <a:gd name="T3" fmla="*/ 48 h 48"/>
                <a:gd name="T4" fmla="*/ 0 w 40"/>
                <a:gd name="T5" fmla="*/ 22 h 48"/>
                <a:gd name="T6" fmla="*/ 20 w 40"/>
                <a:gd name="T7" fmla="*/ 0 h 48"/>
                <a:gd name="T8" fmla="*/ 40 w 40"/>
                <a:gd name="T9" fmla="*/ 22 h 48"/>
              </a:gdLst>
              <a:ahLst/>
              <a:cxnLst>
                <a:cxn ang="0">
                  <a:pos x="T0" y="T1"/>
                </a:cxn>
                <a:cxn ang="0">
                  <a:pos x="T2" y="T3"/>
                </a:cxn>
                <a:cxn ang="0">
                  <a:pos x="T4" y="T5"/>
                </a:cxn>
                <a:cxn ang="0">
                  <a:pos x="T6" y="T7"/>
                </a:cxn>
                <a:cxn ang="0">
                  <a:pos x="T8" y="T9"/>
                </a:cxn>
              </a:cxnLst>
              <a:rect l="0" t="0" r="r" b="b"/>
              <a:pathLst>
                <a:path w="40" h="48">
                  <a:moveTo>
                    <a:pt x="40" y="22"/>
                  </a:moveTo>
                  <a:cubicBezTo>
                    <a:pt x="40" y="36"/>
                    <a:pt x="32" y="48"/>
                    <a:pt x="20" y="48"/>
                  </a:cubicBezTo>
                  <a:cubicBezTo>
                    <a:pt x="8" y="48"/>
                    <a:pt x="0" y="36"/>
                    <a:pt x="0" y="22"/>
                  </a:cubicBezTo>
                  <a:cubicBezTo>
                    <a:pt x="0" y="8"/>
                    <a:pt x="4" y="0"/>
                    <a:pt x="20" y="0"/>
                  </a:cubicBezTo>
                  <a:cubicBezTo>
                    <a:pt x="36" y="0"/>
                    <a:pt x="40" y="8"/>
                    <a:pt x="4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6" name="Freeform 138">
              <a:extLst>
                <a:ext uri="{FF2B5EF4-FFF2-40B4-BE49-F238E27FC236}">
                  <a16:creationId xmlns:a16="http://schemas.microsoft.com/office/drawing/2014/main" id="{CB9AB400-A8AF-4405-AFE5-2449E85CDD22}"/>
                </a:ext>
              </a:extLst>
            </p:cNvPr>
            <p:cNvSpPr>
              <a:spLocks/>
            </p:cNvSpPr>
            <p:nvPr/>
          </p:nvSpPr>
          <p:spPr bwMode="auto">
            <a:xfrm>
              <a:off x="2351088" y="1944688"/>
              <a:ext cx="120650" cy="142875"/>
            </a:xfrm>
            <a:custGeom>
              <a:avLst/>
              <a:gdLst>
                <a:gd name="T0" fmla="*/ 40 w 40"/>
                <a:gd name="T1" fmla="*/ 22 h 48"/>
                <a:gd name="T2" fmla="*/ 20 w 40"/>
                <a:gd name="T3" fmla="*/ 48 h 48"/>
                <a:gd name="T4" fmla="*/ 0 w 40"/>
                <a:gd name="T5" fmla="*/ 22 h 48"/>
                <a:gd name="T6" fmla="*/ 20 w 40"/>
                <a:gd name="T7" fmla="*/ 0 h 48"/>
                <a:gd name="T8" fmla="*/ 40 w 40"/>
                <a:gd name="T9" fmla="*/ 22 h 48"/>
              </a:gdLst>
              <a:ahLst/>
              <a:cxnLst>
                <a:cxn ang="0">
                  <a:pos x="T0" y="T1"/>
                </a:cxn>
                <a:cxn ang="0">
                  <a:pos x="T2" y="T3"/>
                </a:cxn>
                <a:cxn ang="0">
                  <a:pos x="T4" y="T5"/>
                </a:cxn>
                <a:cxn ang="0">
                  <a:pos x="T6" y="T7"/>
                </a:cxn>
                <a:cxn ang="0">
                  <a:pos x="T8" y="T9"/>
                </a:cxn>
              </a:cxnLst>
              <a:rect l="0" t="0" r="r" b="b"/>
              <a:pathLst>
                <a:path w="40" h="48">
                  <a:moveTo>
                    <a:pt x="40" y="22"/>
                  </a:moveTo>
                  <a:cubicBezTo>
                    <a:pt x="40" y="36"/>
                    <a:pt x="32" y="48"/>
                    <a:pt x="20" y="48"/>
                  </a:cubicBezTo>
                  <a:cubicBezTo>
                    <a:pt x="8" y="48"/>
                    <a:pt x="0" y="36"/>
                    <a:pt x="0" y="22"/>
                  </a:cubicBezTo>
                  <a:cubicBezTo>
                    <a:pt x="0" y="8"/>
                    <a:pt x="4" y="0"/>
                    <a:pt x="20" y="0"/>
                  </a:cubicBezTo>
                  <a:cubicBezTo>
                    <a:pt x="36" y="0"/>
                    <a:pt x="40" y="8"/>
                    <a:pt x="4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7" name="Line 139">
              <a:extLst>
                <a:ext uri="{FF2B5EF4-FFF2-40B4-BE49-F238E27FC236}">
                  <a16:creationId xmlns:a16="http://schemas.microsoft.com/office/drawing/2014/main" id="{B16AABA4-FBA1-4A42-B908-FEEDD78B2265}"/>
                </a:ext>
              </a:extLst>
            </p:cNvPr>
            <p:cNvSpPr>
              <a:spLocks noChangeShapeType="1"/>
            </p:cNvSpPr>
            <p:nvPr/>
          </p:nvSpPr>
          <p:spPr bwMode="auto">
            <a:xfrm>
              <a:off x="2028825" y="2124076"/>
              <a:ext cx="0" cy="349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8" name="Line 140">
              <a:extLst>
                <a:ext uri="{FF2B5EF4-FFF2-40B4-BE49-F238E27FC236}">
                  <a16:creationId xmlns:a16="http://schemas.microsoft.com/office/drawing/2014/main" id="{1B8D7410-CAFF-4353-BE0B-E1C516206AC4}"/>
                </a:ext>
              </a:extLst>
            </p:cNvPr>
            <p:cNvSpPr>
              <a:spLocks noChangeShapeType="1"/>
            </p:cNvSpPr>
            <p:nvPr/>
          </p:nvSpPr>
          <p:spPr bwMode="auto">
            <a:xfrm>
              <a:off x="2292350" y="2124076"/>
              <a:ext cx="0" cy="349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59" name="Line 141">
              <a:extLst>
                <a:ext uri="{FF2B5EF4-FFF2-40B4-BE49-F238E27FC236}">
                  <a16:creationId xmlns:a16="http://schemas.microsoft.com/office/drawing/2014/main" id="{10E26171-3A11-4E1A-8687-485B44D3AA53}"/>
                </a:ext>
              </a:extLst>
            </p:cNvPr>
            <p:cNvSpPr>
              <a:spLocks noChangeShapeType="1"/>
            </p:cNvSpPr>
            <p:nvPr/>
          </p:nvSpPr>
          <p:spPr bwMode="auto">
            <a:xfrm>
              <a:off x="1922463" y="1646238"/>
              <a:ext cx="0" cy="2381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0" name="Line 142">
              <a:extLst>
                <a:ext uri="{FF2B5EF4-FFF2-40B4-BE49-F238E27FC236}">
                  <a16:creationId xmlns:a16="http://schemas.microsoft.com/office/drawing/2014/main" id="{64C3B7D5-E54A-465B-A9BE-C0AE6BB17EDC}"/>
                </a:ext>
              </a:extLst>
            </p:cNvPr>
            <p:cNvSpPr>
              <a:spLocks noChangeShapeType="1"/>
            </p:cNvSpPr>
            <p:nvPr/>
          </p:nvSpPr>
          <p:spPr bwMode="auto">
            <a:xfrm>
              <a:off x="1922463" y="1693863"/>
              <a:ext cx="0" cy="2381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1" name="Group 160">
            <a:extLst>
              <a:ext uri="{FF2B5EF4-FFF2-40B4-BE49-F238E27FC236}">
                <a16:creationId xmlns:a16="http://schemas.microsoft.com/office/drawing/2014/main" id="{CDA767D5-1167-46D1-A998-8F65D520F7F6}"/>
              </a:ext>
            </a:extLst>
          </p:cNvPr>
          <p:cNvGrpSpPr/>
          <p:nvPr/>
        </p:nvGrpSpPr>
        <p:grpSpPr>
          <a:xfrm>
            <a:off x="1476686" y="2368290"/>
            <a:ext cx="382982" cy="383804"/>
            <a:chOff x="5600700" y="3962401"/>
            <a:chExt cx="739775" cy="741362"/>
          </a:xfrm>
        </p:grpSpPr>
        <p:sp>
          <p:nvSpPr>
            <p:cNvPr id="162" name="Freeform 266">
              <a:extLst>
                <a:ext uri="{FF2B5EF4-FFF2-40B4-BE49-F238E27FC236}">
                  <a16:creationId xmlns:a16="http://schemas.microsoft.com/office/drawing/2014/main" id="{C655D74A-151A-4281-815D-EE53FEBD172E}"/>
                </a:ext>
              </a:extLst>
            </p:cNvPr>
            <p:cNvSpPr>
              <a:spLocks/>
            </p:cNvSpPr>
            <p:nvPr/>
          </p:nvSpPr>
          <p:spPr bwMode="auto">
            <a:xfrm>
              <a:off x="5683250" y="4262438"/>
              <a:ext cx="96838" cy="47625"/>
            </a:xfrm>
            <a:custGeom>
              <a:avLst/>
              <a:gdLst>
                <a:gd name="T0" fmla="*/ 0 w 61"/>
                <a:gd name="T1" fmla="*/ 0 h 30"/>
                <a:gd name="T2" fmla="*/ 31 w 61"/>
                <a:gd name="T3" fmla="*/ 30 h 30"/>
                <a:gd name="T4" fmla="*/ 61 w 61"/>
                <a:gd name="T5" fmla="*/ 0 h 30"/>
              </a:gdLst>
              <a:ahLst/>
              <a:cxnLst>
                <a:cxn ang="0">
                  <a:pos x="T0" y="T1"/>
                </a:cxn>
                <a:cxn ang="0">
                  <a:pos x="T2" y="T3"/>
                </a:cxn>
                <a:cxn ang="0">
                  <a:pos x="T4" y="T5"/>
                </a:cxn>
              </a:cxnLst>
              <a:rect l="0" t="0" r="r" b="b"/>
              <a:pathLst>
                <a:path w="61" h="30">
                  <a:moveTo>
                    <a:pt x="0" y="0"/>
                  </a:moveTo>
                  <a:lnTo>
                    <a:pt x="31" y="30"/>
                  </a:lnTo>
                  <a:lnTo>
                    <a:pt x="61" y="0"/>
                  </a:ln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3" name="Freeform 267">
              <a:extLst>
                <a:ext uri="{FF2B5EF4-FFF2-40B4-BE49-F238E27FC236}">
                  <a16:creationId xmlns:a16="http://schemas.microsoft.com/office/drawing/2014/main" id="{3C2F0E23-F1D8-47D6-8D83-5B4D3C24EB53}"/>
                </a:ext>
              </a:extLst>
            </p:cNvPr>
            <p:cNvSpPr>
              <a:spLocks/>
            </p:cNvSpPr>
            <p:nvPr/>
          </p:nvSpPr>
          <p:spPr bwMode="auto">
            <a:xfrm>
              <a:off x="5732463" y="4083051"/>
              <a:ext cx="309563" cy="227013"/>
            </a:xfrm>
            <a:custGeom>
              <a:avLst/>
              <a:gdLst>
                <a:gd name="T0" fmla="*/ 104 w 104"/>
                <a:gd name="T1" fmla="*/ 0 h 76"/>
                <a:gd name="T2" fmla="*/ 28 w 104"/>
                <a:gd name="T3" fmla="*/ 0 h 76"/>
                <a:gd name="T4" fmla="*/ 0 w 104"/>
                <a:gd name="T5" fmla="*/ 28 h 76"/>
                <a:gd name="T6" fmla="*/ 0 w 104"/>
                <a:gd name="T7" fmla="*/ 76 h 76"/>
              </a:gdLst>
              <a:ahLst/>
              <a:cxnLst>
                <a:cxn ang="0">
                  <a:pos x="T0" y="T1"/>
                </a:cxn>
                <a:cxn ang="0">
                  <a:pos x="T2" y="T3"/>
                </a:cxn>
                <a:cxn ang="0">
                  <a:pos x="T4" y="T5"/>
                </a:cxn>
                <a:cxn ang="0">
                  <a:pos x="T6" y="T7"/>
                </a:cxn>
              </a:cxnLst>
              <a:rect l="0" t="0" r="r" b="b"/>
              <a:pathLst>
                <a:path w="104" h="76">
                  <a:moveTo>
                    <a:pt x="104" y="0"/>
                  </a:moveTo>
                  <a:cubicBezTo>
                    <a:pt x="28" y="0"/>
                    <a:pt x="28" y="0"/>
                    <a:pt x="28" y="0"/>
                  </a:cubicBezTo>
                  <a:cubicBezTo>
                    <a:pt x="13" y="0"/>
                    <a:pt x="0" y="13"/>
                    <a:pt x="0" y="28"/>
                  </a:cubicBezTo>
                  <a:cubicBezTo>
                    <a:pt x="0" y="76"/>
                    <a:pt x="0" y="76"/>
                    <a:pt x="0" y="76"/>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4" name="Freeform 268">
              <a:extLst>
                <a:ext uri="{FF2B5EF4-FFF2-40B4-BE49-F238E27FC236}">
                  <a16:creationId xmlns:a16="http://schemas.microsoft.com/office/drawing/2014/main" id="{B26C268D-3F8A-4D0C-88E3-B16C8EAAC3EE}"/>
                </a:ext>
              </a:extLst>
            </p:cNvPr>
            <p:cNvSpPr>
              <a:spLocks/>
            </p:cNvSpPr>
            <p:nvPr/>
          </p:nvSpPr>
          <p:spPr bwMode="auto">
            <a:xfrm>
              <a:off x="6161088" y="4333876"/>
              <a:ext cx="96838" cy="47625"/>
            </a:xfrm>
            <a:custGeom>
              <a:avLst/>
              <a:gdLst>
                <a:gd name="T0" fmla="*/ 61 w 61"/>
                <a:gd name="T1" fmla="*/ 30 h 30"/>
                <a:gd name="T2" fmla="*/ 30 w 61"/>
                <a:gd name="T3" fmla="*/ 0 h 30"/>
                <a:gd name="T4" fmla="*/ 0 w 61"/>
                <a:gd name="T5" fmla="*/ 30 h 30"/>
              </a:gdLst>
              <a:ahLst/>
              <a:cxnLst>
                <a:cxn ang="0">
                  <a:pos x="T0" y="T1"/>
                </a:cxn>
                <a:cxn ang="0">
                  <a:pos x="T2" y="T3"/>
                </a:cxn>
                <a:cxn ang="0">
                  <a:pos x="T4" y="T5"/>
                </a:cxn>
              </a:cxnLst>
              <a:rect l="0" t="0" r="r" b="b"/>
              <a:pathLst>
                <a:path w="61" h="30">
                  <a:moveTo>
                    <a:pt x="61" y="30"/>
                  </a:moveTo>
                  <a:lnTo>
                    <a:pt x="30" y="0"/>
                  </a:lnTo>
                  <a:lnTo>
                    <a:pt x="0" y="30"/>
                  </a:ln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5" name="Freeform 269">
              <a:extLst>
                <a:ext uri="{FF2B5EF4-FFF2-40B4-BE49-F238E27FC236}">
                  <a16:creationId xmlns:a16="http://schemas.microsoft.com/office/drawing/2014/main" id="{24A94F51-02B5-4C6C-9C99-90C5663D16D4}"/>
                </a:ext>
              </a:extLst>
            </p:cNvPr>
            <p:cNvSpPr>
              <a:spLocks/>
            </p:cNvSpPr>
            <p:nvPr/>
          </p:nvSpPr>
          <p:spPr bwMode="auto">
            <a:xfrm>
              <a:off x="5899150" y="4333876"/>
              <a:ext cx="309563" cy="227013"/>
            </a:xfrm>
            <a:custGeom>
              <a:avLst/>
              <a:gdLst>
                <a:gd name="T0" fmla="*/ 0 w 104"/>
                <a:gd name="T1" fmla="*/ 76 h 76"/>
                <a:gd name="T2" fmla="*/ 76 w 104"/>
                <a:gd name="T3" fmla="*/ 76 h 76"/>
                <a:gd name="T4" fmla="*/ 104 w 104"/>
                <a:gd name="T5" fmla="*/ 48 h 76"/>
                <a:gd name="T6" fmla="*/ 104 w 104"/>
                <a:gd name="T7" fmla="*/ 0 h 76"/>
              </a:gdLst>
              <a:ahLst/>
              <a:cxnLst>
                <a:cxn ang="0">
                  <a:pos x="T0" y="T1"/>
                </a:cxn>
                <a:cxn ang="0">
                  <a:pos x="T2" y="T3"/>
                </a:cxn>
                <a:cxn ang="0">
                  <a:pos x="T4" y="T5"/>
                </a:cxn>
                <a:cxn ang="0">
                  <a:pos x="T6" y="T7"/>
                </a:cxn>
              </a:cxnLst>
              <a:rect l="0" t="0" r="r" b="b"/>
              <a:pathLst>
                <a:path w="104" h="76">
                  <a:moveTo>
                    <a:pt x="0" y="76"/>
                  </a:moveTo>
                  <a:cubicBezTo>
                    <a:pt x="76" y="76"/>
                    <a:pt x="76" y="76"/>
                    <a:pt x="76" y="76"/>
                  </a:cubicBezTo>
                  <a:cubicBezTo>
                    <a:pt x="91" y="76"/>
                    <a:pt x="104" y="63"/>
                    <a:pt x="104" y="48"/>
                  </a:cubicBezTo>
                  <a:cubicBezTo>
                    <a:pt x="104" y="0"/>
                    <a:pt x="104" y="0"/>
                    <a:pt x="104"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6" name="Freeform 270">
              <a:extLst>
                <a:ext uri="{FF2B5EF4-FFF2-40B4-BE49-F238E27FC236}">
                  <a16:creationId xmlns:a16="http://schemas.microsoft.com/office/drawing/2014/main" id="{BDC27444-1DDF-46D8-8144-0156038F68C5}"/>
                </a:ext>
              </a:extLst>
            </p:cNvPr>
            <p:cNvSpPr>
              <a:spLocks/>
            </p:cNvSpPr>
            <p:nvPr/>
          </p:nvSpPr>
          <p:spPr bwMode="auto">
            <a:xfrm>
              <a:off x="5910263" y="4202113"/>
              <a:ext cx="120650" cy="142875"/>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7" name="Freeform 271">
              <a:extLst>
                <a:ext uri="{FF2B5EF4-FFF2-40B4-BE49-F238E27FC236}">
                  <a16:creationId xmlns:a16="http://schemas.microsoft.com/office/drawing/2014/main" id="{4D336382-DCED-4554-9F6A-DCCD3740B7AB}"/>
                </a:ext>
              </a:extLst>
            </p:cNvPr>
            <p:cNvSpPr>
              <a:spLocks/>
            </p:cNvSpPr>
            <p:nvPr/>
          </p:nvSpPr>
          <p:spPr bwMode="auto">
            <a:xfrm>
              <a:off x="5851525" y="4333876"/>
              <a:ext cx="238125" cy="106363"/>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8" name="Freeform 272">
              <a:extLst>
                <a:ext uri="{FF2B5EF4-FFF2-40B4-BE49-F238E27FC236}">
                  <a16:creationId xmlns:a16="http://schemas.microsoft.com/office/drawing/2014/main" id="{AD0E0D67-1D24-48FA-97C6-F7E2B9683583}"/>
                </a:ext>
              </a:extLst>
            </p:cNvPr>
            <p:cNvSpPr>
              <a:spLocks/>
            </p:cNvSpPr>
            <p:nvPr/>
          </p:nvSpPr>
          <p:spPr bwMode="auto">
            <a:xfrm>
              <a:off x="5659438" y="4464051"/>
              <a:ext cx="120650" cy="144463"/>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273">
              <a:extLst>
                <a:ext uri="{FF2B5EF4-FFF2-40B4-BE49-F238E27FC236}">
                  <a16:creationId xmlns:a16="http://schemas.microsoft.com/office/drawing/2014/main" id="{FEE10B0F-DDEB-4344-895D-FC115D04DFC5}"/>
                </a:ext>
              </a:extLst>
            </p:cNvPr>
            <p:cNvSpPr>
              <a:spLocks/>
            </p:cNvSpPr>
            <p:nvPr/>
          </p:nvSpPr>
          <p:spPr bwMode="auto">
            <a:xfrm>
              <a:off x="5600700" y="4595813"/>
              <a:ext cx="238125" cy="107950"/>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274">
              <a:extLst>
                <a:ext uri="{FF2B5EF4-FFF2-40B4-BE49-F238E27FC236}">
                  <a16:creationId xmlns:a16="http://schemas.microsoft.com/office/drawing/2014/main" id="{B2621A3D-F18C-4840-9426-F17C95B17CF4}"/>
                </a:ext>
              </a:extLst>
            </p:cNvPr>
            <p:cNvSpPr>
              <a:spLocks/>
            </p:cNvSpPr>
            <p:nvPr/>
          </p:nvSpPr>
          <p:spPr bwMode="auto">
            <a:xfrm>
              <a:off x="6161088" y="3962401"/>
              <a:ext cx="120650" cy="144463"/>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275">
              <a:extLst>
                <a:ext uri="{FF2B5EF4-FFF2-40B4-BE49-F238E27FC236}">
                  <a16:creationId xmlns:a16="http://schemas.microsoft.com/office/drawing/2014/main" id="{8C60AFC0-C623-4E53-BDF5-18E43401C717}"/>
                </a:ext>
              </a:extLst>
            </p:cNvPr>
            <p:cNvSpPr>
              <a:spLocks/>
            </p:cNvSpPr>
            <p:nvPr/>
          </p:nvSpPr>
          <p:spPr bwMode="auto">
            <a:xfrm>
              <a:off x="6102350" y="4094163"/>
              <a:ext cx="238125" cy="107950"/>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2" name="Group 171">
            <a:extLst>
              <a:ext uri="{FF2B5EF4-FFF2-40B4-BE49-F238E27FC236}">
                <a16:creationId xmlns:a16="http://schemas.microsoft.com/office/drawing/2014/main" id="{43A5064F-4D1A-4C9B-9D96-6E8FE0783E1B}"/>
              </a:ext>
            </a:extLst>
          </p:cNvPr>
          <p:cNvGrpSpPr/>
          <p:nvPr/>
        </p:nvGrpSpPr>
        <p:grpSpPr>
          <a:xfrm>
            <a:off x="1369131" y="5478211"/>
            <a:ext cx="506142" cy="353445"/>
            <a:chOff x="536575" y="4060825"/>
            <a:chExt cx="752476" cy="525463"/>
          </a:xfrm>
        </p:grpSpPr>
        <p:sp>
          <p:nvSpPr>
            <p:cNvPr id="173" name="Line 343">
              <a:extLst>
                <a:ext uri="{FF2B5EF4-FFF2-40B4-BE49-F238E27FC236}">
                  <a16:creationId xmlns:a16="http://schemas.microsoft.com/office/drawing/2014/main" id="{78D97394-E6D8-44DA-9C37-C504B1E44686}"/>
                </a:ext>
              </a:extLst>
            </p:cNvPr>
            <p:cNvSpPr>
              <a:spLocks noChangeShapeType="1"/>
            </p:cNvSpPr>
            <p:nvPr/>
          </p:nvSpPr>
          <p:spPr bwMode="auto">
            <a:xfrm flipH="1" flipV="1">
              <a:off x="584200" y="4359275"/>
              <a:ext cx="573088" cy="19208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4" name="Line 344">
              <a:extLst>
                <a:ext uri="{FF2B5EF4-FFF2-40B4-BE49-F238E27FC236}">
                  <a16:creationId xmlns:a16="http://schemas.microsoft.com/office/drawing/2014/main" id="{E53107FE-3417-4B6A-9BA3-B6B341FE39B6}"/>
                </a:ext>
              </a:extLst>
            </p:cNvPr>
            <p:cNvSpPr>
              <a:spLocks noChangeShapeType="1"/>
            </p:cNvSpPr>
            <p:nvPr/>
          </p:nvSpPr>
          <p:spPr bwMode="auto">
            <a:xfrm flipV="1">
              <a:off x="584200" y="4097338"/>
              <a:ext cx="573088" cy="1905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5" name="Freeform 345">
              <a:extLst>
                <a:ext uri="{FF2B5EF4-FFF2-40B4-BE49-F238E27FC236}">
                  <a16:creationId xmlns:a16="http://schemas.microsoft.com/office/drawing/2014/main" id="{E182CF0A-8E18-4CEF-B5F7-38AF9964AFE5}"/>
                </a:ext>
              </a:extLst>
            </p:cNvPr>
            <p:cNvSpPr>
              <a:spLocks/>
            </p:cNvSpPr>
            <p:nvPr/>
          </p:nvSpPr>
          <p:spPr bwMode="auto">
            <a:xfrm>
              <a:off x="536575" y="4264025"/>
              <a:ext cx="47625" cy="119062"/>
            </a:xfrm>
            <a:custGeom>
              <a:avLst/>
              <a:gdLst>
                <a:gd name="T0" fmla="*/ 0 w 16"/>
                <a:gd name="T1" fmla="*/ 8 h 40"/>
                <a:gd name="T2" fmla="*/ 8 w 16"/>
                <a:gd name="T3" fmla="*/ 0 h 40"/>
                <a:gd name="T4" fmla="*/ 16 w 16"/>
                <a:gd name="T5" fmla="*/ 8 h 40"/>
                <a:gd name="T6" fmla="*/ 16 w 16"/>
                <a:gd name="T7" fmla="*/ 32 h 40"/>
                <a:gd name="T8" fmla="*/ 8 w 16"/>
                <a:gd name="T9" fmla="*/ 40 h 40"/>
                <a:gd name="T10" fmla="*/ 0 w 16"/>
                <a:gd name="T11" fmla="*/ 32 h 40"/>
                <a:gd name="T12" fmla="*/ 0 w 16"/>
                <a:gd name="T13" fmla="*/ 8 h 40"/>
              </a:gdLst>
              <a:ahLst/>
              <a:cxnLst>
                <a:cxn ang="0">
                  <a:pos x="T0" y="T1"/>
                </a:cxn>
                <a:cxn ang="0">
                  <a:pos x="T2" y="T3"/>
                </a:cxn>
                <a:cxn ang="0">
                  <a:pos x="T4" y="T5"/>
                </a:cxn>
                <a:cxn ang="0">
                  <a:pos x="T6" y="T7"/>
                </a:cxn>
                <a:cxn ang="0">
                  <a:pos x="T8" y="T9"/>
                </a:cxn>
                <a:cxn ang="0">
                  <a:pos x="T10" y="T11"/>
                </a:cxn>
                <a:cxn ang="0">
                  <a:pos x="T12" y="T13"/>
                </a:cxn>
              </a:cxnLst>
              <a:rect l="0" t="0" r="r" b="b"/>
              <a:pathLst>
                <a:path w="16" h="40">
                  <a:moveTo>
                    <a:pt x="0" y="8"/>
                  </a:moveTo>
                  <a:cubicBezTo>
                    <a:pt x="0" y="4"/>
                    <a:pt x="4" y="0"/>
                    <a:pt x="8" y="0"/>
                  </a:cubicBezTo>
                  <a:cubicBezTo>
                    <a:pt x="12" y="0"/>
                    <a:pt x="16" y="4"/>
                    <a:pt x="16" y="8"/>
                  </a:cubicBezTo>
                  <a:cubicBezTo>
                    <a:pt x="16" y="32"/>
                    <a:pt x="16" y="32"/>
                    <a:pt x="16" y="32"/>
                  </a:cubicBezTo>
                  <a:cubicBezTo>
                    <a:pt x="16" y="36"/>
                    <a:pt x="12" y="40"/>
                    <a:pt x="8" y="40"/>
                  </a:cubicBezTo>
                  <a:cubicBezTo>
                    <a:pt x="4" y="40"/>
                    <a:pt x="0" y="36"/>
                    <a:pt x="0" y="32"/>
                  </a:cubicBezTo>
                  <a:lnTo>
                    <a:pt x="0" y="8"/>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6" name="Freeform 346">
              <a:extLst>
                <a:ext uri="{FF2B5EF4-FFF2-40B4-BE49-F238E27FC236}">
                  <a16:creationId xmlns:a16="http://schemas.microsoft.com/office/drawing/2014/main" id="{E17B752A-37A8-4BFC-8F9B-1F1F66572DBC}"/>
                </a:ext>
              </a:extLst>
            </p:cNvPr>
            <p:cNvSpPr>
              <a:spLocks/>
            </p:cNvSpPr>
            <p:nvPr/>
          </p:nvSpPr>
          <p:spPr bwMode="auto">
            <a:xfrm>
              <a:off x="1157288" y="4408488"/>
              <a:ext cx="71438" cy="177800"/>
            </a:xfrm>
            <a:custGeom>
              <a:avLst/>
              <a:gdLst>
                <a:gd name="T0" fmla="*/ 24 w 24"/>
                <a:gd name="T1" fmla="*/ 0 h 60"/>
                <a:gd name="T2" fmla="*/ 24 w 24"/>
                <a:gd name="T3" fmla="*/ 48 h 60"/>
                <a:gd name="T4" fmla="*/ 12 w 24"/>
                <a:gd name="T5" fmla="*/ 60 h 60"/>
                <a:gd name="T6" fmla="*/ 0 w 24"/>
                <a:gd name="T7" fmla="*/ 48 h 60"/>
                <a:gd name="T8" fmla="*/ 0 w 24"/>
                <a:gd name="T9" fmla="*/ 0 h 60"/>
              </a:gdLst>
              <a:ahLst/>
              <a:cxnLst>
                <a:cxn ang="0">
                  <a:pos x="T0" y="T1"/>
                </a:cxn>
                <a:cxn ang="0">
                  <a:pos x="T2" y="T3"/>
                </a:cxn>
                <a:cxn ang="0">
                  <a:pos x="T4" y="T5"/>
                </a:cxn>
                <a:cxn ang="0">
                  <a:pos x="T6" y="T7"/>
                </a:cxn>
                <a:cxn ang="0">
                  <a:pos x="T8" y="T9"/>
                </a:cxn>
              </a:cxnLst>
              <a:rect l="0" t="0" r="r" b="b"/>
              <a:pathLst>
                <a:path w="24" h="60">
                  <a:moveTo>
                    <a:pt x="24" y="0"/>
                  </a:moveTo>
                  <a:cubicBezTo>
                    <a:pt x="24" y="48"/>
                    <a:pt x="24" y="48"/>
                    <a:pt x="24" y="48"/>
                  </a:cubicBezTo>
                  <a:cubicBezTo>
                    <a:pt x="24" y="55"/>
                    <a:pt x="19" y="60"/>
                    <a:pt x="12" y="60"/>
                  </a:cubicBezTo>
                  <a:cubicBezTo>
                    <a:pt x="5" y="60"/>
                    <a:pt x="0" y="55"/>
                    <a:pt x="0" y="48"/>
                  </a:cubicBezTo>
                  <a:cubicBezTo>
                    <a:pt x="0" y="0"/>
                    <a:pt x="0" y="0"/>
                    <a:pt x="0"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7" name="Freeform 347">
              <a:extLst>
                <a:ext uri="{FF2B5EF4-FFF2-40B4-BE49-F238E27FC236}">
                  <a16:creationId xmlns:a16="http://schemas.microsoft.com/office/drawing/2014/main" id="{593DC1BD-467B-4DC6-8CAB-ADFC64BE3A81}"/>
                </a:ext>
              </a:extLst>
            </p:cNvPr>
            <p:cNvSpPr>
              <a:spLocks/>
            </p:cNvSpPr>
            <p:nvPr/>
          </p:nvSpPr>
          <p:spPr bwMode="auto">
            <a:xfrm>
              <a:off x="1157288" y="4060825"/>
              <a:ext cx="71438" cy="179387"/>
            </a:xfrm>
            <a:custGeom>
              <a:avLst/>
              <a:gdLst>
                <a:gd name="T0" fmla="*/ 0 w 24"/>
                <a:gd name="T1" fmla="*/ 60 h 60"/>
                <a:gd name="T2" fmla="*/ 0 w 24"/>
                <a:gd name="T3" fmla="*/ 12 h 60"/>
                <a:gd name="T4" fmla="*/ 12 w 24"/>
                <a:gd name="T5" fmla="*/ 0 h 60"/>
                <a:gd name="T6" fmla="*/ 24 w 24"/>
                <a:gd name="T7" fmla="*/ 12 h 60"/>
                <a:gd name="T8" fmla="*/ 24 w 24"/>
                <a:gd name="T9" fmla="*/ 60 h 60"/>
              </a:gdLst>
              <a:ahLst/>
              <a:cxnLst>
                <a:cxn ang="0">
                  <a:pos x="T0" y="T1"/>
                </a:cxn>
                <a:cxn ang="0">
                  <a:pos x="T2" y="T3"/>
                </a:cxn>
                <a:cxn ang="0">
                  <a:pos x="T4" y="T5"/>
                </a:cxn>
                <a:cxn ang="0">
                  <a:pos x="T6" y="T7"/>
                </a:cxn>
                <a:cxn ang="0">
                  <a:pos x="T8" y="T9"/>
                </a:cxn>
              </a:cxnLst>
              <a:rect l="0" t="0" r="r" b="b"/>
              <a:pathLst>
                <a:path w="24" h="60">
                  <a:moveTo>
                    <a:pt x="0" y="60"/>
                  </a:moveTo>
                  <a:cubicBezTo>
                    <a:pt x="0" y="12"/>
                    <a:pt x="0" y="12"/>
                    <a:pt x="0" y="12"/>
                  </a:cubicBezTo>
                  <a:cubicBezTo>
                    <a:pt x="0" y="5"/>
                    <a:pt x="5" y="0"/>
                    <a:pt x="12" y="0"/>
                  </a:cubicBezTo>
                  <a:cubicBezTo>
                    <a:pt x="19" y="0"/>
                    <a:pt x="24" y="5"/>
                    <a:pt x="24" y="12"/>
                  </a:cubicBezTo>
                  <a:cubicBezTo>
                    <a:pt x="24" y="60"/>
                    <a:pt x="24" y="60"/>
                    <a:pt x="24" y="6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8" name="Freeform 348">
              <a:extLst>
                <a:ext uri="{FF2B5EF4-FFF2-40B4-BE49-F238E27FC236}">
                  <a16:creationId xmlns:a16="http://schemas.microsoft.com/office/drawing/2014/main" id="{40A5DDBC-9240-4128-96B3-EE5A2DE1FAEB}"/>
                </a:ext>
              </a:extLst>
            </p:cNvPr>
            <p:cNvSpPr>
              <a:spLocks/>
            </p:cNvSpPr>
            <p:nvPr/>
          </p:nvSpPr>
          <p:spPr bwMode="auto">
            <a:xfrm>
              <a:off x="668338" y="4383088"/>
              <a:ext cx="166688" cy="120650"/>
            </a:xfrm>
            <a:custGeom>
              <a:avLst/>
              <a:gdLst>
                <a:gd name="T0" fmla="*/ 105 w 105"/>
                <a:gd name="T1" fmla="*/ 38 h 76"/>
                <a:gd name="T2" fmla="*/ 105 w 105"/>
                <a:gd name="T3" fmla="*/ 76 h 76"/>
                <a:gd name="T4" fmla="*/ 0 w 105"/>
                <a:gd name="T5" fmla="*/ 38 h 76"/>
                <a:gd name="T6" fmla="*/ 0 w 105"/>
                <a:gd name="T7" fmla="*/ 0 h 76"/>
              </a:gdLst>
              <a:ahLst/>
              <a:cxnLst>
                <a:cxn ang="0">
                  <a:pos x="T0" y="T1"/>
                </a:cxn>
                <a:cxn ang="0">
                  <a:pos x="T2" y="T3"/>
                </a:cxn>
                <a:cxn ang="0">
                  <a:pos x="T4" y="T5"/>
                </a:cxn>
                <a:cxn ang="0">
                  <a:pos x="T6" y="T7"/>
                </a:cxn>
              </a:cxnLst>
              <a:rect l="0" t="0" r="r" b="b"/>
              <a:pathLst>
                <a:path w="105" h="76">
                  <a:moveTo>
                    <a:pt x="105" y="38"/>
                  </a:moveTo>
                  <a:lnTo>
                    <a:pt x="105" y="76"/>
                  </a:lnTo>
                  <a:lnTo>
                    <a:pt x="0" y="38"/>
                  </a:lnTo>
                  <a:lnTo>
                    <a:pt x="0" y="0"/>
                  </a:ln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79" name="Line 349">
              <a:extLst>
                <a:ext uri="{FF2B5EF4-FFF2-40B4-BE49-F238E27FC236}">
                  <a16:creationId xmlns:a16="http://schemas.microsoft.com/office/drawing/2014/main" id="{A2867348-5E81-401D-88E4-EA35E79A9313}"/>
                </a:ext>
              </a:extLst>
            </p:cNvPr>
            <p:cNvSpPr>
              <a:spLocks noChangeShapeType="1"/>
            </p:cNvSpPr>
            <p:nvPr/>
          </p:nvSpPr>
          <p:spPr bwMode="auto">
            <a:xfrm>
              <a:off x="942975" y="4168775"/>
              <a:ext cx="0" cy="311150"/>
            </a:xfrm>
            <a:prstGeom prst="line">
              <a:avLst/>
            </a:prstGeom>
            <a:noFill/>
            <a:ln w="190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80" name="Freeform 350">
              <a:extLst>
                <a:ext uri="{FF2B5EF4-FFF2-40B4-BE49-F238E27FC236}">
                  <a16:creationId xmlns:a16="http://schemas.microsoft.com/office/drawing/2014/main" id="{69EED8D4-96A5-4B35-961E-D63E241EC046}"/>
                </a:ext>
              </a:extLst>
            </p:cNvPr>
            <p:cNvSpPr>
              <a:spLocks/>
            </p:cNvSpPr>
            <p:nvPr/>
          </p:nvSpPr>
          <p:spPr bwMode="auto">
            <a:xfrm>
              <a:off x="1049338" y="4276725"/>
              <a:ext cx="239713" cy="23812"/>
            </a:xfrm>
            <a:custGeom>
              <a:avLst/>
              <a:gdLst>
                <a:gd name="T0" fmla="*/ 0 w 80"/>
                <a:gd name="T1" fmla="*/ 8 h 8"/>
                <a:gd name="T2" fmla="*/ 16 w 80"/>
                <a:gd name="T3" fmla="*/ 0 h 8"/>
                <a:gd name="T4" fmla="*/ 32 w 80"/>
                <a:gd name="T5" fmla="*/ 8 h 8"/>
                <a:gd name="T6" fmla="*/ 48 w 80"/>
                <a:gd name="T7" fmla="*/ 0 h 8"/>
                <a:gd name="T8" fmla="*/ 64 w 80"/>
                <a:gd name="T9" fmla="*/ 8 h 8"/>
                <a:gd name="T10" fmla="*/ 80 w 80"/>
                <a:gd name="T11" fmla="*/ 0 h 8"/>
              </a:gdLst>
              <a:ahLst/>
              <a:cxnLst>
                <a:cxn ang="0">
                  <a:pos x="T0" y="T1"/>
                </a:cxn>
                <a:cxn ang="0">
                  <a:pos x="T2" y="T3"/>
                </a:cxn>
                <a:cxn ang="0">
                  <a:pos x="T4" y="T5"/>
                </a:cxn>
                <a:cxn ang="0">
                  <a:pos x="T6" y="T7"/>
                </a:cxn>
                <a:cxn ang="0">
                  <a:pos x="T8" y="T9"/>
                </a:cxn>
                <a:cxn ang="0">
                  <a:pos x="T10" y="T11"/>
                </a:cxn>
              </a:cxnLst>
              <a:rect l="0" t="0" r="r" b="b"/>
              <a:pathLst>
                <a:path w="80" h="8">
                  <a:moveTo>
                    <a:pt x="0" y="8"/>
                  </a:moveTo>
                  <a:cubicBezTo>
                    <a:pt x="10" y="8"/>
                    <a:pt x="6" y="0"/>
                    <a:pt x="16" y="0"/>
                  </a:cubicBezTo>
                  <a:cubicBezTo>
                    <a:pt x="26" y="0"/>
                    <a:pt x="22" y="8"/>
                    <a:pt x="32" y="8"/>
                  </a:cubicBezTo>
                  <a:cubicBezTo>
                    <a:pt x="42" y="8"/>
                    <a:pt x="38" y="0"/>
                    <a:pt x="48" y="0"/>
                  </a:cubicBezTo>
                  <a:cubicBezTo>
                    <a:pt x="58" y="0"/>
                    <a:pt x="54" y="8"/>
                    <a:pt x="64" y="8"/>
                  </a:cubicBezTo>
                  <a:cubicBezTo>
                    <a:pt x="74" y="8"/>
                    <a:pt x="70" y="0"/>
                    <a:pt x="80"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81" name="Freeform 351">
              <a:extLst>
                <a:ext uri="{FF2B5EF4-FFF2-40B4-BE49-F238E27FC236}">
                  <a16:creationId xmlns:a16="http://schemas.microsoft.com/office/drawing/2014/main" id="{D9A01E36-BFA5-4717-9341-8CC140E7B720}"/>
                </a:ext>
              </a:extLst>
            </p:cNvPr>
            <p:cNvSpPr>
              <a:spLocks/>
            </p:cNvSpPr>
            <p:nvPr/>
          </p:nvSpPr>
          <p:spPr bwMode="auto">
            <a:xfrm>
              <a:off x="1001713" y="4348163"/>
              <a:ext cx="239713" cy="23812"/>
            </a:xfrm>
            <a:custGeom>
              <a:avLst/>
              <a:gdLst>
                <a:gd name="T0" fmla="*/ 0 w 80"/>
                <a:gd name="T1" fmla="*/ 0 h 8"/>
                <a:gd name="T2" fmla="*/ 16 w 80"/>
                <a:gd name="T3" fmla="*/ 8 h 8"/>
                <a:gd name="T4" fmla="*/ 32 w 80"/>
                <a:gd name="T5" fmla="*/ 0 h 8"/>
                <a:gd name="T6" fmla="*/ 48 w 80"/>
                <a:gd name="T7" fmla="*/ 8 h 8"/>
                <a:gd name="T8" fmla="*/ 64 w 80"/>
                <a:gd name="T9" fmla="*/ 0 h 8"/>
                <a:gd name="T10" fmla="*/ 80 w 80"/>
                <a:gd name="T11" fmla="*/ 8 h 8"/>
              </a:gdLst>
              <a:ahLst/>
              <a:cxnLst>
                <a:cxn ang="0">
                  <a:pos x="T0" y="T1"/>
                </a:cxn>
                <a:cxn ang="0">
                  <a:pos x="T2" y="T3"/>
                </a:cxn>
                <a:cxn ang="0">
                  <a:pos x="T4" y="T5"/>
                </a:cxn>
                <a:cxn ang="0">
                  <a:pos x="T6" y="T7"/>
                </a:cxn>
                <a:cxn ang="0">
                  <a:pos x="T8" y="T9"/>
                </a:cxn>
                <a:cxn ang="0">
                  <a:pos x="T10" y="T11"/>
                </a:cxn>
              </a:cxnLst>
              <a:rect l="0" t="0" r="r" b="b"/>
              <a:pathLst>
                <a:path w="80" h="8">
                  <a:moveTo>
                    <a:pt x="0" y="0"/>
                  </a:moveTo>
                  <a:cubicBezTo>
                    <a:pt x="10" y="0"/>
                    <a:pt x="6" y="8"/>
                    <a:pt x="16" y="8"/>
                  </a:cubicBezTo>
                  <a:cubicBezTo>
                    <a:pt x="26" y="8"/>
                    <a:pt x="22" y="0"/>
                    <a:pt x="32" y="0"/>
                  </a:cubicBezTo>
                  <a:cubicBezTo>
                    <a:pt x="42" y="0"/>
                    <a:pt x="38" y="8"/>
                    <a:pt x="48" y="8"/>
                  </a:cubicBezTo>
                  <a:cubicBezTo>
                    <a:pt x="58" y="8"/>
                    <a:pt x="54" y="0"/>
                    <a:pt x="64" y="0"/>
                  </a:cubicBezTo>
                  <a:cubicBezTo>
                    <a:pt x="74" y="0"/>
                    <a:pt x="70" y="8"/>
                    <a:pt x="80" y="8"/>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spTree>
    <p:custDataLst>
      <p:tags r:id="rId1"/>
    </p:custDataLst>
    <p:extLst>
      <p:ext uri="{BB962C8B-B14F-4D97-AF65-F5344CB8AC3E}">
        <p14:creationId xmlns:p14="http://schemas.microsoft.com/office/powerpoint/2010/main" val="231959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27AF-A3B0-44BA-91AA-D73D1B048A8F}"/>
              </a:ext>
            </a:extLst>
          </p:cNvPr>
          <p:cNvSpPr>
            <a:spLocks noGrp="1"/>
          </p:cNvSpPr>
          <p:nvPr>
            <p:ph type="ctrTitle"/>
          </p:nvPr>
        </p:nvSpPr>
        <p:spPr>
          <a:xfrm>
            <a:off x="1381124" y="1838326"/>
            <a:ext cx="5388165" cy="1993900"/>
          </a:xfrm>
        </p:spPr>
        <p:txBody>
          <a:bodyPr/>
          <a:lstStyle/>
          <a:p>
            <a:pPr>
              <a:lnSpc>
                <a:spcPts val="7200"/>
              </a:lnSpc>
            </a:pPr>
            <a:r>
              <a:rPr lang="en-GB" sz="6600"/>
              <a:t>Appendix E: KPMG Ignition Center</a:t>
            </a:r>
          </a:p>
        </p:txBody>
      </p:sp>
    </p:spTree>
    <p:custDataLst>
      <p:tags r:id="rId1"/>
    </p:custDataLst>
    <p:extLst>
      <p:ext uri="{BB962C8B-B14F-4D97-AF65-F5344CB8AC3E}">
        <p14:creationId xmlns:p14="http://schemas.microsoft.com/office/powerpoint/2010/main" val="3402014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Delivering successfully in a virtual environment</a:t>
            </a:r>
          </a:p>
        </p:txBody>
      </p:sp>
      <p:sp>
        <p:nvSpPr>
          <p:cNvPr id="5" name="Content Placeholder 4">
            <a:extLst>
              <a:ext uri="{FF2B5EF4-FFF2-40B4-BE49-F238E27FC236}">
                <a16:creationId xmlns:a16="http://schemas.microsoft.com/office/drawing/2014/main" id="{3DFB69AC-A1CB-44AD-8D8C-8DED198905C9}"/>
              </a:ext>
            </a:extLst>
          </p:cNvPr>
          <p:cNvSpPr txBox="1">
            <a:spLocks/>
          </p:cNvSpPr>
          <p:nvPr/>
        </p:nvSpPr>
        <p:spPr>
          <a:xfrm>
            <a:off x="973238" y="1871998"/>
            <a:ext cx="6007003" cy="26545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600"/>
              </a:spcBef>
              <a:spcAft>
                <a:spcPts val="0"/>
              </a:spcAft>
              <a:buFontTx/>
              <a:buNone/>
              <a:defRPr sz="1000" b="1" kern="1200">
                <a:solidFill>
                  <a:schemeClr val="tx2"/>
                </a:solidFill>
                <a:latin typeface="+mn-lt"/>
                <a:ea typeface="+mn-ea"/>
                <a:cs typeface="+mn-cs"/>
              </a:defRPr>
            </a:lvl1pPr>
            <a:lvl2pPr marL="0" indent="0" algn="l" defTabSz="914400" rtl="0" eaLnBrk="1" latinLnBrk="0" hangingPunct="1">
              <a:lnSpc>
                <a:spcPct val="100000"/>
              </a:lnSpc>
              <a:spcBef>
                <a:spcPts val="600"/>
              </a:spcBef>
              <a:spcAft>
                <a:spcPts val="300"/>
              </a:spcAft>
              <a:buFontTx/>
              <a:buNone/>
              <a:defRPr sz="10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a:solidFill>
                  <a:schemeClr val="accent1"/>
                </a:solidFill>
              </a:rPr>
              <a:t>Our team creates an engaging virtual environment needed to foster collaboration.</a:t>
            </a:r>
          </a:p>
        </p:txBody>
      </p:sp>
      <p:sp>
        <p:nvSpPr>
          <p:cNvPr id="6" name="Content Placeholder 11">
            <a:extLst>
              <a:ext uri="{FF2B5EF4-FFF2-40B4-BE49-F238E27FC236}">
                <a16:creationId xmlns:a16="http://schemas.microsoft.com/office/drawing/2014/main" id="{1B7552A7-A934-43AC-9C24-650575366ED6}"/>
              </a:ext>
            </a:extLst>
          </p:cNvPr>
          <p:cNvSpPr txBox="1">
            <a:spLocks/>
          </p:cNvSpPr>
          <p:nvPr/>
        </p:nvSpPr>
        <p:spPr>
          <a:xfrm>
            <a:off x="1001765" y="1403373"/>
            <a:ext cx="10185599" cy="338554"/>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Univers 45 Light" pitchFamily="2" charset="0"/>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a:latin typeface="+mn-lt"/>
              </a:rPr>
              <a:t>KPMG has invested in a suite of virtual collaboration tools, including </a:t>
            </a:r>
            <a:r>
              <a:rPr lang="en-US" sz="1100">
                <a:latin typeface="+mn-lt"/>
              </a:rPr>
              <a:t>KPMG Ignition Center</a:t>
            </a:r>
            <a:r>
              <a:rPr lang="en-US" sz="1100" b="0">
                <a:latin typeface="+mn-lt"/>
              </a:rPr>
              <a:t>. We will bring our virtual collaboration capability to this engagement to provide you with latest digital collaboration tools. </a:t>
            </a:r>
          </a:p>
        </p:txBody>
      </p:sp>
      <p:grpSp>
        <p:nvGrpSpPr>
          <p:cNvPr id="2" name="Group 1">
            <a:extLst>
              <a:ext uri="{FF2B5EF4-FFF2-40B4-BE49-F238E27FC236}">
                <a16:creationId xmlns:a16="http://schemas.microsoft.com/office/drawing/2014/main" id="{BE7BA8D6-2194-4638-828E-802925DE5BC1}"/>
              </a:ext>
            </a:extLst>
          </p:cNvPr>
          <p:cNvGrpSpPr/>
          <p:nvPr/>
        </p:nvGrpSpPr>
        <p:grpSpPr>
          <a:xfrm>
            <a:off x="990296" y="2176624"/>
            <a:ext cx="5717436" cy="3838219"/>
            <a:chOff x="813834" y="2326752"/>
            <a:chExt cx="5717436" cy="3838219"/>
          </a:xfrm>
        </p:grpSpPr>
        <p:sp>
          <p:nvSpPr>
            <p:cNvPr id="8" name="TextBox 11">
              <a:extLst>
                <a:ext uri="{FF2B5EF4-FFF2-40B4-BE49-F238E27FC236}">
                  <a16:creationId xmlns:a16="http://schemas.microsoft.com/office/drawing/2014/main" id="{5CB80CEE-D197-4449-9F36-DD9F774F0743}"/>
                </a:ext>
              </a:extLst>
            </p:cNvPr>
            <p:cNvSpPr txBox="1"/>
            <p:nvPr/>
          </p:nvSpPr>
          <p:spPr>
            <a:xfrm>
              <a:off x="2093004" y="3383620"/>
              <a:ext cx="0" cy="0"/>
            </a:xfrm>
            <a:prstGeom prst="rect">
              <a:avLst/>
            </a:prstGeom>
            <a:noFill/>
          </p:spPr>
          <p:txBody>
            <a:bodyPr wrap="square" lIns="91440" tIns="91440" rIns="91440" bIns="91440" rtlCol="0">
              <a:noAutofit/>
            </a:bodyPr>
            <a:lstStyle/>
            <a:p>
              <a:pPr>
                <a:spcAft>
                  <a:spcPts val="450"/>
                </a:spcAft>
              </a:pPr>
              <a:endParaRPr lang="en-US" sz="1000"/>
            </a:p>
          </p:txBody>
        </p:sp>
        <p:sp>
          <p:nvSpPr>
            <p:cNvPr id="9" name="Rectangle 30">
              <a:extLst>
                <a:ext uri="{FF2B5EF4-FFF2-40B4-BE49-F238E27FC236}">
                  <a16:creationId xmlns:a16="http://schemas.microsoft.com/office/drawing/2014/main" id="{EB636DE2-E127-4DC7-8C2E-5C01D707EB8A}"/>
                </a:ext>
              </a:extLst>
            </p:cNvPr>
            <p:cNvSpPr/>
            <p:nvPr/>
          </p:nvSpPr>
          <p:spPr>
            <a:xfrm>
              <a:off x="813834" y="2326752"/>
              <a:ext cx="1973088" cy="3838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nSpc>
                  <a:spcPct val="88000"/>
                </a:lnSpc>
                <a:spcAft>
                  <a:spcPts val="600"/>
                </a:spcAft>
              </a:pPr>
              <a:r>
                <a:rPr lang="en-US" sz="1000">
                  <a:solidFill>
                    <a:schemeClr val="bg1"/>
                  </a:solidFill>
                </a:rPr>
                <a:t>KPMG Ignition Virtual enables you to create momentum and drive mission critical and organizational priorities, such as:</a:t>
              </a:r>
            </a:p>
            <a:p>
              <a:pPr marL="171450" indent="-171450">
                <a:lnSpc>
                  <a:spcPct val="88000"/>
                </a:lnSpc>
                <a:spcAft>
                  <a:spcPts val="600"/>
                </a:spcAft>
                <a:buFont typeface="Wingdings" panose="05000000000000000000" pitchFamily="2" charset="2"/>
                <a:buChar char="§"/>
              </a:pPr>
              <a:r>
                <a:rPr lang="en-US" sz="1000">
                  <a:solidFill>
                    <a:schemeClr val="bg1"/>
                  </a:solidFill>
                </a:rPr>
                <a:t>Ensure continuity of business and focus on priority initiatives during disruptive times</a:t>
              </a:r>
            </a:p>
            <a:p>
              <a:pPr marL="171450" indent="-171450">
                <a:lnSpc>
                  <a:spcPct val="88000"/>
                </a:lnSpc>
                <a:spcAft>
                  <a:spcPts val="600"/>
                </a:spcAft>
                <a:buFont typeface="Wingdings" panose="05000000000000000000" pitchFamily="2" charset="2"/>
                <a:buChar char="§"/>
              </a:pPr>
              <a:r>
                <a:rPr lang="en-US" sz="1000">
                  <a:solidFill>
                    <a:schemeClr val="bg1"/>
                  </a:solidFill>
                </a:rPr>
                <a:t>Collaborate virtually in an environment where physical proximity isn’t an option</a:t>
              </a:r>
            </a:p>
            <a:p>
              <a:pPr marL="171450" indent="-171450">
                <a:lnSpc>
                  <a:spcPct val="88000"/>
                </a:lnSpc>
                <a:spcAft>
                  <a:spcPts val="600"/>
                </a:spcAft>
                <a:buFont typeface="Wingdings" panose="05000000000000000000" pitchFamily="2" charset="2"/>
                <a:buChar char="§"/>
              </a:pPr>
              <a:r>
                <a:rPr lang="en-US" sz="1000">
                  <a:solidFill>
                    <a:schemeClr val="bg1"/>
                  </a:solidFill>
                </a:rPr>
                <a:t>Produce tangible, outcome- driven deliverables to drive decision support and actionable next steps</a:t>
              </a:r>
            </a:p>
            <a:p>
              <a:pPr marL="171450" indent="-171450">
                <a:lnSpc>
                  <a:spcPct val="88000"/>
                </a:lnSpc>
                <a:spcAft>
                  <a:spcPts val="600"/>
                </a:spcAft>
                <a:buFont typeface="Wingdings" panose="05000000000000000000" pitchFamily="2" charset="2"/>
                <a:buChar char="§"/>
              </a:pPr>
              <a:r>
                <a:rPr lang="en-US" sz="1000">
                  <a:solidFill>
                    <a:schemeClr val="bg1"/>
                  </a:solidFill>
                </a:rPr>
                <a:t>Capitalize on the speed of collaboration by reducing cycles required from linear remote working approaches </a:t>
              </a:r>
            </a:p>
          </p:txBody>
        </p:sp>
        <p:sp>
          <p:nvSpPr>
            <p:cNvPr id="10" name="Rectangle 9">
              <a:extLst>
                <a:ext uri="{FF2B5EF4-FFF2-40B4-BE49-F238E27FC236}">
                  <a16:creationId xmlns:a16="http://schemas.microsoft.com/office/drawing/2014/main" id="{A850031E-3207-4EA8-AC58-C4C65543C411}"/>
                </a:ext>
              </a:extLst>
            </p:cNvPr>
            <p:cNvSpPr/>
            <p:nvPr/>
          </p:nvSpPr>
          <p:spPr>
            <a:xfrm>
              <a:off x="813834" y="2377308"/>
              <a:ext cx="2062481" cy="363176"/>
            </a:xfrm>
            <a:prstGeom prst="rect">
              <a:avLst/>
            </a:prstGeom>
          </p:spPr>
          <p:txBody>
            <a:bodyPr wrap="square">
              <a:spAutoFit/>
            </a:bodyPr>
            <a:lstStyle/>
            <a:p>
              <a:pPr>
                <a:lnSpc>
                  <a:spcPct val="88000"/>
                </a:lnSpc>
                <a:spcAft>
                  <a:spcPts val="450"/>
                </a:spcAft>
              </a:pPr>
              <a:r>
                <a:rPr lang="en-US" sz="1000" b="1">
                  <a:solidFill>
                    <a:schemeClr val="bg1"/>
                  </a:solidFill>
                </a:rPr>
                <a:t>What are the benefits of a virtual session?</a:t>
              </a:r>
            </a:p>
          </p:txBody>
        </p:sp>
        <p:sp>
          <p:nvSpPr>
            <p:cNvPr id="12" name="Rectangle 30">
              <a:extLst>
                <a:ext uri="{FF2B5EF4-FFF2-40B4-BE49-F238E27FC236}">
                  <a16:creationId xmlns:a16="http://schemas.microsoft.com/office/drawing/2014/main" id="{DD767F7C-DDEF-4B3D-BA71-E0E887711A1C}"/>
                </a:ext>
              </a:extLst>
            </p:cNvPr>
            <p:cNvSpPr/>
            <p:nvPr/>
          </p:nvSpPr>
          <p:spPr>
            <a:xfrm>
              <a:off x="2815081" y="2630045"/>
              <a:ext cx="3716189" cy="1440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numCol="2" spcCol="182880" rtlCol="0" anchor="ctr"/>
            <a:lstStyle/>
            <a:p>
              <a:pPr marL="171450" indent="-171450">
                <a:spcBef>
                  <a:spcPts val="300"/>
                </a:spcBef>
                <a:spcAft>
                  <a:spcPts val="300"/>
                </a:spcAft>
                <a:buFont typeface="Wingdings" panose="05000000000000000000" pitchFamily="2" charset="2"/>
                <a:buChar char="§"/>
                <a:defRPr/>
              </a:pPr>
              <a:r>
                <a:rPr lang="en-US" sz="1000">
                  <a:solidFill>
                    <a:schemeClr val="bg1"/>
                  </a:solidFill>
                </a:rPr>
                <a:t>Coordinated Ignition Team with extensive facilitation and collaboration expertise</a:t>
              </a:r>
            </a:p>
            <a:p>
              <a:pPr marL="171450" indent="-171450">
                <a:spcBef>
                  <a:spcPts val="300"/>
                </a:spcBef>
                <a:spcAft>
                  <a:spcPts val="300"/>
                </a:spcAft>
                <a:buFont typeface="Wingdings" panose="05000000000000000000" pitchFamily="2" charset="2"/>
                <a:buChar char="§"/>
                <a:defRPr/>
              </a:pPr>
              <a:r>
                <a:rPr lang="en-US" sz="1000">
                  <a:solidFill>
                    <a:schemeClr val="bg1"/>
                  </a:solidFill>
                </a:rPr>
                <a:t> “The Engine Room”</a:t>
              </a:r>
            </a:p>
            <a:p>
              <a:pPr marL="171450" indent="-171450">
                <a:spcBef>
                  <a:spcPts val="300"/>
                </a:spcBef>
                <a:spcAft>
                  <a:spcPts val="300"/>
                </a:spcAft>
                <a:buFont typeface="Wingdings" panose="05000000000000000000" pitchFamily="2" charset="2"/>
                <a:buChar char="§"/>
                <a:defRPr/>
              </a:pPr>
              <a:r>
                <a:rPr lang="en-US" sz="1000">
                  <a:solidFill>
                    <a:schemeClr val="bg1"/>
                  </a:solidFill>
                  <a:cs typeface="Arial" panose="020B0604020202020204" pitchFamily="34" charset="0"/>
                </a:rPr>
                <a:t>Technology requirements &amp; support</a:t>
              </a:r>
            </a:p>
            <a:p>
              <a:pPr marL="171450" indent="-171450">
                <a:spcBef>
                  <a:spcPts val="300"/>
                </a:spcBef>
                <a:spcAft>
                  <a:spcPts val="300"/>
                </a:spcAft>
                <a:buFont typeface="Wingdings" panose="05000000000000000000" pitchFamily="2" charset="2"/>
                <a:buChar char="§"/>
                <a:defRPr/>
              </a:pPr>
              <a:r>
                <a:rPr lang="en-US" sz="1000">
                  <a:solidFill>
                    <a:schemeClr val="bg1"/>
                  </a:solidFill>
                  <a:cs typeface="Arial" panose="020B0604020202020204" pitchFamily="34" charset="0"/>
                </a:rPr>
                <a:t>Custom agenda design and execution</a:t>
              </a:r>
            </a:p>
            <a:p>
              <a:pPr marL="171450" indent="-171450">
                <a:spcBef>
                  <a:spcPts val="300"/>
                </a:spcBef>
                <a:spcAft>
                  <a:spcPts val="300"/>
                </a:spcAft>
                <a:buFont typeface="Wingdings" panose="05000000000000000000" pitchFamily="2" charset="2"/>
                <a:buChar char="§"/>
                <a:defRPr/>
              </a:pPr>
              <a:r>
                <a:rPr lang="en-US" sz="1000">
                  <a:solidFill>
                    <a:schemeClr val="bg1"/>
                  </a:solidFill>
                  <a:cs typeface="Arial" panose="020B0604020202020204" pitchFamily="34" charset="0"/>
                </a:rPr>
                <a:t>Relevant assets and methods</a:t>
              </a:r>
            </a:p>
            <a:p>
              <a:pPr marL="171450" indent="-171450">
                <a:spcBef>
                  <a:spcPts val="300"/>
                </a:spcBef>
                <a:spcAft>
                  <a:spcPts val="300"/>
                </a:spcAft>
                <a:buFont typeface="Wingdings" panose="05000000000000000000" pitchFamily="2" charset="2"/>
                <a:buChar char="§"/>
                <a:defRPr/>
              </a:pPr>
              <a:r>
                <a:rPr lang="en-US" sz="1000">
                  <a:solidFill>
                    <a:schemeClr val="bg1"/>
                  </a:solidFill>
                  <a:cs typeface="Arial" panose="020B0604020202020204" pitchFamily="34" charset="0"/>
                </a:rPr>
                <a:t>Relevant insights </a:t>
              </a:r>
            </a:p>
            <a:p>
              <a:pPr marL="171450" indent="-171450">
                <a:spcBef>
                  <a:spcPts val="300"/>
                </a:spcBef>
                <a:spcAft>
                  <a:spcPts val="300"/>
                </a:spcAft>
                <a:buFont typeface="Wingdings" panose="05000000000000000000" pitchFamily="2" charset="2"/>
                <a:buChar char="§"/>
                <a:defRPr/>
              </a:pPr>
              <a:r>
                <a:rPr lang="en-US" sz="1000">
                  <a:solidFill>
                    <a:schemeClr val="bg1"/>
                  </a:solidFill>
                  <a:cs typeface="Arial" panose="020B0604020202020204" pitchFamily="34" charset="0"/>
                </a:rPr>
                <a:t>Output package</a:t>
              </a:r>
            </a:p>
          </p:txBody>
        </p:sp>
        <p:sp>
          <p:nvSpPr>
            <p:cNvPr id="13" name="Rectangle 30">
              <a:extLst>
                <a:ext uri="{FF2B5EF4-FFF2-40B4-BE49-F238E27FC236}">
                  <a16:creationId xmlns:a16="http://schemas.microsoft.com/office/drawing/2014/main" id="{71728F5E-4859-437D-9E0F-4A3A120B4740}"/>
                </a:ext>
              </a:extLst>
            </p:cNvPr>
            <p:cNvSpPr/>
            <p:nvPr/>
          </p:nvSpPr>
          <p:spPr>
            <a:xfrm>
              <a:off x="2815081" y="4092971"/>
              <a:ext cx="3716189" cy="2053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b"/>
            <a:lstStyle/>
            <a:p>
              <a:pPr marL="217170" marR="243840" indent="-129539">
                <a:lnSpc>
                  <a:spcPct val="101299"/>
                </a:lnSpc>
                <a:spcBef>
                  <a:spcPts val="365"/>
                </a:spcBef>
                <a:buFont typeface="Arial"/>
                <a:buChar char="•"/>
                <a:tabLst>
                  <a:tab pos="217804" algn="l"/>
                </a:tabLst>
              </a:pPr>
              <a:endParaRPr lang="en-US" sz="1000" b="1">
                <a:solidFill>
                  <a:schemeClr val="bg1"/>
                </a:solidFill>
                <a:cs typeface="Arial" panose="020B0604020202020204" pitchFamily="34" charset="0"/>
              </a:endParaRPr>
            </a:p>
            <a:p>
              <a:pPr marL="171450" marR="243840" indent="-171450">
                <a:lnSpc>
                  <a:spcPct val="88000"/>
                </a:lnSpc>
                <a:spcBef>
                  <a:spcPts val="365"/>
                </a:spcBef>
                <a:spcAft>
                  <a:spcPts val="600"/>
                </a:spcAft>
                <a:buFont typeface="Wingdings" panose="05000000000000000000" pitchFamily="2" charset="2"/>
                <a:buChar char="§"/>
                <a:tabLst>
                  <a:tab pos="217804" algn="l"/>
                </a:tabLst>
              </a:pPr>
              <a:r>
                <a:rPr lang="en-US" sz="1000" b="1">
                  <a:solidFill>
                    <a:schemeClr val="bg1"/>
                  </a:solidFill>
                </a:rPr>
                <a:t>Host &amp; Connect</a:t>
              </a:r>
              <a:r>
                <a:rPr lang="en-US" sz="1000">
                  <a:solidFill>
                    <a:schemeClr val="bg1"/>
                  </a:solidFill>
                </a:rPr>
                <a:t> using tools to provide an intuitive user experience</a:t>
              </a:r>
            </a:p>
            <a:p>
              <a:pPr marL="171450" marR="120650" indent="-171450">
                <a:lnSpc>
                  <a:spcPct val="88000"/>
                </a:lnSpc>
                <a:spcBef>
                  <a:spcPts val="190"/>
                </a:spcBef>
                <a:spcAft>
                  <a:spcPts val="600"/>
                </a:spcAft>
                <a:buFont typeface="Wingdings" panose="05000000000000000000" pitchFamily="2" charset="2"/>
                <a:buChar char="§"/>
                <a:tabLst>
                  <a:tab pos="217804" algn="l"/>
                </a:tabLst>
              </a:pPr>
              <a:r>
                <a:rPr lang="en-US" sz="1000" b="1">
                  <a:solidFill>
                    <a:schemeClr val="bg1"/>
                  </a:solidFill>
                </a:rPr>
                <a:t>Share</a:t>
              </a:r>
              <a:r>
                <a:rPr lang="en-US" sz="1000">
                  <a:solidFill>
                    <a:schemeClr val="bg1"/>
                  </a:solidFill>
                </a:rPr>
                <a:t> content in a secure cloud environment via tools like Microsoft Teams or client preferred collaboration platforms. We provide flexibility to display a wide variety of content while being platform agnostic</a:t>
              </a:r>
            </a:p>
            <a:p>
              <a:pPr marL="171450" marR="120650" indent="-171450">
                <a:lnSpc>
                  <a:spcPct val="88000"/>
                </a:lnSpc>
                <a:spcBef>
                  <a:spcPts val="204"/>
                </a:spcBef>
                <a:spcAft>
                  <a:spcPts val="600"/>
                </a:spcAft>
                <a:buFont typeface="Wingdings" panose="05000000000000000000" pitchFamily="2" charset="2"/>
                <a:buChar char="§"/>
                <a:tabLst>
                  <a:tab pos="217804" algn="l"/>
                </a:tabLst>
              </a:pPr>
              <a:r>
                <a:rPr lang="en-US" sz="1000" b="1">
                  <a:solidFill>
                    <a:schemeClr val="bg1"/>
                  </a:solidFill>
                </a:rPr>
                <a:t>Collaborate</a:t>
              </a:r>
              <a:r>
                <a:rPr lang="en-US" sz="1000">
                  <a:solidFill>
                    <a:schemeClr val="bg1"/>
                  </a:solidFill>
                </a:rPr>
                <a:t> leveraging software products that enable us to enhance our activities though real-time collaboration</a:t>
              </a:r>
            </a:p>
            <a:p>
              <a:pPr marL="171450" marR="226060" indent="-171450">
                <a:lnSpc>
                  <a:spcPct val="88000"/>
                </a:lnSpc>
                <a:spcBef>
                  <a:spcPts val="195"/>
                </a:spcBef>
                <a:spcAft>
                  <a:spcPts val="600"/>
                </a:spcAft>
                <a:buFont typeface="Wingdings" panose="05000000000000000000" pitchFamily="2" charset="2"/>
                <a:buChar char="§"/>
                <a:tabLst>
                  <a:tab pos="217804" algn="l"/>
                </a:tabLst>
              </a:pPr>
              <a:r>
                <a:rPr lang="en-US" sz="1000" b="1">
                  <a:solidFill>
                    <a:schemeClr val="bg1"/>
                  </a:solidFill>
                </a:rPr>
                <a:t>Interact</a:t>
              </a:r>
              <a:r>
                <a:rPr lang="en-US" sz="1000">
                  <a:solidFill>
                    <a:schemeClr val="bg1"/>
                  </a:solidFill>
                </a:rPr>
                <a:t> using tools such as Poll Everywhere, allowing participants to easily interact directly and in the moment</a:t>
              </a:r>
            </a:p>
          </p:txBody>
        </p:sp>
        <p:sp>
          <p:nvSpPr>
            <p:cNvPr id="14" name="TextBox 13">
              <a:extLst>
                <a:ext uri="{FF2B5EF4-FFF2-40B4-BE49-F238E27FC236}">
                  <a16:creationId xmlns:a16="http://schemas.microsoft.com/office/drawing/2014/main" id="{02BAD391-2927-4BF4-96A0-AF812B625CE4}"/>
                </a:ext>
              </a:extLst>
            </p:cNvPr>
            <p:cNvSpPr txBox="1"/>
            <p:nvPr/>
          </p:nvSpPr>
          <p:spPr>
            <a:xfrm flipV="1">
              <a:off x="4519174" y="4548988"/>
              <a:ext cx="0" cy="43881"/>
            </a:xfrm>
            <a:prstGeom prst="rect">
              <a:avLst/>
            </a:prstGeom>
            <a:noFill/>
          </p:spPr>
          <p:txBody>
            <a:bodyPr wrap="none" lIns="40958" tIns="40958" rIns="40958" bIns="40958" rtlCol="0">
              <a:noAutofit/>
            </a:bodyPr>
            <a:lstStyle/>
            <a:p>
              <a:pPr>
                <a:spcAft>
                  <a:spcPts val="450"/>
                </a:spcAft>
              </a:pPr>
              <a:endParaRPr lang="en-US" sz="1000">
                <a:solidFill>
                  <a:srgbClr val="BC204B"/>
                </a:solidFill>
              </a:endParaRPr>
            </a:p>
          </p:txBody>
        </p:sp>
        <p:sp>
          <p:nvSpPr>
            <p:cNvPr id="15" name="TextBox 11">
              <a:extLst>
                <a:ext uri="{FF2B5EF4-FFF2-40B4-BE49-F238E27FC236}">
                  <a16:creationId xmlns:a16="http://schemas.microsoft.com/office/drawing/2014/main" id="{10728A2B-94CE-4181-90D4-98F38123A951}"/>
                </a:ext>
              </a:extLst>
            </p:cNvPr>
            <p:cNvSpPr txBox="1"/>
            <p:nvPr/>
          </p:nvSpPr>
          <p:spPr>
            <a:xfrm flipV="1">
              <a:off x="5828798" y="3666030"/>
              <a:ext cx="0" cy="43881"/>
            </a:xfrm>
            <a:prstGeom prst="rect">
              <a:avLst/>
            </a:prstGeom>
            <a:noFill/>
          </p:spPr>
          <p:txBody>
            <a:bodyPr wrap="square" lIns="91440" tIns="91440" rIns="91440" bIns="91440" rtlCol="0">
              <a:noAutofit/>
            </a:bodyPr>
            <a:lstStyle/>
            <a:p>
              <a:pPr>
                <a:spcAft>
                  <a:spcPts val="450"/>
                </a:spcAft>
              </a:pPr>
              <a:endParaRPr lang="en-US" sz="1000">
                <a:solidFill>
                  <a:srgbClr val="BC204B"/>
                </a:solidFill>
              </a:endParaRPr>
            </a:p>
          </p:txBody>
        </p:sp>
        <p:sp>
          <p:nvSpPr>
            <p:cNvPr id="16" name="Rectangle 15">
              <a:extLst>
                <a:ext uri="{FF2B5EF4-FFF2-40B4-BE49-F238E27FC236}">
                  <a16:creationId xmlns:a16="http://schemas.microsoft.com/office/drawing/2014/main" id="{92E8DEE0-B47E-428A-8CB2-FED72E46B2DE}"/>
                </a:ext>
              </a:extLst>
            </p:cNvPr>
            <p:cNvSpPr/>
            <p:nvPr/>
          </p:nvSpPr>
          <p:spPr>
            <a:xfrm>
              <a:off x="2805102" y="4092971"/>
              <a:ext cx="3023688" cy="227755"/>
            </a:xfrm>
            <a:prstGeom prst="rect">
              <a:avLst/>
            </a:prstGeom>
          </p:spPr>
          <p:txBody>
            <a:bodyPr wrap="square">
              <a:spAutoFit/>
            </a:bodyPr>
            <a:lstStyle/>
            <a:p>
              <a:pPr>
                <a:lnSpc>
                  <a:spcPct val="88000"/>
                </a:lnSpc>
                <a:spcAft>
                  <a:spcPts val="450"/>
                </a:spcAft>
              </a:pPr>
              <a:r>
                <a:rPr lang="en-US" sz="1000" b="1">
                  <a:solidFill>
                    <a:schemeClr val="bg1"/>
                  </a:solidFill>
                </a:rPr>
                <a:t>Example technologies and resources</a:t>
              </a:r>
              <a:endParaRPr lang="en-US" sz="1000">
                <a:solidFill>
                  <a:schemeClr val="bg1"/>
                </a:solidFill>
              </a:endParaRPr>
            </a:p>
          </p:txBody>
        </p:sp>
        <p:sp>
          <p:nvSpPr>
            <p:cNvPr id="17" name="Rectangle 30">
              <a:extLst>
                <a:ext uri="{FF2B5EF4-FFF2-40B4-BE49-F238E27FC236}">
                  <a16:creationId xmlns:a16="http://schemas.microsoft.com/office/drawing/2014/main" id="{AB14D802-B3DD-474A-9D6D-2EB88D85561B}"/>
                </a:ext>
              </a:extLst>
            </p:cNvPr>
            <p:cNvSpPr/>
            <p:nvPr/>
          </p:nvSpPr>
          <p:spPr>
            <a:xfrm>
              <a:off x="2815081" y="2337265"/>
              <a:ext cx="3716187" cy="29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numCol="2" rtlCol="0" anchor="ctr"/>
            <a:lstStyle/>
            <a:p>
              <a:pPr marL="171450" indent="-171450">
                <a:spcBef>
                  <a:spcPts val="300"/>
                </a:spcBef>
                <a:spcAft>
                  <a:spcPts val="300"/>
                </a:spcAft>
                <a:buFont typeface="Wingdings" panose="05000000000000000000" pitchFamily="2" charset="2"/>
                <a:buChar char="§"/>
                <a:defRPr/>
              </a:pPr>
              <a:endParaRPr lang="en-US" sz="1000">
                <a:solidFill>
                  <a:schemeClr val="bg1"/>
                </a:solidFill>
                <a:cs typeface="Arial" panose="020B0604020202020204" pitchFamily="34" charset="0"/>
              </a:endParaRPr>
            </a:p>
          </p:txBody>
        </p:sp>
        <p:sp>
          <p:nvSpPr>
            <p:cNvPr id="18" name="Rectangle 17">
              <a:extLst>
                <a:ext uri="{FF2B5EF4-FFF2-40B4-BE49-F238E27FC236}">
                  <a16:creationId xmlns:a16="http://schemas.microsoft.com/office/drawing/2014/main" id="{12FE6FE8-12BD-419A-AC33-A8FE01C3C8CF}"/>
                </a:ext>
              </a:extLst>
            </p:cNvPr>
            <p:cNvSpPr/>
            <p:nvPr/>
          </p:nvSpPr>
          <p:spPr>
            <a:xfrm>
              <a:off x="2805102" y="2424476"/>
              <a:ext cx="3364843" cy="227755"/>
            </a:xfrm>
            <a:prstGeom prst="rect">
              <a:avLst/>
            </a:prstGeom>
          </p:spPr>
          <p:txBody>
            <a:bodyPr wrap="square">
              <a:spAutoFit/>
            </a:bodyPr>
            <a:lstStyle/>
            <a:p>
              <a:pPr>
                <a:lnSpc>
                  <a:spcPct val="88000"/>
                </a:lnSpc>
                <a:spcAft>
                  <a:spcPts val="450"/>
                </a:spcAft>
              </a:pPr>
              <a:r>
                <a:rPr lang="en-US" sz="1000" b="1">
                  <a:solidFill>
                    <a:schemeClr val="bg1"/>
                  </a:solidFill>
                </a:rPr>
                <a:t>What is included in a virtual session?</a:t>
              </a:r>
              <a:endParaRPr lang="en-US" sz="1000">
                <a:solidFill>
                  <a:schemeClr val="bg1"/>
                </a:solidFill>
              </a:endParaRPr>
            </a:p>
          </p:txBody>
        </p:sp>
      </p:grpSp>
      <p:sp>
        <p:nvSpPr>
          <p:cNvPr id="19" name="Rectangle 18">
            <a:extLst>
              <a:ext uri="{FF2B5EF4-FFF2-40B4-BE49-F238E27FC236}">
                <a16:creationId xmlns:a16="http://schemas.microsoft.com/office/drawing/2014/main" id="{88E93258-A39D-4391-A6B0-F6CEFDF7E5EE}"/>
              </a:ext>
            </a:extLst>
          </p:cNvPr>
          <p:cNvSpPr/>
          <p:nvPr/>
        </p:nvSpPr>
        <p:spPr>
          <a:xfrm>
            <a:off x="6890060" y="2241012"/>
            <a:ext cx="1397819" cy="153888"/>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1"/>
                </a:solidFill>
                <a:effectLst/>
                <a:uLnTx/>
                <a:uFillTx/>
                <a:ea typeface="+mn-ea"/>
                <a:cs typeface="Arial" panose="020B0604020202020204" pitchFamily="34" charset="0"/>
              </a:rPr>
              <a:t>Representative output </a:t>
            </a:r>
          </a:p>
        </p:txBody>
      </p:sp>
      <p:pic>
        <p:nvPicPr>
          <p:cNvPr id="20" name="Picture 19">
            <a:extLst>
              <a:ext uri="{FF2B5EF4-FFF2-40B4-BE49-F238E27FC236}">
                <a16:creationId xmlns:a16="http://schemas.microsoft.com/office/drawing/2014/main" id="{1AC90E42-190F-4807-BF16-0AF335EB9A3F}"/>
              </a:ext>
            </a:extLst>
          </p:cNvPr>
          <p:cNvPicPr>
            <a:picLocks noChangeAspect="1"/>
          </p:cNvPicPr>
          <p:nvPr/>
        </p:nvPicPr>
        <p:blipFill>
          <a:blip r:embed="rId3"/>
          <a:stretch>
            <a:fillRect/>
          </a:stretch>
        </p:blipFill>
        <p:spPr>
          <a:xfrm>
            <a:off x="9129484" y="2753450"/>
            <a:ext cx="2093181" cy="1188720"/>
          </a:xfrm>
          <a:prstGeom prst="rect">
            <a:avLst/>
          </a:prstGeom>
          <a:ln w="3175">
            <a:solidFill>
              <a:srgbClr val="00338D"/>
            </a:solidFill>
          </a:ln>
          <a:effectLst/>
        </p:spPr>
      </p:pic>
      <p:pic>
        <p:nvPicPr>
          <p:cNvPr id="21" name="Picture 20">
            <a:extLst>
              <a:ext uri="{FF2B5EF4-FFF2-40B4-BE49-F238E27FC236}">
                <a16:creationId xmlns:a16="http://schemas.microsoft.com/office/drawing/2014/main" id="{0C8E2004-955C-432C-9547-DE0F542DA65D}"/>
              </a:ext>
            </a:extLst>
          </p:cNvPr>
          <p:cNvPicPr>
            <a:picLocks noChangeAspect="1"/>
          </p:cNvPicPr>
          <p:nvPr/>
        </p:nvPicPr>
        <p:blipFill rotWithShape="1">
          <a:blip r:embed="rId4"/>
          <a:srcRect t="51306"/>
          <a:stretch/>
        </p:blipFill>
        <p:spPr>
          <a:xfrm>
            <a:off x="6931162" y="4323549"/>
            <a:ext cx="1899286" cy="1320582"/>
          </a:xfrm>
          <a:prstGeom prst="rect">
            <a:avLst/>
          </a:prstGeom>
          <a:ln w="3175">
            <a:solidFill>
              <a:srgbClr val="00338D"/>
            </a:solidFill>
          </a:ln>
          <a:effectLst/>
        </p:spPr>
      </p:pic>
      <p:pic>
        <p:nvPicPr>
          <p:cNvPr id="22" name="Picture 21">
            <a:extLst>
              <a:ext uri="{FF2B5EF4-FFF2-40B4-BE49-F238E27FC236}">
                <a16:creationId xmlns:a16="http://schemas.microsoft.com/office/drawing/2014/main" id="{899AD12D-10DF-4574-8DA6-2A61C330051C}"/>
              </a:ext>
            </a:extLst>
          </p:cNvPr>
          <p:cNvPicPr>
            <a:picLocks noChangeAspect="1"/>
          </p:cNvPicPr>
          <p:nvPr/>
        </p:nvPicPr>
        <p:blipFill>
          <a:blip r:embed="rId5"/>
          <a:stretch>
            <a:fillRect/>
          </a:stretch>
        </p:blipFill>
        <p:spPr>
          <a:xfrm>
            <a:off x="6815120" y="2753449"/>
            <a:ext cx="2015327" cy="1188720"/>
          </a:xfrm>
          <a:prstGeom prst="rect">
            <a:avLst/>
          </a:prstGeom>
          <a:ln w="3175">
            <a:solidFill>
              <a:srgbClr val="00338D"/>
            </a:solidFill>
          </a:ln>
          <a:effectLst/>
        </p:spPr>
      </p:pic>
      <p:sp>
        <p:nvSpPr>
          <p:cNvPr id="23" name="TextBox 22">
            <a:extLst>
              <a:ext uri="{FF2B5EF4-FFF2-40B4-BE49-F238E27FC236}">
                <a16:creationId xmlns:a16="http://schemas.microsoft.com/office/drawing/2014/main" id="{0F3D08E2-327F-46B1-AE55-7157959418D3}"/>
              </a:ext>
            </a:extLst>
          </p:cNvPr>
          <p:cNvSpPr txBox="1"/>
          <p:nvPr/>
        </p:nvSpPr>
        <p:spPr>
          <a:xfrm>
            <a:off x="6890060" y="2502103"/>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chemeClr val="accent1"/>
                </a:solidFill>
                <a:effectLst/>
                <a:uLnTx/>
                <a:uFillTx/>
                <a:ea typeface="+mn-ea"/>
                <a:cs typeface="Arial" panose="020B0604020202020204" pitchFamily="34" charset="0"/>
              </a:rPr>
              <a:t>Collaboration session agenda</a:t>
            </a:r>
            <a:endParaRPr kumimoji="0" lang="en-US" sz="1000" i="1" u="none" strike="noStrike" kern="1200" cap="none" spc="0" normalizeH="0" baseline="0" noProof="0">
              <a:ln>
                <a:noFill/>
              </a:ln>
              <a:solidFill>
                <a:schemeClr val="accent1"/>
              </a:solidFill>
              <a:effectLst/>
              <a:uLnTx/>
              <a:uFillTx/>
              <a:ea typeface="+mn-ea"/>
              <a:cs typeface="+mn-cs"/>
            </a:endParaRPr>
          </a:p>
        </p:txBody>
      </p:sp>
      <p:sp>
        <p:nvSpPr>
          <p:cNvPr id="24" name="TextBox 23">
            <a:extLst>
              <a:ext uri="{FF2B5EF4-FFF2-40B4-BE49-F238E27FC236}">
                <a16:creationId xmlns:a16="http://schemas.microsoft.com/office/drawing/2014/main" id="{C90B7E29-99D7-4FCC-9301-64CCA16BEF30}"/>
              </a:ext>
            </a:extLst>
          </p:cNvPr>
          <p:cNvSpPr txBox="1"/>
          <p:nvPr/>
        </p:nvSpPr>
        <p:spPr>
          <a:xfrm>
            <a:off x="6941819" y="4129958"/>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chemeClr val="accent1"/>
                </a:solidFill>
                <a:effectLst/>
                <a:uLnTx/>
                <a:uFillTx/>
                <a:ea typeface="+mn-ea"/>
                <a:cs typeface="Arial" panose="020B0604020202020204" pitchFamily="34" charset="0"/>
              </a:rPr>
              <a:t>Real-time survey tool</a:t>
            </a:r>
            <a:endParaRPr kumimoji="0" lang="en-US" sz="1000" i="1" u="none" strike="noStrike" kern="1200" cap="none" spc="0" normalizeH="0" baseline="0" noProof="0">
              <a:ln>
                <a:noFill/>
              </a:ln>
              <a:solidFill>
                <a:schemeClr val="accent1"/>
              </a:solidFill>
              <a:effectLst/>
              <a:uLnTx/>
              <a:uFillTx/>
              <a:ea typeface="+mn-ea"/>
              <a:cs typeface="+mn-cs"/>
            </a:endParaRPr>
          </a:p>
        </p:txBody>
      </p:sp>
      <p:sp>
        <p:nvSpPr>
          <p:cNvPr id="25" name="TextBox 24">
            <a:extLst>
              <a:ext uri="{FF2B5EF4-FFF2-40B4-BE49-F238E27FC236}">
                <a16:creationId xmlns:a16="http://schemas.microsoft.com/office/drawing/2014/main" id="{5BE0834E-85B7-4F88-AA29-3D9CE273B7CE}"/>
              </a:ext>
            </a:extLst>
          </p:cNvPr>
          <p:cNvSpPr txBox="1"/>
          <p:nvPr/>
        </p:nvSpPr>
        <p:spPr>
          <a:xfrm>
            <a:off x="9129484" y="2508984"/>
            <a:ext cx="1981497" cy="165867"/>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chemeClr val="accent1"/>
                </a:solidFill>
                <a:effectLst/>
                <a:uLnTx/>
                <a:uFillTx/>
                <a:ea typeface="+mn-ea"/>
                <a:cs typeface="Arial" panose="020B0604020202020204" pitchFamily="34" charset="0"/>
              </a:rPr>
              <a:t>Collaboration session in progress</a:t>
            </a:r>
            <a:endParaRPr kumimoji="0" lang="en-US" sz="1000" i="1" u="none" strike="noStrike" kern="1200" cap="none" spc="0" normalizeH="0" baseline="0" noProof="0">
              <a:ln>
                <a:noFill/>
              </a:ln>
              <a:solidFill>
                <a:schemeClr val="accent1"/>
              </a:solidFill>
              <a:effectLst/>
              <a:uLnTx/>
              <a:uFillTx/>
              <a:ea typeface="+mn-ea"/>
              <a:cs typeface="+mn-cs"/>
            </a:endParaRPr>
          </a:p>
        </p:txBody>
      </p:sp>
      <p:grpSp>
        <p:nvGrpSpPr>
          <p:cNvPr id="26" name="Group 25">
            <a:extLst>
              <a:ext uri="{FF2B5EF4-FFF2-40B4-BE49-F238E27FC236}">
                <a16:creationId xmlns:a16="http://schemas.microsoft.com/office/drawing/2014/main" id="{F3B6EA34-3492-4FD9-B81C-8454BCCBE93D}"/>
              </a:ext>
            </a:extLst>
          </p:cNvPr>
          <p:cNvGrpSpPr/>
          <p:nvPr/>
        </p:nvGrpSpPr>
        <p:grpSpPr>
          <a:xfrm>
            <a:off x="9129481" y="4323550"/>
            <a:ext cx="2093181" cy="1280160"/>
            <a:chOff x="9456665" y="4784238"/>
            <a:chExt cx="2139067" cy="1511970"/>
          </a:xfrm>
        </p:grpSpPr>
        <p:pic>
          <p:nvPicPr>
            <p:cNvPr id="27" name="Picture 26">
              <a:extLst>
                <a:ext uri="{FF2B5EF4-FFF2-40B4-BE49-F238E27FC236}">
                  <a16:creationId xmlns:a16="http://schemas.microsoft.com/office/drawing/2014/main" id="{B59E636B-D9D4-4B97-B436-C986F45860B1}"/>
                </a:ext>
              </a:extLst>
            </p:cNvPr>
            <p:cNvPicPr>
              <a:picLocks noChangeAspect="1"/>
            </p:cNvPicPr>
            <p:nvPr/>
          </p:nvPicPr>
          <p:blipFill rotWithShape="1">
            <a:blip r:embed="rId6"/>
            <a:srcRect l="2705" t="3025" b="-1"/>
            <a:stretch/>
          </p:blipFill>
          <p:spPr>
            <a:xfrm>
              <a:off x="9456665" y="4784238"/>
              <a:ext cx="2139067" cy="1511970"/>
            </a:xfrm>
            <a:prstGeom prst="rect">
              <a:avLst/>
            </a:prstGeom>
            <a:ln w="3175">
              <a:solidFill>
                <a:srgbClr val="00338D"/>
              </a:solidFill>
            </a:ln>
          </p:spPr>
        </p:pic>
        <p:sp>
          <p:nvSpPr>
            <p:cNvPr id="28" name="Rectangle 27">
              <a:extLst>
                <a:ext uri="{FF2B5EF4-FFF2-40B4-BE49-F238E27FC236}">
                  <a16:creationId xmlns:a16="http://schemas.microsoft.com/office/drawing/2014/main" id="{E4DF7E34-3C31-43CA-A8F2-5735A4C34349}"/>
                </a:ext>
              </a:extLst>
            </p:cNvPr>
            <p:cNvSpPr/>
            <p:nvPr/>
          </p:nvSpPr>
          <p:spPr>
            <a:xfrm rot="21146798">
              <a:off x="10962687" y="5567060"/>
              <a:ext cx="95056" cy="54410"/>
            </a:xfrm>
            <a:prstGeom prst="rect">
              <a:avLst/>
            </a:prstGeom>
            <a:solidFill>
              <a:schemeClr val="bg1"/>
            </a:solidFill>
            <a:ln w="317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a:solidFill>
                  <a:schemeClr val="bg1"/>
                </a:solidFill>
              </a:endParaRPr>
            </a:p>
          </p:txBody>
        </p:sp>
      </p:grpSp>
      <p:sp>
        <p:nvSpPr>
          <p:cNvPr id="29" name="TextBox 28">
            <a:extLst>
              <a:ext uri="{FF2B5EF4-FFF2-40B4-BE49-F238E27FC236}">
                <a16:creationId xmlns:a16="http://schemas.microsoft.com/office/drawing/2014/main" id="{E2CEAA24-417A-49B3-A8B9-839D2D82DA68}"/>
              </a:ext>
            </a:extLst>
          </p:cNvPr>
          <p:cNvSpPr txBox="1"/>
          <p:nvPr/>
        </p:nvSpPr>
        <p:spPr>
          <a:xfrm>
            <a:off x="9129482" y="4129958"/>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chemeClr val="accent1"/>
                </a:solidFill>
                <a:effectLst/>
                <a:uLnTx/>
                <a:uFillTx/>
                <a:ea typeface="+mn-ea"/>
                <a:cs typeface="Arial" panose="020B0604020202020204" pitchFamily="34" charset="0"/>
              </a:rPr>
              <a:t>Output deck</a:t>
            </a:r>
            <a:endParaRPr kumimoji="0" lang="en-US" sz="1000" i="1" u="none" strike="noStrike" kern="1200" cap="none" spc="0" normalizeH="0" baseline="0" noProof="0">
              <a:ln>
                <a:noFill/>
              </a:ln>
              <a:solidFill>
                <a:schemeClr val="accent1"/>
              </a:solidFill>
              <a:effectLst/>
              <a:uLnTx/>
              <a:uFillTx/>
              <a:ea typeface="+mn-ea"/>
              <a:cs typeface="+mn-cs"/>
            </a:endParaRPr>
          </a:p>
        </p:txBody>
      </p:sp>
    </p:spTree>
    <p:custDataLst>
      <p:tags r:id="rId1"/>
    </p:custDataLst>
    <p:extLst>
      <p:ext uri="{BB962C8B-B14F-4D97-AF65-F5344CB8AC3E}">
        <p14:creationId xmlns:p14="http://schemas.microsoft.com/office/powerpoint/2010/main" val="2170960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KPMG’s Global Ignition Centers drive and accelerate innovation</a:t>
            </a:r>
          </a:p>
        </p:txBody>
      </p:sp>
      <p:sp>
        <p:nvSpPr>
          <p:cNvPr id="6" name="Content Placeholder 11">
            <a:extLst>
              <a:ext uri="{FF2B5EF4-FFF2-40B4-BE49-F238E27FC236}">
                <a16:creationId xmlns:a16="http://schemas.microsoft.com/office/drawing/2014/main" id="{1B7552A7-A934-43AC-9C24-650575366ED6}"/>
              </a:ext>
            </a:extLst>
          </p:cNvPr>
          <p:cNvSpPr txBox="1">
            <a:spLocks/>
          </p:cNvSpPr>
          <p:nvPr/>
        </p:nvSpPr>
        <p:spPr>
          <a:xfrm>
            <a:off x="1001765" y="1417022"/>
            <a:ext cx="10185599" cy="16927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Univers 45 Light" pitchFamily="2" charset="0"/>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a:latin typeface="+mn-lt"/>
              </a:rPr>
              <a:t>Our team creates an engaging environment needed to foster collaboration.</a:t>
            </a:r>
          </a:p>
        </p:txBody>
      </p:sp>
      <p:sp>
        <p:nvSpPr>
          <p:cNvPr id="30" name="Text Placeholder 3">
            <a:extLst>
              <a:ext uri="{FF2B5EF4-FFF2-40B4-BE49-F238E27FC236}">
                <a16:creationId xmlns:a16="http://schemas.microsoft.com/office/drawing/2014/main" id="{C650003F-AC13-4664-AB61-0ACC5F9C0765}"/>
              </a:ext>
            </a:extLst>
          </p:cNvPr>
          <p:cNvSpPr txBox="1">
            <a:spLocks/>
          </p:cNvSpPr>
          <p:nvPr/>
        </p:nvSpPr>
        <p:spPr>
          <a:xfrm>
            <a:off x="995364" y="1834760"/>
            <a:ext cx="6770212" cy="4591440"/>
          </a:xfrm>
          <a:prstGeom prst="rect">
            <a:avLst/>
          </a:prstGeom>
          <a:solidFill>
            <a:schemeClr val="accent1"/>
          </a:solidFill>
        </p:spPr>
        <p:txBody>
          <a:bodyPr lIns="182880" tIns="182880" rIns="182880" bIns="182880"/>
          <a:lstStyle>
            <a:lvl1pPr marL="0" indent="0" algn="l" defTabSz="914400" rtl="0" eaLnBrk="1" latinLnBrk="0" hangingPunct="1">
              <a:lnSpc>
                <a:spcPct val="100000"/>
              </a:lnSpc>
              <a:spcBef>
                <a:spcPts val="0"/>
              </a:spcBef>
              <a:spcAft>
                <a:spcPts val="600"/>
              </a:spcAft>
              <a:buFontTx/>
              <a:buNone/>
              <a:defRPr sz="105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ClrTx/>
              <a:buFontTx/>
              <a:buNone/>
              <a:defRPr sz="105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chemeClr val="bg1"/>
                </a:solidFill>
                <a:effectLst/>
                <a:uLnTx/>
                <a:uFillTx/>
                <a:latin typeface="+mj-lt"/>
                <a:ea typeface="+mn-ea"/>
                <a:cs typeface="+mn-cs"/>
              </a:rPr>
              <a:t>Areas where we can help include: </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need to </a:t>
            </a:r>
            <a:r>
              <a:rPr kumimoji="0" lang="en-US" sz="1400" b="1" i="0" u="none" strike="noStrike" kern="1200" cap="none" spc="0" normalizeH="0" baseline="0" noProof="0">
                <a:ln>
                  <a:noFill/>
                </a:ln>
                <a:solidFill>
                  <a:schemeClr val="bg1"/>
                </a:solidFill>
                <a:effectLst/>
                <a:uLnTx/>
                <a:uFillTx/>
                <a:latin typeface="Arial"/>
                <a:ea typeface="+mn-ea"/>
                <a:cs typeface="+mn-cs"/>
              </a:rPr>
              <a:t>bring leaders together</a:t>
            </a:r>
            <a:r>
              <a:rPr kumimoji="0" lang="en-US" sz="1400" b="0" i="0" u="none" strike="noStrike" kern="1200" cap="none" spc="0" normalizeH="0" baseline="0" noProof="0">
                <a:ln>
                  <a:noFill/>
                </a:ln>
                <a:solidFill>
                  <a:schemeClr val="bg1"/>
                </a:solidFill>
                <a:effectLst/>
                <a:uLnTx/>
                <a:uFillTx/>
                <a:latin typeface="Arial"/>
                <a:ea typeface="+mn-ea"/>
                <a:cs typeface="+mn-cs"/>
              </a:rPr>
              <a:t> to solve mission critical problems</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have </a:t>
            </a:r>
            <a:r>
              <a:rPr kumimoji="0" lang="en-US" sz="1400" b="1" i="0" u="none" strike="noStrike" kern="1200" cap="none" spc="0" normalizeH="0" baseline="0" noProof="0">
                <a:ln>
                  <a:noFill/>
                </a:ln>
                <a:solidFill>
                  <a:schemeClr val="bg1"/>
                </a:solidFill>
                <a:effectLst/>
                <a:uLnTx/>
                <a:uFillTx/>
                <a:latin typeface="Arial"/>
                <a:ea typeface="+mn-ea"/>
                <a:cs typeface="+mn-cs"/>
              </a:rPr>
              <a:t>projects that are stalled or in danger of derailing </a:t>
            </a:r>
            <a:r>
              <a:rPr kumimoji="0" lang="en-US" sz="1400" b="0" i="0" u="none" strike="noStrike" kern="1200" cap="none" spc="0" normalizeH="0" baseline="0" noProof="0">
                <a:ln>
                  <a:noFill/>
                </a:ln>
                <a:solidFill>
                  <a:schemeClr val="bg1"/>
                </a:solidFill>
                <a:effectLst/>
                <a:uLnTx/>
                <a:uFillTx/>
                <a:latin typeface="Arial"/>
                <a:ea typeface="+mn-ea"/>
                <a:cs typeface="+mn-cs"/>
              </a:rPr>
              <a:t>due to travel restrictions and work from home policies</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are facing </a:t>
            </a:r>
            <a:r>
              <a:rPr kumimoji="0" lang="en-US" sz="1400" b="1" i="0" u="none" strike="noStrike" kern="1200" cap="none" spc="0" normalizeH="0" baseline="0" noProof="0">
                <a:ln>
                  <a:noFill/>
                </a:ln>
                <a:solidFill>
                  <a:schemeClr val="bg1"/>
                </a:solidFill>
                <a:effectLst/>
                <a:uLnTx/>
                <a:uFillTx/>
                <a:latin typeface="Arial"/>
                <a:ea typeface="+mn-ea"/>
                <a:cs typeface="+mn-cs"/>
              </a:rPr>
              <a:t>complex technical and operational challenges</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need </a:t>
            </a:r>
            <a:r>
              <a:rPr kumimoji="0" lang="en-US" sz="1400" b="1" i="0" u="none" strike="noStrike" kern="1200" cap="none" spc="0" normalizeH="0" baseline="0" noProof="0">
                <a:ln>
                  <a:noFill/>
                </a:ln>
                <a:solidFill>
                  <a:schemeClr val="bg1"/>
                </a:solidFill>
                <a:effectLst/>
                <a:uLnTx/>
                <a:uFillTx/>
                <a:latin typeface="Arial"/>
                <a:ea typeface="+mn-ea"/>
                <a:cs typeface="+mn-cs"/>
              </a:rPr>
              <a:t>to re-prioritize or realign around new or different key initiatives </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need to </a:t>
            </a:r>
            <a:r>
              <a:rPr kumimoji="0" lang="en-US" sz="1400" b="1" i="0" u="none" strike="noStrike" kern="1200" cap="none" spc="0" normalizeH="0" baseline="0" noProof="0">
                <a:ln>
                  <a:noFill/>
                </a:ln>
                <a:solidFill>
                  <a:schemeClr val="bg1"/>
                </a:solidFill>
                <a:effectLst/>
                <a:uLnTx/>
                <a:uFillTx/>
                <a:latin typeface="Arial"/>
                <a:ea typeface="+mn-ea"/>
                <a:cs typeface="+mn-cs"/>
              </a:rPr>
              <a:t>mobilize and enhance your workforce with virtual capabilities </a:t>
            </a:r>
            <a:r>
              <a:rPr kumimoji="0" lang="en-US" sz="1400" b="0" i="0" u="none" strike="noStrike" kern="1200" cap="none" spc="0" normalizeH="0" baseline="0" noProof="0">
                <a:ln>
                  <a:noFill/>
                </a:ln>
                <a:solidFill>
                  <a:schemeClr val="bg1"/>
                </a:solidFill>
                <a:effectLst/>
                <a:uLnTx/>
                <a:uFillTx/>
                <a:latin typeface="Arial"/>
                <a:ea typeface="+mn-ea"/>
                <a:cs typeface="+mn-cs"/>
              </a:rPr>
              <a:t>required to run day-to-day activities</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want to </a:t>
            </a:r>
            <a:r>
              <a:rPr kumimoji="0" lang="en-US" sz="1400" b="1" i="0" u="none" strike="noStrike" kern="1200" cap="none" spc="0" normalizeH="0" baseline="0" noProof="0">
                <a:ln>
                  <a:noFill/>
                </a:ln>
                <a:solidFill>
                  <a:schemeClr val="bg1"/>
                </a:solidFill>
                <a:effectLst/>
                <a:uLnTx/>
                <a:uFillTx/>
                <a:latin typeface="Arial"/>
                <a:ea typeface="+mn-ea"/>
                <a:cs typeface="+mn-cs"/>
              </a:rPr>
              <a:t>understand how to leverage analytics, or explore emerging technology and AI</a:t>
            </a:r>
            <a:r>
              <a:rPr kumimoji="0" lang="en-US" sz="1400" b="0" i="0" u="none" strike="noStrike" kern="1200" cap="none" spc="0" normalizeH="0" baseline="0" noProof="0">
                <a:ln>
                  <a:noFill/>
                </a:ln>
                <a:solidFill>
                  <a:schemeClr val="bg1"/>
                </a:solidFill>
                <a:effectLst/>
                <a:uLnTx/>
                <a:uFillTx/>
                <a:latin typeface="Arial"/>
                <a:ea typeface="+mn-ea"/>
                <a:cs typeface="+mn-cs"/>
              </a:rPr>
              <a:t> and how they might apply to your business</a:t>
            </a:r>
          </a:p>
          <a:p>
            <a:pPr marR="0" lvl="2" algn="l" defTabSz="914400" rtl="0" eaLnBrk="1" fontAlgn="auto" latinLnBrk="0" hangingPunct="1">
              <a:lnSpc>
                <a:spcPct val="100000"/>
              </a:lnSpc>
              <a:spcBef>
                <a:spcPts val="0"/>
              </a:spcBef>
              <a:spcAft>
                <a:spcPts val="1200"/>
              </a:spcAft>
              <a:buClr>
                <a:schemeClr val="bg1"/>
              </a:buClr>
              <a:buSzPct val="11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Arial"/>
                <a:ea typeface="+mn-ea"/>
                <a:cs typeface="+mn-cs"/>
              </a:rPr>
              <a:t>When you are seeking to </a:t>
            </a:r>
            <a:r>
              <a:rPr kumimoji="0" lang="en-US" sz="1400" b="1" i="0" u="none" strike="noStrike" kern="1200" cap="none" spc="0" normalizeH="0" baseline="0" noProof="0">
                <a:ln>
                  <a:noFill/>
                </a:ln>
                <a:solidFill>
                  <a:schemeClr val="bg1"/>
                </a:solidFill>
                <a:effectLst/>
                <a:uLnTx/>
                <a:uFillTx/>
                <a:latin typeface="Arial"/>
                <a:ea typeface="+mn-ea"/>
                <a:cs typeface="+mn-cs"/>
              </a:rPr>
              <a:t>improve efficiency through automation </a:t>
            </a:r>
          </a:p>
        </p:txBody>
      </p:sp>
      <p:pic>
        <p:nvPicPr>
          <p:cNvPr id="31" name="Picture 2">
            <a:extLst>
              <a:ext uri="{FF2B5EF4-FFF2-40B4-BE49-F238E27FC236}">
                <a16:creationId xmlns:a16="http://schemas.microsoft.com/office/drawing/2014/main" id="{1DC3856F-A155-4B4D-9534-50DC2EAC094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9889" t="18889" r="6680" b="6296"/>
          <a:stretch/>
        </p:blipFill>
        <p:spPr bwMode="auto">
          <a:xfrm>
            <a:off x="8147050" y="1295400"/>
            <a:ext cx="4044950" cy="5130800"/>
          </a:xfrm>
          <a:prstGeom prst="rect">
            <a:avLst/>
          </a:prstGeom>
          <a:gradFill>
            <a:gsLst>
              <a:gs pos="21000">
                <a:srgbClr val="7930EC"/>
              </a:gs>
              <a:gs pos="60170">
                <a:srgbClr val="9390F1"/>
              </a:gs>
              <a:gs pos="44259">
                <a:srgbClr val="8A6FEF"/>
              </a:gs>
              <a:gs pos="26566">
                <a:srgbClr val="804AED"/>
              </a:gs>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ustDataLst>
      <p:tags r:id="rId1"/>
    </p:custDataLst>
    <p:extLst>
      <p:ext uri="{BB962C8B-B14F-4D97-AF65-F5344CB8AC3E}">
        <p14:creationId xmlns:p14="http://schemas.microsoft.com/office/powerpoint/2010/main" val="2042842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645317" cy="1993900"/>
          </a:xfrm>
        </p:spPr>
        <p:txBody>
          <a:bodyPr/>
          <a:lstStyle/>
          <a:p>
            <a:pPr>
              <a:lnSpc>
                <a:spcPts val="7200"/>
              </a:lnSpc>
            </a:pPr>
            <a:r>
              <a:rPr lang="en-US" sz="6600"/>
              <a:t>Appendix F: Cyber Risk Quantification and Insights  </a:t>
            </a:r>
            <a:endParaRPr lang="en-GB" sz="6600"/>
          </a:p>
        </p:txBody>
      </p:sp>
    </p:spTree>
    <p:custDataLst>
      <p:tags r:id="rId1"/>
    </p:custDataLst>
    <p:extLst>
      <p:ext uri="{BB962C8B-B14F-4D97-AF65-F5344CB8AC3E}">
        <p14:creationId xmlns:p14="http://schemas.microsoft.com/office/powerpoint/2010/main" val="1964398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bject 69">
            <a:extLst>
              <a:ext uri="{FF2B5EF4-FFF2-40B4-BE49-F238E27FC236}">
                <a16:creationId xmlns:a16="http://schemas.microsoft.com/office/drawing/2014/main" id="{401FBC6C-4A19-41F1-8F57-1B983820E359}"/>
              </a:ext>
            </a:extLst>
          </p:cNvPr>
          <p:cNvSpPr/>
          <p:nvPr/>
        </p:nvSpPr>
        <p:spPr>
          <a:xfrm>
            <a:off x="2655142" y="3751860"/>
            <a:ext cx="827174" cy="904087"/>
          </a:xfrm>
          <a:custGeom>
            <a:avLst/>
            <a:gdLst/>
            <a:ahLst/>
            <a:cxnLst/>
            <a:rect l="l" t="t" r="r" b="b"/>
            <a:pathLst>
              <a:path w="276225" h="276225">
                <a:moveTo>
                  <a:pt x="137922" y="0"/>
                </a:moveTo>
                <a:lnTo>
                  <a:pt x="94327" y="7031"/>
                </a:lnTo>
                <a:lnTo>
                  <a:pt x="56466" y="26610"/>
                </a:lnTo>
                <a:lnTo>
                  <a:pt x="26610" y="56466"/>
                </a:lnTo>
                <a:lnTo>
                  <a:pt x="7031" y="94327"/>
                </a:lnTo>
                <a:lnTo>
                  <a:pt x="0" y="137922"/>
                </a:lnTo>
                <a:lnTo>
                  <a:pt x="7031" y="181516"/>
                </a:lnTo>
                <a:lnTo>
                  <a:pt x="26610" y="219377"/>
                </a:lnTo>
                <a:lnTo>
                  <a:pt x="56466" y="249233"/>
                </a:lnTo>
                <a:lnTo>
                  <a:pt x="94327" y="268812"/>
                </a:lnTo>
                <a:lnTo>
                  <a:pt x="137922" y="275844"/>
                </a:lnTo>
                <a:lnTo>
                  <a:pt x="181516" y="268812"/>
                </a:lnTo>
                <a:lnTo>
                  <a:pt x="219377" y="249233"/>
                </a:lnTo>
                <a:lnTo>
                  <a:pt x="249233" y="219377"/>
                </a:lnTo>
                <a:lnTo>
                  <a:pt x="268812" y="181516"/>
                </a:lnTo>
                <a:lnTo>
                  <a:pt x="275844" y="137922"/>
                </a:lnTo>
                <a:lnTo>
                  <a:pt x="268812" y="94327"/>
                </a:lnTo>
                <a:lnTo>
                  <a:pt x="249233" y="56466"/>
                </a:lnTo>
                <a:lnTo>
                  <a:pt x="219377" y="26610"/>
                </a:lnTo>
                <a:lnTo>
                  <a:pt x="181516" y="7031"/>
                </a:lnTo>
                <a:lnTo>
                  <a:pt x="137922" y="0"/>
                </a:lnTo>
                <a:close/>
              </a:path>
            </a:pathLst>
          </a:custGeom>
          <a:solidFill>
            <a:srgbClr val="FFFFFF"/>
          </a:solidFill>
          <a:ln>
            <a:solidFill>
              <a:schemeClr val="accent1"/>
            </a:solidFill>
          </a:ln>
        </p:spPr>
        <p:txBody>
          <a:bodyPr wrap="square" lIns="0" tIns="0" rIns="0" bIns="0" rtlCol="0"/>
          <a:lstStyle/>
          <a:p>
            <a:endParaRPr/>
          </a:p>
        </p:txBody>
      </p:sp>
      <p:sp>
        <p:nvSpPr>
          <p:cNvPr id="3" name="Title 2">
            <a:extLst>
              <a:ext uri="{FF2B5EF4-FFF2-40B4-BE49-F238E27FC236}">
                <a16:creationId xmlns:a16="http://schemas.microsoft.com/office/drawing/2014/main" id="{F70A921A-6CD9-4070-956E-EF1DF7356BCE}"/>
              </a:ext>
            </a:extLst>
          </p:cNvPr>
          <p:cNvSpPr>
            <a:spLocks noGrp="1"/>
          </p:cNvSpPr>
          <p:nvPr>
            <p:ph type="title"/>
          </p:nvPr>
        </p:nvSpPr>
        <p:spPr/>
        <p:txBody>
          <a:bodyPr/>
          <a:lstStyle/>
          <a:p>
            <a:r>
              <a:rPr lang="en-US">
                <a:solidFill>
                  <a:schemeClr val="bg1">
                    <a:lumMod val="95000"/>
                  </a:schemeClr>
                </a:solidFill>
              </a:rPr>
              <a:t>Cyber Risk Insights and Quantification </a:t>
            </a:r>
          </a:p>
        </p:txBody>
      </p:sp>
      <p:sp>
        <p:nvSpPr>
          <p:cNvPr id="65" name="object 7">
            <a:extLst>
              <a:ext uri="{FF2B5EF4-FFF2-40B4-BE49-F238E27FC236}">
                <a16:creationId xmlns:a16="http://schemas.microsoft.com/office/drawing/2014/main" id="{A34DB3D7-4E4A-49F4-A673-5B0B13E9DBCC}"/>
              </a:ext>
            </a:extLst>
          </p:cNvPr>
          <p:cNvSpPr txBox="1"/>
          <p:nvPr/>
        </p:nvSpPr>
        <p:spPr>
          <a:xfrm>
            <a:off x="998400" y="1216620"/>
            <a:ext cx="10195200" cy="764312"/>
          </a:xfrm>
          <a:prstGeom prst="rect">
            <a:avLst/>
          </a:prstGeom>
        </p:spPr>
        <p:txBody>
          <a:bodyPr vert="horz" wrap="square" lIns="0" tIns="147320" rIns="0" bIns="0" rtlCol="0">
            <a:spAutoFit/>
          </a:bodyPr>
          <a:lstStyle/>
          <a:p>
            <a:pPr>
              <a:spcAft>
                <a:spcPts val="600"/>
              </a:spcAft>
            </a:pPr>
            <a:r>
              <a:rPr lang="en-US" sz="2400" b="1" spc="-5">
                <a:solidFill>
                  <a:schemeClr val="tx2"/>
                </a:solidFill>
                <a:latin typeface="KPMG Bold"/>
                <a:cs typeface="KPMG Bold"/>
              </a:rPr>
              <a:t>What is KPMG Cyber Risk Insights</a:t>
            </a:r>
            <a:r>
              <a:rPr lang="en-US" sz="2400" b="1" spc="-20">
                <a:solidFill>
                  <a:schemeClr val="tx2"/>
                </a:solidFill>
                <a:latin typeface="KPMG Bold"/>
                <a:cs typeface="KPMG Bold"/>
              </a:rPr>
              <a:t> </a:t>
            </a:r>
            <a:r>
              <a:rPr lang="en-US" sz="2400" b="1" spc="-5">
                <a:solidFill>
                  <a:schemeClr val="tx2"/>
                </a:solidFill>
                <a:latin typeface="KPMG Bold"/>
                <a:cs typeface="KPMG Bold"/>
              </a:rPr>
              <a:t>(CRI)?</a:t>
            </a:r>
            <a:endParaRPr lang="en-US" sz="2400">
              <a:solidFill>
                <a:schemeClr val="tx2"/>
              </a:solidFill>
              <a:latin typeface="KPMG Bold"/>
              <a:cs typeface="KPMG Bold"/>
            </a:endParaRPr>
          </a:p>
          <a:p>
            <a:pPr marR="5080">
              <a:spcAft>
                <a:spcPts val="600"/>
              </a:spcAft>
            </a:pPr>
            <a:r>
              <a:rPr lang="en-US" sz="1100" spc="-5">
                <a:solidFill>
                  <a:schemeClr val="tx2"/>
                </a:solidFill>
                <a:latin typeface="Arial"/>
                <a:cs typeface="Arial"/>
              </a:rPr>
              <a:t>Cyber </a:t>
            </a:r>
            <a:r>
              <a:rPr lang="en-US" sz="1100">
                <a:solidFill>
                  <a:schemeClr val="tx2"/>
                </a:solidFill>
                <a:latin typeface="Arial"/>
                <a:cs typeface="Arial"/>
              </a:rPr>
              <a:t>Risk Insights </a:t>
            </a:r>
            <a:r>
              <a:rPr lang="en-US" sz="1100" spc="-5">
                <a:solidFill>
                  <a:schemeClr val="tx2"/>
                </a:solidFill>
                <a:latin typeface="Arial"/>
                <a:cs typeface="Arial"/>
              </a:rPr>
              <a:t>(CRI) </a:t>
            </a:r>
            <a:r>
              <a:rPr lang="en-US" sz="1100">
                <a:solidFill>
                  <a:schemeClr val="tx2"/>
                </a:solidFill>
                <a:latin typeface="Arial"/>
                <a:cs typeface="Arial"/>
              </a:rPr>
              <a:t>is designed </a:t>
            </a:r>
            <a:r>
              <a:rPr lang="en-US" sz="1100" spc="-5">
                <a:solidFill>
                  <a:schemeClr val="tx2"/>
                </a:solidFill>
                <a:latin typeface="Arial"/>
                <a:cs typeface="Arial"/>
              </a:rPr>
              <a:t>to address various </a:t>
            </a:r>
            <a:r>
              <a:rPr lang="en-US" sz="1100">
                <a:solidFill>
                  <a:schemeClr val="tx2"/>
                </a:solidFill>
                <a:latin typeface="Arial"/>
                <a:cs typeface="Arial"/>
              </a:rPr>
              <a:t>stakeholders’ </a:t>
            </a:r>
            <a:r>
              <a:rPr lang="en-US" sz="1100" spc="-5">
                <a:solidFill>
                  <a:schemeClr val="tx2"/>
                </a:solidFill>
                <a:latin typeface="Arial"/>
                <a:cs typeface="Arial"/>
              </a:rPr>
              <a:t>tough cyber </a:t>
            </a:r>
            <a:r>
              <a:rPr lang="en-US" sz="1100">
                <a:solidFill>
                  <a:schemeClr val="tx2"/>
                </a:solidFill>
                <a:latin typeface="Arial"/>
                <a:cs typeface="Arial"/>
              </a:rPr>
              <a:t>risk </a:t>
            </a:r>
            <a:r>
              <a:rPr lang="en-US" sz="1100" spc="-5">
                <a:solidFill>
                  <a:schemeClr val="tx2"/>
                </a:solidFill>
                <a:latin typeface="Arial"/>
                <a:cs typeface="Arial"/>
              </a:rPr>
              <a:t>management </a:t>
            </a:r>
            <a:r>
              <a:rPr lang="en-US" sz="1100">
                <a:solidFill>
                  <a:schemeClr val="tx2"/>
                </a:solidFill>
                <a:latin typeface="Arial"/>
                <a:cs typeface="Arial"/>
              </a:rPr>
              <a:t>questions. </a:t>
            </a:r>
            <a:r>
              <a:rPr lang="en-US" sz="1100" spc="-5">
                <a:solidFill>
                  <a:schemeClr val="tx2"/>
                </a:solidFill>
                <a:latin typeface="Arial"/>
                <a:cs typeface="Arial"/>
              </a:rPr>
              <a:t>Example </a:t>
            </a:r>
            <a:r>
              <a:rPr lang="en-US" sz="1100">
                <a:solidFill>
                  <a:schemeClr val="tx2"/>
                </a:solidFill>
                <a:latin typeface="Arial"/>
                <a:cs typeface="Arial"/>
              </a:rPr>
              <a:t>questions</a:t>
            </a:r>
            <a:r>
              <a:rPr lang="en-US" sz="1100" spc="-40">
                <a:solidFill>
                  <a:schemeClr val="tx2"/>
                </a:solidFill>
                <a:latin typeface="Arial"/>
                <a:cs typeface="Arial"/>
              </a:rPr>
              <a:t> </a:t>
            </a:r>
            <a:r>
              <a:rPr lang="en-US" sz="1100">
                <a:solidFill>
                  <a:schemeClr val="tx2"/>
                </a:solidFill>
                <a:latin typeface="Arial"/>
                <a:cs typeface="Arial"/>
              </a:rPr>
              <a:t>include:</a:t>
            </a:r>
          </a:p>
        </p:txBody>
      </p:sp>
      <p:sp>
        <p:nvSpPr>
          <p:cNvPr id="70" name="object 68">
            <a:extLst>
              <a:ext uri="{FF2B5EF4-FFF2-40B4-BE49-F238E27FC236}">
                <a16:creationId xmlns:a16="http://schemas.microsoft.com/office/drawing/2014/main" id="{317495D9-2448-427E-A6B9-5A2958A89E07}"/>
              </a:ext>
            </a:extLst>
          </p:cNvPr>
          <p:cNvSpPr/>
          <p:nvPr/>
        </p:nvSpPr>
        <p:spPr>
          <a:xfrm>
            <a:off x="3038249" y="2475541"/>
            <a:ext cx="60961" cy="3743920"/>
          </a:xfrm>
          <a:custGeom>
            <a:avLst/>
            <a:gdLst/>
            <a:ahLst/>
            <a:cxnLst/>
            <a:rect l="l" t="t" r="r" b="b"/>
            <a:pathLst>
              <a:path h="1811020">
                <a:moveTo>
                  <a:pt x="0" y="0"/>
                </a:moveTo>
                <a:lnTo>
                  <a:pt x="0" y="1810816"/>
                </a:lnTo>
              </a:path>
            </a:pathLst>
          </a:custGeom>
          <a:ln w="6350">
            <a:solidFill>
              <a:srgbClr val="E4E4E4"/>
            </a:solidFill>
          </a:ln>
        </p:spPr>
        <p:txBody>
          <a:bodyPr wrap="square" lIns="0" tIns="0" rIns="0" bIns="0" rtlCol="0"/>
          <a:lstStyle/>
          <a:p>
            <a:endParaRPr/>
          </a:p>
        </p:txBody>
      </p:sp>
      <p:sp>
        <p:nvSpPr>
          <p:cNvPr id="71" name="object 71">
            <a:extLst>
              <a:ext uri="{FF2B5EF4-FFF2-40B4-BE49-F238E27FC236}">
                <a16:creationId xmlns:a16="http://schemas.microsoft.com/office/drawing/2014/main" id="{E5B17A90-1C83-4784-A4B1-380B5B609944}"/>
              </a:ext>
            </a:extLst>
          </p:cNvPr>
          <p:cNvSpPr/>
          <p:nvPr/>
        </p:nvSpPr>
        <p:spPr>
          <a:xfrm>
            <a:off x="2905172" y="3863846"/>
            <a:ext cx="425196" cy="680116"/>
          </a:xfrm>
          <a:custGeom>
            <a:avLst/>
            <a:gdLst/>
            <a:ahLst/>
            <a:cxnLst/>
            <a:rect l="l" t="t" r="r" b="b"/>
            <a:pathLst>
              <a:path w="120650" h="181610">
                <a:moveTo>
                  <a:pt x="0" y="0"/>
                </a:moveTo>
                <a:lnTo>
                  <a:pt x="0" y="181356"/>
                </a:lnTo>
                <a:lnTo>
                  <a:pt x="120396" y="90678"/>
                </a:lnTo>
                <a:lnTo>
                  <a:pt x="0" y="0"/>
                </a:lnTo>
                <a:close/>
              </a:path>
            </a:pathLst>
          </a:custGeom>
          <a:solidFill>
            <a:srgbClr val="1F49E2"/>
          </a:solidFill>
        </p:spPr>
        <p:txBody>
          <a:bodyPr wrap="square" lIns="0" tIns="0" rIns="0" bIns="0" rtlCol="0"/>
          <a:lstStyle/>
          <a:p>
            <a:endParaRPr/>
          </a:p>
        </p:txBody>
      </p:sp>
      <p:sp>
        <p:nvSpPr>
          <p:cNvPr id="2" name="Rectangle 1">
            <a:extLst>
              <a:ext uri="{FF2B5EF4-FFF2-40B4-BE49-F238E27FC236}">
                <a16:creationId xmlns:a16="http://schemas.microsoft.com/office/drawing/2014/main" id="{7E1A6913-C43E-450F-9975-CFEED047D865}"/>
              </a:ext>
            </a:extLst>
          </p:cNvPr>
          <p:cNvSpPr/>
          <p:nvPr/>
        </p:nvSpPr>
        <p:spPr>
          <a:xfrm>
            <a:off x="3681528" y="2475542"/>
            <a:ext cx="7489698" cy="70412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b"/>
          <a:lstStyle/>
          <a:p>
            <a:r>
              <a:rPr lang="en-US" sz="1200">
                <a:solidFill>
                  <a:srgbClr val="00338D"/>
                </a:solidFill>
                <a:latin typeface="Arial"/>
                <a:cs typeface="Arial"/>
              </a:rPr>
              <a:t>What </a:t>
            </a:r>
            <a:r>
              <a:rPr lang="en-US" sz="1200" spc="-5">
                <a:solidFill>
                  <a:srgbClr val="00338D"/>
                </a:solidFill>
                <a:latin typeface="Arial"/>
                <a:cs typeface="Arial"/>
              </a:rPr>
              <a:t>portfolio of cyber </a:t>
            </a:r>
            <a:r>
              <a:rPr lang="en-US" sz="1200">
                <a:solidFill>
                  <a:srgbClr val="00338D"/>
                </a:solidFill>
                <a:latin typeface="Arial"/>
                <a:cs typeface="Arial"/>
              </a:rPr>
              <a:t>capabilities should </a:t>
            </a:r>
            <a:r>
              <a:rPr lang="en-US" sz="1200" spc="-10">
                <a:solidFill>
                  <a:srgbClr val="00338D"/>
                </a:solidFill>
                <a:latin typeface="Arial"/>
                <a:cs typeface="Arial"/>
              </a:rPr>
              <a:t>we </a:t>
            </a:r>
            <a:r>
              <a:rPr lang="en-US" sz="1200" spc="-5">
                <a:solidFill>
                  <a:srgbClr val="00338D"/>
                </a:solidFill>
                <a:latin typeface="Arial"/>
                <a:cs typeface="Arial"/>
              </a:rPr>
              <a:t>invest </a:t>
            </a:r>
            <a:r>
              <a:rPr lang="en-US" sz="1200">
                <a:solidFill>
                  <a:srgbClr val="00338D"/>
                </a:solidFill>
                <a:latin typeface="Arial"/>
                <a:cs typeface="Arial"/>
              </a:rPr>
              <a:t>in </a:t>
            </a:r>
            <a:r>
              <a:rPr lang="en-US" sz="1200" spc="-5">
                <a:solidFill>
                  <a:srgbClr val="00338D"/>
                </a:solidFill>
                <a:latin typeface="Arial"/>
                <a:cs typeface="Arial"/>
              </a:rPr>
              <a:t>and prioritize </a:t>
            </a:r>
            <a:r>
              <a:rPr lang="en-US" sz="1200">
                <a:solidFill>
                  <a:srgbClr val="00338D"/>
                </a:solidFill>
                <a:latin typeface="Arial"/>
                <a:cs typeface="Arial"/>
              </a:rPr>
              <a:t>to optimize </a:t>
            </a:r>
            <a:r>
              <a:rPr lang="en-US" sz="1200" spc="-5">
                <a:solidFill>
                  <a:srgbClr val="00338D"/>
                </a:solidFill>
                <a:latin typeface="Arial"/>
                <a:cs typeface="Arial"/>
              </a:rPr>
              <a:t>our protection against </a:t>
            </a:r>
            <a:r>
              <a:rPr lang="en-US" sz="1200">
                <a:solidFill>
                  <a:srgbClr val="00338D"/>
                </a:solidFill>
                <a:latin typeface="Arial"/>
                <a:cs typeface="Arial"/>
              </a:rPr>
              <a:t>the </a:t>
            </a:r>
            <a:r>
              <a:rPr lang="en-US" sz="1200" spc="-5">
                <a:solidFill>
                  <a:srgbClr val="00338D"/>
                </a:solidFill>
                <a:latin typeface="Arial"/>
                <a:cs typeface="Arial"/>
              </a:rPr>
              <a:t>threats </a:t>
            </a:r>
            <a:r>
              <a:rPr lang="en-US" sz="1200" spc="-10">
                <a:solidFill>
                  <a:srgbClr val="00338D"/>
                </a:solidFill>
                <a:latin typeface="Arial"/>
                <a:cs typeface="Arial"/>
              </a:rPr>
              <a:t>we</a:t>
            </a:r>
            <a:r>
              <a:rPr lang="en-US" sz="1200" spc="35">
                <a:solidFill>
                  <a:srgbClr val="00338D"/>
                </a:solidFill>
                <a:latin typeface="Arial"/>
                <a:cs typeface="Arial"/>
              </a:rPr>
              <a:t> </a:t>
            </a:r>
            <a:r>
              <a:rPr lang="en-US" sz="1200">
                <a:solidFill>
                  <a:srgbClr val="00338D"/>
                </a:solidFill>
                <a:latin typeface="Arial"/>
                <a:cs typeface="Arial"/>
              </a:rPr>
              <a:t>face?</a:t>
            </a:r>
            <a:endParaRPr lang="en-US" sz="1200">
              <a:latin typeface="Arial"/>
              <a:cs typeface="Arial"/>
            </a:endParaRPr>
          </a:p>
        </p:txBody>
      </p:sp>
      <p:sp>
        <p:nvSpPr>
          <p:cNvPr id="79" name="Rectangle 78">
            <a:extLst>
              <a:ext uri="{FF2B5EF4-FFF2-40B4-BE49-F238E27FC236}">
                <a16:creationId xmlns:a16="http://schemas.microsoft.com/office/drawing/2014/main" id="{6FCC4547-98EF-4102-ADEF-3E2A38877EC6}"/>
              </a:ext>
            </a:extLst>
          </p:cNvPr>
          <p:cNvSpPr/>
          <p:nvPr/>
        </p:nvSpPr>
        <p:spPr>
          <a:xfrm>
            <a:off x="7127514"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CEO</a:t>
            </a:r>
          </a:p>
        </p:txBody>
      </p:sp>
      <p:sp>
        <p:nvSpPr>
          <p:cNvPr id="80" name="Rectangle 79">
            <a:extLst>
              <a:ext uri="{FF2B5EF4-FFF2-40B4-BE49-F238E27FC236}">
                <a16:creationId xmlns:a16="http://schemas.microsoft.com/office/drawing/2014/main" id="{D6124BA0-E9D5-46E3-BE22-F0CC1491C0FE}"/>
              </a:ext>
            </a:extLst>
          </p:cNvPr>
          <p:cNvSpPr/>
          <p:nvPr/>
        </p:nvSpPr>
        <p:spPr>
          <a:xfrm>
            <a:off x="8027325"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COO</a:t>
            </a:r>
          </a:p>
        </p:txBody>
      </p:sp>
      <p:sp>
        <p:nvSpPr>
          <p:cNvPr id="81" name="Rectangle 80">
            <a:extLst>
              <a:ext uri="{FF2B5EF4-FFF2-40B4-BE49-F238E27FC236}">
                <a16:creationId xmlns:a16="http://schemas.microsoft.com/office/drawing/2014/main" id="{49CD6ACD-0F95-4E20-9A9A-040E7C5C54E8}"/>
              </a:ext>
            </a:extLst>
          </p:cNvPr>
          <p:cNvSpPr/>
          <p:nvPr/>
        </p:nvSpPr>
        <p:spPr>
          <a:xfrm>
            <a:off x="8927136"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CIO</a:t>
            </a:r>
          </a:p>
        </p:txBody>
      </p:sp>
      <p:sp>
        <p:nvSpPr>
          <p:cNvPr id="82" name="Rectangle 81">
            <a:extLst>
              <a:ext uri="{FF2B5EF4-FFF2-40B4-BE49-F238E27FC236}">
                <a16:creationId xmlns:a16="http://schemas.microsoft.com/office/drawing/2014/main" id="{7C75EB70-9FD2-4695-B245-4F0BC3948F90}"/>
              </a:ext>
            </a:extLst>
          </p:cNvPr>
          <p:cNvSpPr/>
          <p:nvPr/>
        </p:nvSpPr>
        <p:spPr>
          <a:xfrm>
            <a:off x="9744382"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CRO</a:t>
            </a:r>
          </a:p>
        </p:txBody>
      </p:sp>
      <p:sp>
        <p:nvSpPr>
          <p:cNvPr id="83" name="Rectangle 82">
            <a:extLst>
              <a:ext uri="{FF2B5EF4-FFF2-40B4-BE49-F238E27FC236}">
                <a16:creationId xmlns:a16="http://schemas.microsoft.com/office/drawing/2014/main" id="{DCA78D7C-B699-437A-962E-21F16D194E54}"/>
              </a:ext>
            </a:extLst>
          </p:cNvPr>
          <p:cNvSpPr/>
          <p:nvPr/>
        </p:nvSpPr>
        <p:spPr>
          <a:xfrm>
            <a:off x="10546005"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CISO</a:t>
            </a:r>
          </a:p>
        </p:txBody>
      </p:sp>
      <p:sp>
        <p:nvSpPr>
          <p:cNvPr id="84" name="Rectangle 83">
            <a:extLst>
              <a:ext uri="{FF2B5EF4-FFF2-40B4-BE49-F238E27FC236}">
                <a16:creationId xmlns:a16="http://schemas.microsoft.com/office/drawing/2014/main" id="{BB6DDDCA-0A46-43B3-9C8A-97B7F1FD19AD}"/>
              </a:ext>
            </a:extLst>
          </p:cNvPr>
          <p:cNvSpPr/>
          <p:nvPr/>
        </p:nvSpPr>
        <p:spPr>
          <a:xfrm>
            <a:off x="3681528" y="3483192"/>
            <a:ext cx="7489698" cy="70412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200">
                <a:solidFill>
                  <a:srgbClr val="00338D"/>
                </a:solidFill>
                <a:latin typeface="Arial"/>
                <a:cs typeface="Arial"/>
              </a:rPr>
              <a:t>If </a:t>
            </a:r>
            <a:r>
              <a:rPr lang="en-US" sz="1200" spc="-10">
                <a:solidFill>
                  <a:srgbClr val="00338D"/>
                </a:solidFill>
                <a:latin typeface="Arial"/>
                <a:cs typeface="Arial"/>
              </a:rPr>
              <a:t>we </a:t>
            </a:r>
            <a:r>
              <a:rPr lang="en-US" sz="1200" spc="-5">
                <a:solidFill>
                  <a:srgbClr val="00338D"/>
                </a:solidFill>
                <a:latin typeface="Arial"/>
                <a:cs typeface="Arial"/>
              </a:rPr>
              <a:t>invest </a:t>
            </a:r>
            <a:r>
              <a:rPr lang="en-US" sz="1200" spc="-10">
                <a:solidFill>
                  <a:srgbClr val="00338D"/>
                </a:solidFill>
                <a:latin typeface="Arial"/>
                <a:cs typeface="Arial"/>
              </a:rPr>
              <a:t>$XM </a:t>
            </a:r>
            <a:r>
              <a:rPr lang="en-US" sz="1200">
                <a:solidFill>
                  <a:srgbClr val="00338D"/>
                </a:solidFill>
                <a:latin typeface="Arial"/>
                <a:cs typeface="Arial"/>
              </a:rPr>
              <a:t>in </a:t>
            </a:r>
            <a:r>
              <a:rPr lang="en-US" sz="1200" spc="-5">
                <a:solidFill>
                  <a:srgbClr val="00338D"/>
                </a:solidFill>
                <a:latin typeface="Arial"/>
                <a:cs typeface="Arial"/>
              </a:rPr>
              <a:t>cyber </a:t>
            </a:r>
            <a:r>
              <a:rPr lang="en-US" sz="1200" spc="-10">
                <a:solidFill>
                  <a:srgbClr val="00338D"/>
                </a:solidFill>
                <a:latin typeface="Arial"/>
                <a:cs typeface="Arial"/>
              </a:rPr>
              <a:t>next </a:t>
            </a:r>
            <a:r>
              <a:rPr lang="en-US" sz="1200" spc="-5">
                <a:solidFill>
                  <a:srgbClr val="00338D"/>
                </a:solidFill>
                <a:latin typeface="Arial"/>
                <a:cs typeface="Arial"/>
              </a:rPr>
              <a:t>year, </a:t>
            </a:r>
            <a:r>
              <a:rPr lang="en-US" sz="1200" spc="-10">
                <a:solidFill>
                  <a:srgbClr val="00338D"/>
                </a:solidFill>
                <a:latin typeface="Arial"/>
                <a:cs typeface="Arial"/>
              </a:rPr>
              <a:t>what </a:t>
            </a:r>
            <a:r>
              <a:rPr lang="en-US" sz="1200" spc="-5">
                <a:solidFill>
                  <a:srgbClr val="00338D"/>
                </a:solidFill>
                <a:latin typeface="Arial"/>
                <a:cs typeface="Arial"/>
              </a:rPr>
              <a:t>benefit will </a:t>
            </a:r>
            <a:r>
              <a:rPr lang="en-US" sz="1200">
                <a:solidFill>
                  <a:srgbClr val="00338D"/>
                </a:solidFill>
                <a:latin typeface="Arial"/>
                <a:cs typeface="Arial"/>
              </a:rPr>
              <a:t>this </a:t>
            </a:r>
            <a:r>
              <a:rPr lang="en-US" sz="1200" spc="-5">
                <a:solidFill>
                  <a:srgbClr val="00338D"/>
                </a:solidFill>
                <a:latin typeface="Arial"/>
                <a:cs typeface="Arial"/>
              </a:rPr>
              <a:t>deliver </a:t>
            </a:r>
            <a:r>
              <a:rPr lang="en-US" sz="1200">
                <a:solidFill>
                  <a:srgbClr val="00338D"/>
                </a:solidFill>
                <a:latin typeface="Arial"/>
                <a:cs typeface="Arial"/>
              </a:rPr>
              <a:t>to the</a:t>
            </a:r>
            <a:r>
              <a:rPr lang="en-US" sz="1200" spc="5">
                <a:solidFill>
                  <a:srgbClr val="00338D"/>
                </a:solidFill>
                <a:latin typeface="Arial"/>
                <a:cs typeface="Arial"/>
              </a:rPr>
              <a:t> </a:t>
            </a:r>
            <a:r>
              <a:rPr lang="en-US" sz="1200">
                <a:solidFill>
                  <a:srgbClr val="00338D"/>
                </a:solidFill>
                <a:latin typeface="Arial"/>
                <a:cs typeface="Arial"/>
              </a:rPr>
              <a:t>business?</a:t>
            </a:r>
            <a:endParaRPr lang="en-US" sz="1200">
              <a:latin typeface="Arial"/>
              <a:cs typeface="Arial"/>
            </a:endParaRPr>
          </a:p>
        </p:txBody>
      </p:sp>
      <p:sp>
        <p:nvSpPr>
          <p:cNvPr id="85" name="Rectangle 84">
            <a:extLst>
              <a:ext uri="{FF2B5EF4-FFF2-40B4-BE49-F238E27FC236}">
                <a16:creationId xmlns:a16="http://schemas.microsoft.com/office/drawing/2014/main" id="{8485F116-6DF9-4F0E-881C-9A2C45F92444}"/>
              </a:ext>
            </a:extLst>
          </p:cNvPr>
          <p:cNvSpPr/>
          <p:nvPr/>
        </p:nvSpPr>
        <p:spPr>
          <a:xfrm>
            <a:off x="6990609"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CFO</a:t>
            </a:r>
          </a:p>
        </p:txBody>
      </p:sp>
      <p:sp>
        <p:nvSpPr>
          <p:cNvPr id="86" name="Rectangle 85">
            <a:extLst>
              <a:ext uri="{FF2B5EF4-FFF2-40B4-BE49-F238E27FC236}">
                <a16:creationId xmlns:a16="http://schemas.microsoft.com/office/drawing/2014/main" id="{63CF0667-FCA7-4D18-8A6A-EF2E8C0E2E69}"/>
              </a:ext>
            </a:extLst>
          </p:cNvPr>
          <p:cNvSpPr/>
          <p:nvPr/>
        </p:nvSpPr>
        <p:spPr>
          <a:xfrm>
            <a:off x="7865131"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COO</a:t>
            </a:r>
          </a:p>
        </p:txBody>
      </p:sp>
      <p:sp>
        <p:nvSpPr>
          <p:cNvPr id="87" name="Rectangle 86">
            <a:extLst>
              <a:ext uri="{FF2B5EF4-FFF2-40B4-BE49-F238E27FC236}">
                <a16:creationId xmlns:a16="http://schemas.microsoft.com/office/drawing/2014/main" id="{2604E288-DA1A-458F-AA73-B3477F61A3CD}"/>
              </a:ext>
            </a:extLst>
          </p:cNvPr>
          <p:cNvSpPr/>
          <p:nvPr/>
        </p:nvSpPr>
        <p:spPr>
          <a:xfrm>
            <a:off x="8663580"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CIO</a:t>
            </a:r>
          </a:p>
        </p:txBody>
      </p:sp>
      <p:sp>
        <p:nvSpPr>
          <p:cNvPr id="88" name="Rectangle 87">
            <a:extLst>
              <a:ext uri="{FF2B5EF4-FFF2-40B4-BE49-F238E27FC236}">
                <a16:creationId xmlns:a16="http://schemas.microsoft.com/office/drawing/2014/main" id="{4A755DB6-41E4-450D-A6E4-EDF89A44CCB7}"/>
              </a:ext>
            </a:extLst>
          </p:cNvPr>
          <p:cNvSpPr/>
          <p:nvPr/>
        </p:nvSpPr>
        <p:spPr>
          <a:xfrm>
            <a:off x="9470823"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CISO</a:t>
            </a:r>
          </a:p>
        </p:txBody>
      </p:sp>
      <p:sp>
        <p:nvSpPr>
          <p:cNvPr id="89" name="Rectangle 88">
            <a:extLst>
              <a:ext uri="{FF2B5EF4-FFF2-40B4-BE49-F238E27FC236}">
                <a16:creationId xmlns:a16="http://schemas.microsoft.com/office/drawing/2014/main" id="{888549D2-925D-4CAD-B495-449D36F30134}"/>
              </a:ext>
            </a:extLst>
          </p:cNvPr>
          <p:cNvSpPr/>
          <p:nvPr/>
        </p:nvSpPr>
        <p:spPr>
          <a:xfrm>
            <a:off x="10336075" y="3540581"/>
            <a:ext cx="801623" cy="139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Business</a:t>
            </a:r>
          </a:p>
        </p:txBody>
      </p:sp>
      <p:sp>
        <p:nvSpPr>
          <p:cNvPr id="90" name="Rectangle 89">
            <a:extLst>
              <a:ext uri="{FF2B5EF4-FFF2-40B4-BE49-F238E27FC236}">
                <a16:creationId xmlns:a16="http://schemas.microsoft.com/office/drawing/2014/main" id="{31D4FB75-C574-46F9-9780-9D1E8D07B916}"/>
              </a:ext>
            </a:extLst>
          </p:cNvPr>
          <p:cNvSpPr/>
          <p:nvPr/>
        </p:nvSpPr>
        <p:spPr>
          <a:xfrm>
            <a:off x="3681528" y="4499265"/>
            <a:ext cx="7489698" cy="70412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b"/>
          <a:lstStyle/>
          <a:p>
            <a:r>
              <a:rPr lang="en-US" sz="1200">
                <a:solidFill>
                  <a:srgbClr val="00338D"/>
                </a:solidFill>
                <a:latin typeface="Arial"/>
                <a:cs typeface="Arial"/>
              </a:rPr>
              <a:t>What is </a:t>
            </a:r>
            <a:r>
              <a:rPr lang="en-US" sz="1200" spc="-5">
                <a:solidFill>
                  <a:srgbClr val="00338D"/>
                </a:solidFill>
                <a:latin typeface="Arial"/>
                <a:cs typeface="Arial"/>
              </a:rPr>
              <a:t>our </a:t>
            </a:r>
            <a:r>
              <a:rPr lang="en-US" sz="1200">
                <a:solidFill>
                  <a:srgbClr val="00338D"/>
                </a:solidFill>
                <a:latin typeface="Arial"/>
                <a:cs typeface="Arial"/>
              </a:rPr>
              <a:t>actual risk </a:t>
            </a:r>
            <a:r>
              <a:rPr lang="en-US" sz="1200" spc="-5">
                <a:solidFill>
                  <a:srgbClr val="00338D"/>
                </a:solidFill>
                <a:latin typeface="Arial"/>
                <a:cs typeface="Arial"/>
              </a:rPr>
              <a:t>exposure </a:t>
            </a:r>
            <a:r>
              <a:rPr lang="en-US" sz="1200">
                <a:solidFill>
                  <a:srgbClr val="00338D"/>
                </a:solidFill>
                <a:latin typeface="Arial"/>
                <a:cs typeface="Arial"/>
              </a:rPr>
              <a:t>to </a:t>
            </a:r>
            <a:r>
              <a:rPr lang="en-US" sz="1200" spc="-5">
                <a:solidFill>
                  <a:srgbClr val="00338D"/>
                </a:solidFill>
                <a:latin typeface="Arial"/>
                <a:cs typeface="Arial"/>
              </a:rPr>
              <a:t>cyber </a:t>
            </a:r>
            <a:r>
              <a:rPr lang="en-US" sz="1200">
                <a:solidFill>
                  <a:srgbClr val="00338D"/>
                </a:solidFill>
                <a:latin typeface="Arial"/>
                <a:cs typeface="Arial"/>
              </a:rPr>
              <a:t>attack </a:t>
            </a:r>
            <a:r>
              <a:rPr lang="en-US" sz="1200" spc="-5">
                <a:solidFill>
                  <a:srgbClr val="00338D"/>
                </a:solidFill>
                <a:latin typeface="Arial"/>
                <a:cs typeface="Arial"/>
              </a:rPr>
              <a:t>(likelihood </a:t>
            </a:r>
            <a:r>
              <a:rPr lang="en-US" sz="1200">
                <a:solidFill>
                  <a:srgbClr val="00338D"/>
                </a:solidFill>
                <a:latin typeface="Arial"/>
                <a:cs typeface="Arial"/>
              </a:rPr>
              <a:t>in a </a:t>
            </a:r>
            <a:r>
              <a:rPr lang="en-US" sz="1200" spc="-5">
                <a:solidFill>
                  <a:srgbClr val="00338D"/>
                </a:solidFill>
                <a:latin typeface="Arial"/>
                <a:cs typeface="Arial"/>
              </a:rPr>
              <a:t>year and potential </a:t>
            </a:r>
            <a:r>
              <a:rPr lang="en-US" sz="1200">
                <a:solidFill>
                  <a:srgbClr val="00338D"/>
                </a:solidFill>
                <a:latin typeface="Arial"/>
                <a:cs typeface="Arial"/>
              </a:rPr>
              <a:t>financial impact)? </a:t>
            </a:r>
            <a:r>
              <a:rPr lang="en-US" sz="1200" spc="-5">
                <a:solidFill>
                  <a:srgbClr val="00338D"/>
                </a:solidFill>
                <a:latin typeface="Arial"/>
                <a:cs typeface="Arial"/>
              </a:rPr>
              <a:t>How does </a:t>
            </a:r>
            <a:r>
              <a:rPr lang="en-US" sz="1200">
                <a:solidFill>
                  <a:srgbClr val="00338D"/>
                </a:solidFill>
                <a:latin typeface="Arial"/>
                <a:cs typeface="Arial"/>
              </a:rPr>
              <a:t>this compare </a:t>
            </a:r>
            <a:r>
              <a:rPr lang="en-US" sz="1200" spc="-5">
                <a:solidFill>
                  <a:srgbClr val="00338D"/>
                </a:solidFill>
                <a:latin typeface="Arial"/>
                <a:cs typeface="Arial"/>
              </a:rPr>
              <a:t>against our cyber </a:t>
            </a:r>
            <a:r>
              <a:rPr lang="en-US" sz="1200">
                <a:solidFill>
                  <a:srgbClr val="00338D"/>
                </a:solidFill>
                <a:latin typeface="Arial"/>
                <a:cs typeface="Arial"/>
              </a:rPr>
              <a:t>risk</a:t>
            </a:r>
            <a:r>
              <a:rPr lang="en-US" sz="1200" spc="35">
                <a:solidFill>
                  <a:srgbClr val="00338D"/>
                </a:solidFill>
                <a:latin typeface="Arial"/>
                <a:cs typeface="Arial"/>
              </a:rPr>
              <a:t> </a:t>
            </a:r>
            <a:r>
              <a:rPr lang="en-US" sz="1200" spc="-5">
                <a:solidFill>
                  <a:srgbClr val="00338D"/>
                </a:solidFill>
                <a:latin typeface="Arial"/>
                <a:cs typeface="Arial"/>
              </a:rPr>
              <a:t>appetite?</a:t>
            </a:r>
            <a:endParaRPr lang="en-US" sz="1200">
              <a:latin typeface="Arial"/>
              <a:cs typeface="Arial"/>
            </a:endParaRPr>
          </a:p>
        </p:txBody>
      </p:sp>
      <p:sp>
        <p:nvSpPr>
          <p:cNvPr id="91" name="Rectangle 90">
            <a:extLst>
              <a:ext uri="{FF2B5EF4-FFF2-40B4-BE49-F238E27FC236}">
                <a16:creationId xmlns:a16="http://schemas.microsoft.com/office/drawing/2014/main" id="{D97ED9D4-5D55-4972-A96D-56DCCA3ECDB4}"/>
              </a:ext>
            </a:extLst>
          </p:cNvPr>
          <p:cNvSpPr/>
          <p:nvPr/>
        </p:nvSpPr>
        <p:spPr>
          <a:xfrm>
            <a:off x="7247038"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COO</a:t>
            </a:r>
          </a:p>
        </p:txBody>
      </p:sp>
      <p:sp>
        <p:nvSpPr>
          <p:cNvPr id="92" name="Rectangle 91">
            <a:extLst>
              <a:ext uri="{FF2B5EF4-FFF2-40B4-BE49-F238E27FC236}">
                <a16:creationId xmlns:a16="http://schemas.microsoft.com/office/drawing/2014/main" id="{07E92B63-9525-48D2-B50B-F2DF8E196009}"/>
              </a:ext>
            </a:extLst>
          </p:cNvPr>
          <p:cNvSpPr/>
          <p:nvPr/>
        </p:nvSpPr>
        <p:spPr>
          <a:xfrm>
            <a:off x="8079038"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CIO</a:t>
            </a:r>
          </a:p>
        </p:txBody>
      </p:sp>
      <p:sp>
        <p:nvSpPr>
          <p:cNvPr id="93" name="Rectangle 92">
            <a:extLst>
              <a:ext uri="{FF2B5EF4-FFF2-40B4-BE49-F238E27FC236}">
                <a16:creationId xmlns:a16="http://schemas.microsoft.com/office/drawing/2014/main" id="{DF44F9B3-6470-4BEA-9E1C-389A21ED976C}"/>
              </a:ext>
            </a:extLst>
          </p:cNvPr>
          <p:cNvSpPr/>
          <p:nvPr/>
        </p:nvSpPr>
        <p:spPr>
          <a:xfrm>
            <a:off x="8856740"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CRO</a:t>
            </a:r>
          </a:p>
        </p:txBody>
      </p:sp>
      <p:sp>
        <p:nvSpPr>
          <p:cNvPr id="94" name="Rectangle 93">
            <a:extLst>
              <a:ext uri="{FF2B5EF4-FFF2-40B4-BE49-F238E27FC236}">
                <a16:creationId xmlns:a16="http://schemas.microsoft.com/office/drawing/2014/main" id="{1B4B24A6-54B5-4B66-9268-245011E25C6F}"/>
              </a:ext>
            </a:extLst>
          </p:cNvPr>
          <p:cNvSpPr/>
          <p:nvPr/>
        </p:nvSpPr>
        <p:spPr>
          <a:xfrm>
            <a:off x="9612073"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CISO</a:t>
            </a:r>
          </a:p>
        </p:txBody>
      </p:sp>
      <p:sp>
        <p:nvSpPr>
          <p:cNvPr id="95" name="Rectangle 94">
            <a:extLst>
              <a:ext uri="{FF2B5EF4-FFF2-40B4-BE49-F238E27FC236}">
                <a16:creationId xmlns:a16="http://schemas.microsoft.com/office/drawing/2014/main" id="{C34FD40A-E527-4EA6-A30B-E45C2EBB5958}"/>
              </a:ext>
            </a:extLst>
          </p:cNvPr>
          <p:cNvSpPr/>
          <p:nvPr/>
        </p:nvSpPr>
        <p:spPr>
          <a:xfrm>
            <a:off x="10336075" y="4571453"/>
            <a:ext cx="80162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Business</a:t>
            </a:r>
          </a:p>
        </p:txBody>
      </p:sp>
      <p:sp>
        <p:nvSpPr>
          <p:cNvPr id="96" name="Rectangle 95">
            <a:extLst>
              <a:ext uri="{FF2B5EF4-FFF2-40B4-BE49-F238E27FC236}">
                <a16:creationId xmlns:a16="http://schemas.microsoft.com/office/drawing/2014/main" id="{C84D19AC-45D4-4F1E-89BA-391E4B1C92B9}"/>
              </a:ext>
            </a:extLst>
          </p:cNvPr>
          <p:cNvSpPr/>
          <p:nvPr/>
        </p:nvSpPr>
        <p:spPr>
          <a:xfrm>
            <a:off x="3681528" y="5515338"/>
            <a:ext cx="7489698" cy="70412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b"/>
          <a:lstStyle/>
          <a:p>
            <a:r>
              <a:rPr lang="en-US" sz="1200">
                <a:solidFill>
                  <a:srgbClr val="00338D"/>
                </a:solidFill>
                <a:latin typeface="Arial"/>
                <a:cs typeface="Arial"/>
              </a:rPr>
              <a:t>I know </a:t>
            </a:r>
            <a:r>
              <a:rPr lang="en-US" sz="1200" spc="-5">
                <a:solidFill>
                  <a:srgbClr val="00338D"/>
                </a:solidFill>
                <a:latin typeface="Arial"/>
                <a:cs typeface="Arial"/>
              </a:rPr>
              <a:t>cyber </a:t>
            </a:r>
            <a:r>
              <a:rPr lang="en-US" sz="1200">
                <a:solidFill>
                  <a:srgbClr val="00338D"/>
                </a:solidFill>
                <a:latin typeface="Arial"/>
                <a:cs typeface="Arial"/>
              </a:rPr>
              <a:t>is a complex risk </a:t>
            </a:r>
            <a:r>
              <a:rPr lang="en-US" sz="1200" spc="-5">
                <a:solidFill>
                  <a:srgbClr val="00338D"/>
                </a:solidFill>
                <a:latin typeface="Arial"/>
                <a:cs typeface="Arial"/>
              </a:rPr>
              <a:t>with </a:t>
            </a:r>
            <a:r>
              <a:rPr lang="en-US" sz="1200">
                <a:solidFill>
                  <a:srgbClr val="00338D"/>
                </a:solidFill>
                <a:latin typeface="Arial"/>
                <a:cs typeface="Arial"/>
              </a:rPr>
              <a:t>many </a:t>
            </a:r>
            <a:r>
              <a:rPr lang="en-US" sz="1200" spc="-5">
                <a:solidFill>
                  <a:srgbClr val="00338D"/>
                </a:solidFill>
                <a:latin typeface="Arial"/>
                <a:cs typeface="Arial"/>
              </a:rPr>
              <a:t>interdependencies </a:t>
            </a:r>
            <a:r>
              <a:rPr lang="en-US" sz="1200">
                <a:solidFill>
                  <a:srgbClr val="00338D"/>
                </a:solidFill>
                <a:latin typeface="Arial"/>
                <a:cs typeface="Arial"/>
              </a:rPr>
              <a:t>– </a:t>
            </a:r>
            <a:r>
              <a:rPr lang="en-US" sz="1200" spc="-5">
                <a:solidFill>
                  <a:srgbClr val="00338D"/>
                </a:solidFill>
                <a:latin typeface="Arial"/>
                <a:cs typeface="Arial"/>
              </a:rPr>
              <a:t>how </a:t>
            </a:r>
            <a:r>
              <a:rPr lang="en-US" sz="1200">
                <a:solidFill>
                  <a:srgbClr val="00338D"/>
                </a:solidFill>
                <a:latin typeface="Arial"/>
                <a:cs typeface="Arial"/>
              </a:rPr>
              <a:t>can </a:t>
            </a:r>
            <a:r>
              <a:rPr lang="en-US" sz="1200" spc="-10">
                <a:solidFill>
                  <a:srgbClr val="00338D"/>
                </a:solidFill>
                <a:latin typeface="Arial"/>
                <a:cs typeface="Arial"/>
              </a:rPr>
              <a:t>we </a:t>
            </a:r>
            <a:r>
              <a:rPr lang="en-US" sz="1200">
                <a:solidFill>
                  <a:srgbClr val="00338D"/>
                </a:solidFill>
                <a:latin typeface="Arial"/>
                <a:cs typeface="Arial"/>
              </a:rPr>
              <a:t>simply </a:t>
            </a:r>
            <a:r>
              <a:rPr lang="en-US" sz="1200" spc="-5">
                <a:solidFill>
                  <a:srgbClr val="00338D"/>
                </a:solidFill>
                <a:latin typeface="Arial"/>
                <a:cs typeface="Arial"/>
              </a:rPr>
              <a:t>explain our overall exposure?</a:t>
            </a:r>
            <a:endParaRPr lang="en-US" sz="1200">
              <a:latin typeface="Arial"/>
              <a:cs typeface="Arial"/>
            </a:endParaRPr>
          </a:p>
        </p:txBody>
      </p:sp>
      <p:sp>
        <p:nvSpPr>
          <p:cNvPr id="97" name="Rectangle 96">
            <a:extLst>
              <a:ext uri="{FF2B5EF4-FFF2-40B4-BE49-F238E27FC236}">
                <a16:creationId xmlns:a16="http://schemas.microsoft.com/office/drawing/2014/main" id="{55ABBB77-DBBB-4ADC-9F25-F94AB761C569}"/>
              </a:ext>
            </a:extLst>
          </p:cNvPr>
          <p:cNvSpPr/>
          <p:nvPr/>
        </p:nvSpPr>
        <p:spPr>
          <a:xfrm>
            <a:off x="6907067"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COO</a:t>
            </a:r>
          </a:p>
        </p:txBody>
      </p:sp>
      <p:sp>
        <p:nvSpPr>
          <p:cNvPr id="98" name="Rectangle 97">
            <a:extLst>
              <a:ext uri="{FF2B5EF4-FFF2-40B4-BE49-F238E27FC236}">
                <a16:creationId xmlns:a16="http://schemas.microsoft.com/office/drawing/2014/main" id="{2A00AE31-7917-4CEE-B18C-D6CED3A90BC4}"/>
              </a:ext>
            </a:extLst>
          </p:cNvPr>
          <p:cNvSpPr/>
          <p:nvPr/>
        </p:nvSpPr>
        <p:spPr>
          <a:xfrm>
            <a:off x="7764319"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CIO</a:t>
            </a:r>
          </a:p>
        </p:txBody>
      </p:sp>
      <p:sp>
        <p:nvSpPr>
          <p:cNvPr id="99" name="Rectangle 98">
            <a:extLst>
              <a:ext uri="{FF2B5EF4-FFF2-40B4-BE49-F238E27FC236}">
                <a16:creationId xmlns:a16="http://schemas.microsoft.com/office/drawing/2014/main" id="{D32D2866-29A8-4F2E-8D7A-2FB2B5E98786}"/>
              </a:ext>
            </a:extLst>
          </p:cNvPr>
          <p:cNvSpPr/>
          <p:nvPr/>
        </p:nvSpPr>
        <p:spPr>
          <a:xfrm>
            <a:off x="8621571"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CRO</a:t>
            </a:r>
          </a:p>
        </p:txBody>
      </p:sp>
      <p:sp>
        <p:nvSpPr>
          <p:cNvPr id="100" name="Rectangle 99">
            <a:extLst>
              <a:ext uri="{FF2B5EF4-FFF2-40B4-BE49-F238E27FC236}">
                <a16:creationId xmlns:a16="http://schemas.microsoft.com/office/drawing/2014/main" id="{0F338D4B-A9B0-4FF9-9A14-E4992F831C17}"/>
              </a:ext>
            </a:extLst>
          </p:cNvPr>
          <p:cNvSpPr/>
          <p:nvPr/>
        </p:nvSpPr>
        <p:spPr>
          <a:xfrm>
            <a:off x="9478823"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CISO</a:t>
            </a:r>
          </a:p>
        </p:txBody>
      </p:sp>
      <p:sp>
        <p:nvSpPr>
          <p:cNvPr id="101" name="Rectangle 100">
            <a:extLst>
              <a:ext uri="{FF2B5EF4-FFF2-40B4-BE49-F238E27FC236}">
                <a16:creationId xmlns:a16="http://schemas.microsoft.com/office/drawing/2014/main" id="{C6BA6C71-8827-46ED-8EEB-9AB73A6CDA6C}"/>
              </a:ext>
            </a:extLst>
          </p:cNvPr>
          <p:cNvSpPr/>
          <p:nvPr/>
        </p:nvSpPr>
        <p:spPr>
          <a:xfrm>
            <a:off x="10336075" y="5570699"/>
            <a:ext cx="801623" cy="1464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Business</a:t>
            </a:r>
          </a:p>
        </p:txBody>
      </p:sp>
      <p:sp>
        <p:nvSpPr>
          <p:cNvPr id="102" name="Rectangle 101">
            <a:extLst>
              <a:ext uri="{FF2B5EF4-FFF2-40B4-BE49-F238E27FC236}">
                <a16:creationId xmlns:a16="http://schemas.microsoft.com/office/drawing/2014/main" id="{66516CDE-3CD4-4DBF-BE45-429F6E6C8A8E}"/>
              </a:ext>
            </a:extLst>
          </p:cNvPr>
          <p:cNvSpPr/>
          <p:nvPr/>
        </p:nvSpPr>
        <p:spPr>
          <a:xfrm>
            <a:off x="6233639" y="2510911"/>
            <a:ext cx="591693" cy="1416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Board</a:t>
            </a:r>
          </a:p>
        </p:txBody>
      </p:sp>
      <p:sp>
        <p:nvSpPr>
          <p:cNvPr id="103" name="Rectangle 102">
            <a:extLst>
              <a:ext uri="{FF2B5EF4-FFF2-40B4-BE49-F238E27FC236}">
                <a16:creationId xmlns:a16="http://schemas.microsoft.com/office/drawing/2014/main" id="{CD375B43-9806-44FC-BE81-354683B97889}"/>
              </a:ext>
            </a:extLst>
          </p:cNvPr>
          <p:cNvSpPr/>
          <p:nvPr/>
        </p:nvSpPr>
        <p:spPr>
          <a:xfrm>
            <a:off x="6185499"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CEO</a:t>
            </a:r>
          </a:p>
        </p:txBody>
      </p:sp>
      <p:sp>
        <p:nvSpPr>
          <p:cNvPr id="104" name="Rectangle 103">
            <a:extLst>
              <a:ext uri="{FF2B5EF4-FFF2-40B4-BE49-F238E27FC236}">
                <a16:creationId xmlns:a16="http://schemas.microsoft.com/office/drawing/2014/main" id="{12DFBEE3-BE2C-4802-92D9-C6501C2310F0}"/>
              </a:ext>
            </a:extLst>
          </p:cNvPr>
          <p:cNvSpPr/>
          <p:nvPr/>
        </p:nvSpPr>
        <p:spPr>
          <a:xfrm>
            <a:off x="5310977" y="3540581"/>
            <a:ext cx="591693" cy="14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Board</a:t>
            </a:r>
          </a:p>
        </p:txBody>
      </p:sp>
      <p:sp>
        <p:nvSpPr>
          <p:cNvPr id="105" name="Rectangle 104">
            <a:extLst>
              <a:ext uri="{FF2B5EF4-FFF2-40B4-BE49-F238E27FC236}">
                <a16:creationId xmlns:a16="http://schemas.microsoft.com/office/drawing/2014/main" id="{8AB0412F-04B9-488C-B66A-41EEBBCF1B2B}"/>
              </a:ext>
            </a:extLst>
          </p:cNvPr>
          <p:cNvSpPr/>
          <p:nvPr/>
        </p:nvSpPr>
        <p:spPr>
          <a:xfrm>
            <a:off x="6049815"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CEO</a:t>
            </a:r>
          </a:p>
        </p:txBody>
      </p:sp>
      <p:sp>
        <p:nvSpPr>
          <p:cNvPr id="106" name="Rectangle 105">
            <a:extLst>
              <a:ext uri="{FF2B5EF4-FFF2-40B4-BE49-F238E27FC236}">
                <a16:creationId xmlns:a16="http://schemas.microsoft.com/office/drawing/2014/main" id="{1E5F86D8-5CC8-43D3-96D1-AA0BAF586D8B}"/>
              </a:ext>
            </a:extLst>
          </p:cNvPr>
          <p:cNvSpPr/>
          <p:nvPr/>
        </p:nvSpPr>
        <p:spPr>
          <a:xfrm>
            <a:off x="5192563" y="5570699"/>
            <a:ext cx="591693" cy="147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Board</a:t>
            </a:r>
          </a:p>
        </p:txBody>
      </p:sp>
      <p:sp>
        <p:nvSpPr>
          <p:cNvPr id="107" name="Rectangle 106">
            <a:extLst>
              <a:ext uri="{FF2B5EF4-FFF2-40B4-BE49-F238E27FC236}">
                <a16:creationId xmlns:a16="http://schemas.microsoft.com/office/drawing/2014/main" id="{B3A0B1B2-E6DB-4586-AA0E-709C3BC19E47}"/>
              </a:ext>
            </a:extLst>
          </p:cNvPr>
          <p:cNvSpPr/>
          <p:nvPr/>
        </p:nvSpPr>
        <p:spPr>
          <a:xfrm>
            <a:off x="6401889"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CFO</a:t>
            </a:r>
          </a:p>
        </p:txBody>
      </p:sp>
      <p:sp>
        <p:nvSpPr>
          <p:cNvPr id="108" name="Rectangle 107">
            <a:extLst>
              <a:ext uri="{FF2B5EF4-FFF2-40B4-BE49-F238E27FC236}">
                <a16:creationId xmlns:a16="http://schemas.microsoft.com/office/drawing/2014/main" id="{9492D60A-0261-4B2B-9A4A-6D2F670C61F8}"/>
              </a:ext>
            </a:extLst>
          </p:cNvPr>
          <p:cNvSpPr/>
          <p:nvPr/>
        </p:nvSpPr>
        <p:spPr>
          <a:xfrm>
            <a:off x="5641946"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CEO</a:t>
            </a:r>
          </a:p>
        </p:txBody>
      </p:sp>
      <p:sp>
        <p:nvSpPr>
          <p:cNvPr id="109" name="Rectangle 108">
            <a:extLst>
              <a:ext uri="{FF2B5EF4-FFF2-40B4-BE49-F238E27FC236}">
                <a16:creationId xmlns:a16="http://schemas.microsoft.com/office/drawing/2014/main" id="{E2CE504C-A50F-4E38-BF8A-48B62BB33B96}"/>
              </a:ext>
            </a:extLst>
          </p:cNvPr>
          <p:cNvSpPr/>
          <p:nvPr/>
        </p:nvSpPr>
        <p:spPr>
          <a:xfrm>
            <a:off x="4868801" y="4571453"/>
            <a:ext cx="591693" cy="148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Board</a:t>
            </a:r>
          </a:p>
        </p:txBody>
      </p:sp>
      <p:sp>
        <p:nvSpPr>
          <p:cNvPr id="110" name="Rectangle 109">
            <a:extLst>
              <a:ext uri="{FF2B5EF4-FFF2-40B4-BE49-F238E27FC236}">
                <a16:creationId xmlns:a16="http://schemas.microsoft.com/office/drawing/2014/main" id="{CF280DD5-5C62-440F-AB02-F0A743EB8041}"/>
              </a:ext>
            </a:extLst>
          </p:cNvPr>
          <p:cNvSpPr/>
          <p:nvPr/>
        </p:nvSpPr>
        <p:spPr>
          <a:xfrm>
            <a:off x="3723322" y="4571453"/>
            <a:ext cx="1023633" cy="132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a:solidFill>
                  <a:schemeClr val="bg1"/>
                </a:solidFill>
              </a:rPr>
              <a:t>Regulator(s)</a:t>
            </a:r>
          </a:p>
        </p:txBody>
      </p:sp>
      <p:sp>
        <p:nvSpPr>
          <p:cNvPr id="4" name="Rectangle 3">
            <a:extLst>
              <a:ext uri="{FF2B5EF4-FFF2-40B4-BE49-F238E27FC236}">
                <a16:creationId xmlns:a16="http://schemas.microsoft.com/office/drawing/2014/main" id="{760DD82C-2A05-4B71-823A-8E6812E24C58}"/>
              </a:ext>
            </a:extLst>
          </p:cNvPr>
          <p:cNvSpPr/>
          <p:nvPr/>
        </p:nvSpPr>
        <p:spPr>
          <a:xfrm>
            <a:off x="980564" y="2475541"/>
            <a:ext cx="1463040" cy="704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a:solidFill>
                  <a:schemeClr val="bg1"/>
                </a:solidFill>
                <a:latin typeface="+mj-lt"/>
              </a:rPr>
              <a:t>Optimize </a:t>
            </a:r>
            <a:br>
              <a:rPr lang="en-US">
                <a:solidFill>
                  <a:schemeClr val="bg1"/>
                </a:solidFill>
                <a:latin typeface="+mj-lt"/>
              </a:rPr>
            </a:br>
            <a:r>
              <a:rPr lang="en-US">
                <a:solidFill>
                  <a:schemeClr val="bg1"/>
                </a:solidFill>
                <a:latin typeface="+mj-lt"/>
              </a:rPr>
              <a:t>protection</a:t>
            </a:r>
          </a:p>
        </p:txBody>
      </p:sp>
      <p:sp>
        <p:nvSpPr>
          <p:cNvPr id="45" name="Rectangle 44">
            <a:extLst>
              <a:ext uri="{FF2B5EF4-FFF2-40B4-BE49-F238E27FC236}">
                <a16:creationId xmlns:a16="http://schemas.microsoft.com/office/drawing/2014/main" id="{1317A777-ECB1-4211-80F4-D6F913652737}"/>
              </a:ext>
            </a:extLst>
          </p:cNvPr>
          <p:cNvSpPr/>
          <p:nvPr/>
        </p:nvSpPr>
        <p:spPr>
          <a:xfrm>
            <a:off x="980564" y="3483228"/>
            <a:ext cx="1463040"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a:solidFill>
                  <a:schemeClr val="bg1"/>
                </a:solidFill>
                <a:latin typeface="+mj-lt"/>
              </a:rPr>
              <a:t>Optimize </a:t>
            </a:r>
            <a:br>
              <a:rPr lang="en-US">
                <a:solidFill>
                  <a:schemeClr val="bg1"/>
                </a:solidFill>
                <a:latin typeface="+mj-lt"/>
              </a:rPr>
            </a:br>
            <a:r>
              <a:rPr lang="en-US">
                <a:solidFill>
                  <a:schemeClr val="bg1"/>
                </a:solidFill>
                <a:latin typeface="+mj-lt"/>
              </a:rPr>
              <a:t>spend</a:t>
            </a:r>
          </a:p>
        </p:txBody>
      </p:sp>
      <p:sp>
        <p:nvSpPr>
          <p:cNvPr id="46" name="Rectangle 45">
            <a:extLst>
              <a:ext uri="{FF2B5EF4-FFF2-40B4-BE49-F238E27FC236}">
                <a16:creationId xmlns:a16="http://schemas.microsoft.com/office/drawing/2014/main" id="{9EDBD08F-F1C8-498B-AACE-ED1A6E5AF531}"/>
              </a:ext>
            </a:extLst>
          </p:cNvPr>
          <p:cNvSpPr/>
          <p:nvPr/>
        </p:nvSpPr>
        <p:spPr>
          <a:xfrm>
            <a:off x="980564" y="4498428"/>
            <a:ext cx="1463040" cy="704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a:solidFill>
                  <a:schemeClr val="bg1"/>
                </a:solidFill>
                <a:latin typeface="+mj-lt"/>
              </a:rPr>
              <a:t>Measure quantitatively</a:t>
            </a:r>
          </a:p>
        </p:txBody>
      </p:sp>
      <p:sp>
        <p:nvSpPr>
          <p:cNvPr id="47" name="Rectangle 46">
            <a:extLst>
              <a:ext uri="{FF2B5EF4-FFF2-40B4-BE49-F238E27FC236}">
                <a16:creationId xmlns:a16="http://schemas.microsoft.com/office/drawing/2014/main" id="{8B4E2F15-166A-46CE-AA0A-E0B6814DAFEA}"/>
              </a:ext>
            </a:extLst>
          </p:cNvPr>
          <p:cNvSpPr/>
          <p:nvPr/>
        </p:nvSpPr>
        <p:spPr>
          <a:xfrm>
            <a:off x="980564" y="5506115"/>
            <a:ext cx="1463040"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a:solidFill>
                  <a:schemeClr val="bg1"/>
                </a:solidFill>
                <a:latin typeface="+mj-lt"/>
              </a:rPr>
              <a:t>Build understanding</a:t>
            </a:r>
          </a:p>
        </p:txBody>
      </p:sp>
    </p:spTree>
    <p:custDataLst>
      <p:tags r:id="rId1"/>
    </p:custDataLst>
    <p:extLst>
      <p:ext uri="{BB962C8B-B14F-4D97-AF65-F5344CB8AC3E}">
        <p14:creationId xmlns:p14="http://schemas.microsoft.com/office/powerpoint/2010/main" val="332800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A921A-6CD9-4070-956E-EF1DF7356BCE}"/>
              </a:ext>
            </a:extLst>
          </p:cNvPr>
          <p:cNvSpPr>
            <a:spLocks noGrp="1"/>
          </p:cNvSpPr>
          <p:nvPr>
            <p:ph type="title"/>
          </p:nvPr>
        </p:nvSpPr>
        <p:spPr/>
        <p:txBody>
          <a:bodyPr/>
          <a:lstStyle/>
          <a:p>
            <a:r>
              <a:rPr lang="en-US" sz="4400" b="1" spc="-5">
                <a:solidFill>
                  <a:schemeClr val="bg1">
                    <a:lumMod val="95000"/>
                  </a:schemeClr>
                </a:solidFill>
                <a:latin typeface="KPMG Bold"/>
                <a:cs typeface="KPMG Bold"/>
              </a:rPr>
              <a:t>What </a:t>
            </a:r>
            <a:r>
              <a:rPr lang="en-US" sz="4400" b="1">
                <a:solidFill>
                  <a:schemeClr val="bg1">
                    <a:lumMod val="95000"/>
                  </a:schemeClr>
                </a:solidFill>
                <a:latin typeface="KPMG Bold"/>
                <a:cs typeface="KPMG Bold"/>
              </a:rPr>
              <a:t>can </a:t>
            </a:r>
            <a:r>
              <a:rPr lang="en-US" sz="4400" b="1" spc="-5">
                <a:solidFill>
                  <a:schemeClr val="bg1">
                    <a:lumMod val="95000"/>
                  </a:schemeClr>
                </a:solidFill>
                <a:latin typeface="KPMG Bold"/>
                <a:cs typeface="KPMG Bold"/>
              </a:rPr>
              <a:t>KPMG CRI</a:t>
            </a:r>
            <a:r>
              <a:rPr lang="en-US" sz="4400" b="1" spc="-25">
                <a:solidFill>
                  <a:schemeClr val="bg1">
                    <a:lumMod val="95000"/>
                  </a:schemeClr>
                </a:solidFill>
                <a:latin typeface="KPMG Bold"/>
                <a:cs typeface="KPMG Bold"/>
              </a:rPr>
              <a:t> </a:t>
            </a:r>
            <a:r>
              <a:rPr lang="en-US" sz="4400" b="1" spc="-5">
                <a:solidFill>
                  <a:schemeClr val="bg1">
                    <a:lumMod val="95000"/>
                  </a:schemeClr>
                </a:solidFill>
                <a:latin typeface="KPMG Bold"/>
                <a:cs typeface="KPMG Bold"/>
              </a:rPr>
              <a:t>deliver?</a:t>
            </a:r>
            <a:br>
              <a:rPr lang="en-US" sz="4400">
                <a:solidFill>
                  <a:schemeClr val="bg1">
                    <a:lumMod val="95000"/>
                  </a:schemeClr>
                </a:solidFill>
                <a:latin typeface="KPMG Bold"/>
                <a:cs typeface="KPMG Bold"/>
              </a:rPr>
            </a:br>
            <a:r>
              <a:rPr lang="en-US">
                <a:solidFill>
                  <a:schemeClr val="bg1">
                    <a:lumMod val="95000"/>
                  </a:schemeClr>
                </a:solidFill>
              </a:rPr>
              <a:t> </a:t>
            </a:r>
          </a:p>
        </p:txBody>
      </p:sp>
      <p:sp>
        <p:nvSpPr>
          <p:cNvPr id="44" name="object 8">
            <a:extLst>
              <a:ext uri="{FF2B5EF4-FFF2-40B4-BE49-F238E27FC236}">
                <a16:creationId xmlns:a16="http://schemas.microsoft.com/office/drawing/2014/main" id="{1FF1D870-8E84-4B8C-BB9F-349966EA248D}"/>
              </a:ext>
            </a:extLst>
          </p:cNvPr>
          <p:cNvSpPr txBox="1"/>
          <p:nvPr/>
        </p:nvSpPr>
        <p:spPr>
          <a:xfrm>
            <a:off x="998400" y="1269890"/>
            <a:ext cx="10201414" cy="656590"/>
          </a:xfrm>
          <a:prstGeom prst="rect">
            <a:avLst/>
          </a:prstGeom>
        </p:spPr>
        <p:txBody>
          <a:bodyPr vert="horz" wrap="square" lIns="0" tIns="147320" rIns="0" bIns="0" rtlCol="0">
            <a:spAutoFit/>
          </a:bodyPr>
          <a:lstStyle/>
          <a:p>
            <a:pPr marL="12703" marR="140369">
              <a:spcBef>
                <a:spcPts val="420"/>
              </a:spcBef>
            </a:pPr>
            <a:r>
              <a:rPr lang="en-US" sz="1100" spc="-5">
                <a:solidFill>
                  <a:srgbClr val="00338D"/>
                </a:solidFill>
                <a:latin typeface="Arial"/>
                <a:cs typeface="Arial"/>
              </a:rPr>
              <a:t>CRI answers </a:t>
            </a:r>
            <a:r>
              <a:rPr lang="en-US" sz="1100">
                <a:solidFill>
                  <a:srgbClr val="00338D"/>
                </a:solidFill>
                <a:latin typeface="Arial"/>
                <a:cs typeface="Arial"/>
              </a:rPr>
              <a:t>these questions using </a:t>
            </a:r>
            <a:r>
              <a:rPr lang="en-US" sz="1100" spc="-5">
                <a:solidFill>
                  <a:srgbClr val="00338D"/>
                </a:solidFill>
                <a:latin typeface="Arial"/>
                <a:cs typeface="Arial"/>
              </a:rPr>
              <a:t>powerful and intuitive dashboarding. </a:t>
            </a:r>
            <a:r>
              <a:rPr lang="en-US" sz="1100" spc="15">
                <a:solidFill>
                  <a:srgbClr val="00338D"/>
                </a:solidFill>
                <a:latin typeface="Arial"/>
                <a:cs typeface="Arial"/>
              </a:rPr>
              <a:t>We </a:t>
            </a:r>
            <a:r>
              <a:rPr lang="en-US" sz="1100">
                <a:solidFill>
                  <a:srgbClr val="00338D"/>
                </a:solidFill>
                <a:latin typeface="Arial"/>
                <a:cs typeface="Arial"/>
              </a:rPr>
              <a:t>can </a:t>
            </a:r>
            <a:r>
              <a:rPr lang="en-US" sz="1100" spc="-5">
                <a:solidFill>
                  <a:srgbClr val="00338D"/>
                </a:solidFill>
                <a:latin typeface="Arial"/>
                <a:cs typeface="Arial"/>
              </a:rPr>
              <a:t>provide out-of-the-box dashboards and </a:t>
            </a:r>
            <a:r>
              <a:rPr lang="en-US" sz="1100">
                <a:solidFill>
                  <a:srgbClr val="00338D"/>
                </a:solidFill>
                <a:latin typeface="Arial"/>
                <a:cs typeface="Arial"/>
              </a:rPr>
              <a:t>bespoke </a:t>
            </a:r>
            <a:r>
              <a:rPr lang="en-US" sz="1100" spc="-5">
                <a:solidFill>
                  <a:srgbClr val="00338D"/>
                </a:solidFill>
                <a:latin typeface="Arial"/>
                <a:cs typeface="Arial"/>
              </a:rPr>
              <a:t>dashboards tailored </a:t>
            </a:r>
            <a:r>
              <a:rPr lang="en-US" sz="1100">
                <a:solidFill>
                  <a:srgbClr val="00338D"/>
                </a:solidFill>
                <a:latin typeface="Arial"/>
                <a:cs typeface="Arial"/>
              </a:rPr>
              <a:t>for </a:t>
            </a:r>
            <a:r>
              <a:rPr lang="en-US" sz="1100" spc="-5">
                <a:solidFill>
                  <a:srgbClr val="00338D"/>
                </a:solidFill>
                <a:latin typeface="Arial"/>
                <a:cs typeface="Arial"/>
              </a:rPr>
              <a:t>your</a:t>
            </a:r>
            <a:r>
              <a:rPr lang="en-US" sz="1100" spc="-100">
                <a:solidFill>
                  <a:srgbClr val="00338D"/>
                </a:solidFill>
                <a:latin typeface="Arial"/>
                <a:cs typeface="Arial"/>
              </a:rPr>
              <a:t> </a:t>
            </a:r>
            <a:r>
              <a:rPr lang="en-US" sz="1100" spc="-5">
                <a:solidFill>
                  <a:srgbClr val="00338D"/>
                </a:solidFill>
                <a:latin typeface="Arial"/>
                <a:cs typeface="Arial"/>
              </a:rPr>
              <a:t>organization.</a:t>
            </a:r>
            <a:r>
              <a:rPr lang="en-US" sz="1100">
                <a:latin typeface="Arial"/>
                <a:cs typeface="Arial"/>
              </a:rPr>
              <a:t> </a:t>
            </a:r>
            <a:r>
              <a:rPr lang="en-US" sz="1100" spc="15">
                <a:solidFill>
                  <a:srgbClr val="00338D"/>
                </a:solidFill>
                <a:latin typeface="Arial"/>
                <a:cs typeface="Arial"/>
              </a:rPr>
              <a:t>We</a:t>
            </a:r>
            <a:r>
              <a:rPr lang="en-US" sz="1100" spc="-35">
                <a:solidFill>
                  <a:srgbClr val="00338D"/>
                </a:solidFill>
                <a:latin typeface="Arial"/>
                <a:cs typeface="Arial"/>
              </a:rPr>
              <a:t> </a:t>
            </a:r>
            <a:r>
              <a:rPr lang="en-US" sz="1100" spc="-5">
                <a:solidFill>
                  <a:srgbClr val="00338D"/>
                </a:solidFill>
                <a:latin typeface="Arial"/>
                <a:cs typeface="Arial"/>
              </a:rPr>
              <a:t>have robust</a:t>
            </a:r>
            <a:r>
              <a:rPr lang="en-US" sz="1100" spc="-10">
                <a:solidFill>
                  <a:srgbClr val="00338D"/>
                </a:solidFill>
                <a:latin typeface="Arial"/>
                <a:cs typeface="Arial"/>
              </a:rPr>
              <a:t> </a:t>
            </a:r>
            <a:r>
              <a:rPr lang="en-US" sz="1100" spc="-5">
                <a:solidFill>
                  <a:srgbClr val="00338D"/>
                </a:solidFill>
                <a:latin typeface="Arial"/>
                <a:cs typeface="Arial"/>
              </a:rPr>
              <a:t>cyber</a:t>
            </a:r>
            <a:r>
              <a:rPr lang="en-US" sz="1100" spc="5">
                <a:solidFill>
                  <a:srgbClr val="00338D"/>
                </a:solidFill>
                <a:latin typeface="Arial"/>
                <a:cs typeface="Arial"/>
              </a:rPr>
              <a:t> </a:t>
            </a:r>
            <a:r>
              <a:rPr lang="en-US" sz="1100">
                <a:solidFill>
                  <a:srgbClr val="00338D"/>
                </a:solidFill>
                <a:latin typeface="Arial"/>
                <a:cs typeface="Arial"/>
              </a:rPr>
              <a:t>risk</a:t>
            </a:r>
            <a:r>
              <a:rPr lang="en-US" sz="1100" spc="-10">
                <a:solidFill>
                  <a:srgbClr val="00338D"/>
                </a:solidFill>
                <a:latin typeface="Arial"/>
                <a:cs typeface="Arial"/>
              </a:rPr>
              <a:t> </a:t>
            </a:r>
            <a:r>
              <a:rPr lang="en-US" sz="1100">
                <a:solidFill>
                  <a:srgbClr val="00338D"/>
                </a:solidFill>
                <a:latin typeface="Arial"/>
                <a:cs typeface="Arial"/>
              </a:rPr>
              <a:t>quantification</a:t>
            </a:r>
            <a:r>
              <a:rPr lang="en-US" sz="1100" spc="-35">
                <a:solidFill>
                  <a:srgbClr val="00338D"/>
                </a:solidFill>
                <a:latin typeface="Arial"/>
                <a:cs typeface="Arial"/>
              </a:rPr>
              <a:t> </a:t>
            </a:r>
            <a:r>
              <a:rPr lang="en-US" sz="1100" spc="-5">
                <a:solidFill>
                  <a:srgbClr val="00338D"/>
                </a:solidFill>
                <a:latin typeface="Arial"/>
                <a:cs typeface="Arial"/>
              </a:rPr>
              <a:t>models, methodologies,</a:t>
            </a:r>
            <a:r>
              <a:rPr lang="en-US" sz="1100" spc="-30">
                <a:solidFill>
                  <a:srgbClr val="00338D"/>
                </a:solidFill>
                <a:latin typeface="Arial"/>
                <a:cs typeface="Arial"/>
              </a:rPr>
              <a:t> </a:t>
            </a:r>
            <a:r>
              <a:rPr lang="en-US" sz="1100">
                <a:solidFill>
                  <a:srgbClr val="00338D"/>
                </a:solidFill>
                <a:latin typeface="Arial"/>
                <a:cs typeface="Arial"/>
              </a:rPr>
              <a:t>assets</a:t>
            </a:r>
            <a:r>
              <a:rPr lang="en-US" sz="1100" spc="-15">
                <a:solidFill>
                  <a:srgbClr val="00338D"/>
                </a:solidFill>
                <a:latin typeface="Arial"/>
                <a:cs typeface="Arial"/>
              </a:rPr>
              <a:t> </a:t>
            </a:r>
            <a:r>
              <a:rPr lang="en-US" sz="1100" spc="-5">
                <a:solidFill>
                  <a:srgbClr val="00338D"/>
                </a:solidFill>
                <a:latin typeface="Arial"/>
                <a:cs typeface="Arial"/>
              </a:rPr>
              <a:t>and data to</a:t>
            </a:r>
            <a:r>
              <a:rPr lang="en-US" sz="1100" spc="10">
                <a:solidFill>
                  <a:srgbClr val="00338D"/>
                </a:solidFill>
                <a:latin typeface="Arial"/>
                <a:cs typeface="Arial"/>
              </a:rPr>
              <a:t> </a:t>
            </a:r>
            <a:r>
              <a:rPr lang="en-US" sz="1100">
                <a:solidFill>
                  <a:srgbClr val="00338D"/>
                </a:solidFill>
                <a:latin typeface="Arial"/>
                <a:cs typeface="Arial"/>
              </a:rPr>
              <a:t>accelerate</a:t>
            </a:r>
            <a:r>
              <a:rPr lang="en-US" sz="1100" spc="-35">
                <a:solidFill>
                  <a:srgbClr val="00338D"/>
                </a:solidFill>
                <a:latin typeface="Arial"/>
                <a:cs typeface="Arial"/>
              </a:rPr>
              <a:t> </a:t>
            </a:r>
            <a:r>
              <a:rPr lang="en-US" sz="1100" spc="-5">
                <a:solidFill>
                  <a:srgbClr val="00338D"/>
                </a:solidFill>
                <a:latin typeface="Arial"/>
                <a:cs typeface="Arial"/>
              </a:rPr>
              <a:t>adoption.</a:t>
            </a:r>
            <a:r>
              <a:rPr lang="en-US" sz="1100" spc="-15">
                <a:solidFill>
                  <a:srgbClr val="00338D"/>
                </a:solidFill>
                <a:latin typeface="Arial"/>
                <a:cs typeface="Arial"/>
              </a:rPr>
              <a:t> </a:t>
            </a:r>
            <a:r>
              <a:rPr lang="en-US" sz="1100" spc="15">
                <a:solidFill>
                  <a:srgbClr val="00338D"/>
                </a:solidFill>
                <a:latin typeface="Arial"/>
                <a:cs typeface="Arial"/>
              </a:rPr>
              <a:t>We</a:t>
            </a:r>
            <a:r>
              <a:rPr lang="en-US" sz="1100" spc="-45">
                <a:solidFill>
                  <a:srgbClr val="00338D"/>
                </a:solidFill>
                <a:latin typeface="Arial"/>
                <a:cs typeface="Arial"/>
              </a:rPr>
              <a:t> </a:t>
            </a:r>
            <a:r>
              <a:rPr lang="en-US" sz="1100">
                <a:solidFill>
                  <a:srgbClr val="00338D"/>
                </a:solidFill>
                <a:latin typeface="Arial"/>
                <a:cs typeface="Arial"/>
              </a:rPr>
              <a:t>can</a:t>
            </a:r>
            <a:r>
              <a:rPr lang="en-US" sz="1100" spc="-5">
                <a:solidFill>
                  <a:srgbClr val="00338D"/>
                </a:solidFill>
                <a:latin typeface="Arial"/>
                <a:cs typeface="Arial"/>
              </a:rPr>
              <a:t> </a:t>
            </a:r>
            <a:r>
              <a:rPr lang="en-US" sz="1100">
                <a:solidFill>
                  <a:srgbClr val="00338D"/>
                </a:solidFill>
                <a:latin typeface="Arial"/>
                <a:cs typeface="Arial"/>
              </a:rPr>
              <a:t>also</a:t>
            </a:r>
            <a:r>
              <a:rPr lang="en-US" sz="1100" spc="-5">
                <a:solidFill>
                  <a:srgbClr val="00338D"/>
                </a:solidFill>
                <a:latin typeface="Arial"/>
                <a:cs typeface="Arial"/>
              </a:rPr>
              <a:t> </a:t>
            </a:r>
            <a:r>
              <a:rPr lang="en-US" sz="1100">
                <a:solidFill>
                  <a:srgbClr val="00338D"/>
                </a:solidFill>
                <a:latin typeface="Arial"/>
                <a:cs typeface="Arial"/>
              </a:rPr>
              <a:t>help </a:t>
            </a:r>
            <a:r>
              <a:rPr lang="en-US" sz="1100" spc="-5">
                <a:solidFill>
                  <a:srgbClr val="00338D"/>
                </a:solidFill>
                <a:latin typeface="Arial"/>
                <a:cs typeface="Arial"/>
              </a:rPr>
              <a:t>you </a:t>
            </a:r>
            <a:r>
              <a:rPr lang="en-US" sz="1100">
                <a:solidFill>
                  <a:srgbClr val="00338D"/>
                </a:solidFill>
                <a:latin typeface="Arial"/>
                <a:cs typeface="Arial"/>
              </a:rPr>
              <a:t>unlock </a:t>
            </a:r>
            <a:r>
              <a:rPr lang="en-US" sz="1100" spc="-5">
                <a:solidFill>
                  <a:srgbClr val="00338D"/>
                </a:solidFill>
                <a:latin typeface="Arial"/>
                <a:cs typeface="Arial"/>
              </a:rPr>
              <a:t>your data — regardless of</a:t>
            </a:r>
            <a:r>
              <a:rPr lang="en-US" sz="1100" spc="-60">
                <a:solidFill>
                  <a:srgbClr val="00338D"/>
                </a:solidFill>
                <a:latin typeface="Arial"/>
                <a:cs typeface="Arial"/>
              </a:rPr>
              <a:t> </a:t>
            </a:r>
            <a:r>
              <a:rPr lang="en-US" sz="1100" spc="-5">
                <a:solidFill>
                  <a:srgbClr val="00338D"/>
                </a:solidFill>
                <a:latin typeface="Arial"/>
                <a:cs typeface="Arial"/>
              </a:rPr>
              <a:t>maturity.</a:t>
            </a:r>
            <a:endParaRPr lang="en-US" sz="1100">
              <a:latin typeface="Arial"/>
              <a:cs typeface="Arial"/>
            </a:endParaRPr>
          </a:p>
        </p:txBody>
      </p:sp>
      <p:pic>
        <p:nvPicPr>
          <p:cNvPr id="5" name="Picture 4">
            <a:extLst>
              <a:ext uri="{FF2B5EF4-FFF2-40B4-BE49-F238E27FC236}">
                <a16:creationId xmlns:a16="http://schemas.microsoft.com/office/drawing/2014/main" id="{3CB60D18-AA45-4E1A-AB1E-5A39B23CA58B}"/>
              </a:ext>
            </a:extLst>
          </p:cNvPr>
          <p:cNvPicPr>
            <a:picLocks noChangeAspect="1"/>
          </p:cNvPicPr>
          <p:nvPr/>
        </p:nvPicPr>
        <p:blipFill>
          <a:blip r:embed="rId3"/>
          <a:stretch>
            <a:fillRect/>
          </a:stretch>
        </p:blipFill>
        <p:spPr>
          <a:xfrm>
            <a:off x="754988" y="1840892"/>
            <a:ext cx="10083811" cy="4572000"/>
          </a:xfrm>
          <a:prstGeom prst="rect">
            <a:avLst/>
          </a:prstGeom>
        </p:spPr>
      </p:pic>
    </p:spTree>
    <p:custDataLst>
      <p:tags r:id="rId1"/>
    </p:custDataLst>
    <p:extLst>
      <p:ext uri="{BB962C8B-B14F-4D97-AF65-F5344CB8AC3E}">
        <p14:creationId xmlns:p14="http://schemas.microsoft.com/office/powerpoint/2010/main" val="1760811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654093E-8CE8-4E3C-8340-E484E48433CB}"/>
              </a:ext>
            </a:extLst>
          </p:cNvPr>
          <p:cNvSpPr txBox="1"/>
          <p:nvPr/>
        </p:nvSpPr>
        <p:spPr>
          <a:xfrm>
            <a:off x="998400" y="1269890"/>
            <a:ext cx="10201414" cy="318036"/>
          </a:xfrm>
          <a:prstGeom prst="rect">
            <a:avLst/>
          </a:prstGeom>
        </p:spPr>
        <p:txBody>
          <a:bodyPr vert="horz" wrap="square" lIns="0" tIns="147320" rIns="0" bIns="0" rtlCol="0">
            <a:spAutoFit/>
          </a:bodyPr>
          <a:lstStyle/>
          <a:p>
            <a:pPr marL="12703" marR="140369">
              <a:spcBef>
                <a:spcPts val="420"/>
              </a:spcBef>
            </a:pPr>
            <a:r>
              <a:rPr lang="en-US" sz="1100" spc="-5">
                <a:solidFill>
                  <a:srgbClr val="00338D"/>
                </a:solidFill>
                <a:latin typeface="Arial"/>
                <a:cs typeface="Arial"/>
              </a:rPr>
              <a:t>A typical CRI assessment includes four phases.</a:t>
            </a:r>
            <a:endParaRPr lang="en-US" sz="1100">
              <a:latin typeface="Arial"/>
              <a:cs typeface="Arial"/>
            </a:endParaRPr>
          </a:p>
        </p:txBody>
      </p:sp>
      <p:graphicFrame>
        <p:nvGraphicFramePr>
          <p:cNvPr id="2" name="Table 2">
            <a:extLst>
              <a:ext uri="{FF2B5EF4-FFF2-40B4-BE49-F238E27FC236}">
                <a16:creationId xmlns:a16="http://schemas.microsoft.com/office/drawing/2014/main" id="{E364C07E-5B56-4DFB-9FBD-ACA9D3D10AE0}"/>
              </a:ext>
            </a:extLst>
          </p:cNvPr>
          <p:cNvGraphicFramePr>
            <a:graphicFrameLocks noGrp="1"/>
          </p:cNvGraphicFramePr>
          <p:nvPr>
            <p:extLst>
              <p:ext uri="{D42A27DB-BD31-4B8C-83A1-F6EECF244321}">
                <p14:modId xmlns:p14="http://schemas.microsoft.com/office/powerpoint/2010/main" val="3786073278"/>
              </p:ext>
            </p:extLst>
          </p:nvPr>
        </p:nvGraphicFramePr>
        <p:xfrm>
          <a:off x="998399" y="1748459"/>
          <a:ext cx="10201413" cy="4587240"/>
        </p:xfrm>
        <a:graphic>
          <a:graphicData uri="http://schemas.openxmlformats.org/drawingml/2006/table">
            <a:tbl>
              <a:tblPr firstRow="1" bandRow="1">
                <a:tableStyleId>{5C22544A-7EE6-4342-B048-85BDC9FD1C3A}</a:tableStyleId>
              </a:tblPr>
              <a:tblGrid>
                <a:gridCol w="1589818">
                  <a:extLst>
                    <a:ext uri="{9D8B030D-6E8A-4147-A177-3AD203B41FA5}">
                      <a16:colId xmlns:a16="http://schemas.microsoft.com/office/drawing/2014/main" val="1534208277"/>
                    </a:ext>
                  </a:extLst>
                </a:gridCol>
                <a:gridCol w="8611595">
                  <a:extLst>
                    <a:ext uri="{9D8B030D-6E8A-4147-A177-3AD203B41FA5}">
                      <a16:colId xmlns:a16="http://schemas.microsoft.com/office/drawing/2014/main" val="4134901200"/>
                    </a:ext>
                  </a:extLst>
                </a:gridCol>
              </a:tblGrid>
              <a:tr h="676733">
                <a:tc>
                  <a:txBody>
                    <a:bodyPr/>
                    <a:lstStyle/>
                    <a:p>
                      <a:pPr algn="ctr"/>
                      <a:r>
                        <a:rPr lang="en-US" sz="4000" b="0">
                          <a:solidFill>
                            <a:schemeClr val="accent1"/>
                          </a:solidFill>
                          <a:latin typeface="+mj-lt"/>
                        </a:rPr>
                        <a:t>01</a:t>
                      </a:r>
                      <a:endParaRPr lang="en-US" sz="2000" b="0">
                        <a:solidFill>
                          <a:schemeClr val="accent1"/>
                        </a:solidFill>
                        <a:latin typeface="+mj-lt"/>
                      </a:endParaRPr>
                    </a:p>
                    <a:p>
                      <a:pPr algn="ctr"/>
                      <a:r>
                        <a:rPr lang="en-US" sz="1400" b="1">
                          <a:solidFill>
                            <a:schemeClr val="accent1"/>
                          </a:solidFill>
                        </a:rPr>
                        <a:t>Week 1</a:t>
                      </a:r>
                    </a:p>
                  </a:txBody>
                  <a:tcPr anchor="ctr">
                    <a:lnL w="12700" cap="flat" cmpd="sng" algn="ctr">
                      <a:noFill/>
                      <a:prstDash val="solid"/>
                      <a:round/>
                      <a:headEnd type="none" w="med" len="med"/>
                      <a:tailEnd type="none" w="med" len="med"/>
                    </a:lnL>
                    <a:lnR w="571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300"/>
                        </a:spcAft>
                        <a:buFont typeface="Arial" panose="020B0604020202020204" pitchFamily="34" charset="0"/>
                        <a:buNone/>
                      </a:pPr>
                      <a:r>
                        <a:rPr lang="en-US" sz="1400" b="1">
                          <a:solidFill>
                            <a:schemeClr val="tx2"/>
                          </a:solidFill>
                        </a:rPr>
                        <a:t>Scoping</a:t>
                      </a:r>
                      <a:endParaRPr lang="en-US" sz="1200" b="1">
                        <a:solidFill>
                          <a:schemeClr val="tx2"/>
                        </a:solidFill>
                      </a:endParaRPr>
                    </a:p>
                    <a:p>
                      <a:pPr marL="171450" indent="-171450">
                        <a:spcAft>
                          <a:spcPts val="300"/>
                        </a:spcAft>
                        <a:buFont typeface="Arial" panose="020B0604020202020204" pitchFamily="34" charset="0"/>
                        <a:buChar char="•"/>
                      </a:pPr>
                      <a:r>
                        <a:rPr lang="en-US" sz="1200" b="0">
                          <a:solidFill>
                            <a:schemeClr val="tx2"/>
                          </a:solidFill>
                        </a:rPr>
                        <a:t>Identification of exam questions to be answered</a:t>
                      </a:r>
                    </a:p>
                    <a:p>
                      <a:pPr marL="171450" indent="-171450">
                        <a:spcAft>
                          <a:spcPts val="300"/>
                        </a:spcAft>
                        <a:buFont typeface="Arial" panose="020B0604020202020204" pitchFamily="34" charset="0"/>
                        <a:buChar char="•"/>
                      </a:pPr>
                      <a:r>
                        <a:rPr lang="en-US" sz="1200" b="0">
                          <a:solidFill>
                            <a:schemeClr val="tx2"/>
                          </a:solidFill>
                        </a:rPr>
                        <a:t>Identification of potential data sources within the organization to augment KPMG’s data sets</a:t>
                      </a:r>
                    </a:p>
                  </a:txBody>
                  <a:tcPr anchor="ctr">
                    <a:lnL w="571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8052160"/>
                  </a:ext>
                </a:extLst>
              </a:tr>
              <a:tr h="225578">
                <a:tc>
                  <a:txBody>
                    <a:bodyPr/>
                    <a:lstStyle/>
                    <a:p>
                      <a:pPr algn="ctr"/>
                      <a:endParaRPr lang="en-US" sz="1400" b="1">
                        <a:solidFill>
                          <a:schemeClr val="accent1"/>
                        </a:solidFill>
                      </a:endParaRP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300"/>
                        </a:spcAft>
                        <a:buFont typeface="Arial" panose="020B0604020202020204" pitchFamily="34" charset="0"/>
                        <a:buChar char="•"/>
                      </a:pPr>
                      <a:endParaRPr lang="en-US" sz="1200" b="0">
                        <a:solidFill>
                          <a:schemeClr val="tx2"/>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2004000"/>
                  </a:ext>
                </a:extLst>
              </a:tr>
              <a:tr h="676733">
                <a:tc>
                  <a:txBody>
                    <a:bodyPr/>
                    <a:lstStyle/>
                    <a:p>
                      <a:pPr algn="ctr"/>
                      <a:r>
                        <a:rPr lang="en-US" sz="4000" b="1">
                          <a:solidFill>
                            <a:schemeClr val="accent1"/>
                          </a:solidFill>
                          <a:latin typeface="+mj-lt"/>
                        </a:rPr>
                        <a:t>02</a:t>
                      </a:r>
                    </a:p>
                    <a:p>
                      <a:pPr algn="ctr"/>
                      <a:r>
                        <a:rPr lang="en-US" sz="1400" b="1">
                          <a:solidFill>
                            <a:schemeClr val="accent1"/>
                          </a:solidFill>
                        </a:rPr>
                        <a:t>Week 2-3</a:t>
                      </a:r>
                    </a:p>
                  </a:txBody>
                  <a:tcPr anchor="ctr">
                    <a:lnL w="12700" cap="flat" cmpd="sng" algn="ctr">
                      <a:noFill/>
                      <a:prstDash val="solid"/>
                      <a:round/>
                      <a:headEnd type="none" w="med" len="med"/>
                      <a:tailEnd type="none" w="med" len="med"/>
                    </a:lnL>
                    <a:lnR w="571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300"/>
                        </a:spcAft>
                        <a:buFont typeface="Arial" panose="020B0604020202020204" pitchFamily="34" charset="0"/>
                        <a:buNone/>
                      </a:pPr>
                      <a:r>
                        <a:rPr lang="en-US" sz="1400" b="1">
                          <a:solidFill>
                            <a:schemeClr val="tx2"/>
                          </a:solidFill>
                        </a:rPr>
                        <a:t>Scenario selection</a:t>
                      </a:r>
                    </a:p>
                    <a:p>
                      <a:pPr marL="171450" indent="-171450">
                        <a:spcAft>
                          <a:spcPts val="300"/>
                        </a:spcAft>
                        <a:buFont typeface="Arial" panose="020B0604020202020204" pitchFamily="34" charset="0"/>
                        <a:buChar char="•"/>
                      </a:pPr>
                      <a:r>
                        <a:rPr lang="en-US" sz="1200" b="0">
                          <a:solidFill>
                            <a:schemeClr val="tx2"/>
                          </a:solidFill>
                        </a:rPr>
                        <a:t>Identification and attack-tree modeling of priority cyber threat scenarios, accelerated by KPMG’s existing scenario model library</a:t>
                      </a:r>
                    </a:p>
                  </a:txBody>
                  <a:tcPr anchor="ctr">
                    <a:lnL w="571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1988635"/>
                  </a:ext>
                </a:extLst>
              </a:tr>
              <a:tr h="225578">
                <a:tc>
                  <a:txBody>
                    <a:bodyPr/>
                    <a:lstStyle/>
                    <a:p>
                      <a:pPr algn="ctr"/>
                      <a:endParaRPr lang="en-US" sz="1400" b="1">
                        <a:solidFill>
                          <a:schemeClr val="accent1"/>
                        </a:solidFill>
                      </a:endParaRP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300"/>
                        </a:spcAft>
                        <a:buFont typeface="Arial" panose="020B0604020202020204" pitchFamily="34" charset="0"/>
                        <a:buChar char="•"/>
                      </a:pPr>
                      <a:endParaRPr lang="en-US" sz="1200" b="0">
                        <a:solidFill>
                          <a:schemeClr val="tx2"/>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5816326"/>
                  </a:ext>
                </a:extLst>
              </a:tr>
              <a:tr h="676733">
                <a:tc>
                  <a:txBody>
                    <a:bodyPr/>
                    <a:lstStyle/>
                    <a:p>
                      <a:pPr algn="ctr"/>
                      <a:r>
                        <a:rPr lang="en-US" sz="4000" b="1">
                          <a:solidFill>
                            <a:schemeClr val="accent1"/>
                          </a:solidFill>
                          <a:latin typeface="+mj-lt"/>
                        </a:rPr>
                        <a:t>03</a:t>
                      </a:r>
                    </a:p>
                    <a:p>
                      <a:pPr algn="ctr"/>
                      <a:r>
                        <a:rPr lang="en-US" sz="1400" b="1">
                          <a:solidFill>
                            <a:schemeClr val="accent1"/>
                          </a:solidFill>
                        </a:rPr>
                        <a:t>Week 3-6</a:t>
                      </a:r>
                    </a:p>
                  </a:txBody>
                  <a:tcPr anchor="ctr">
                    <a:lnL w="12700" cap="flat" cmpd="sng" algn="ctr">
                      <a:noFill/>
                      <a:prstDash val="solid"/>
                      <a:round/>
                      <a:headEnd type="none" w="med" len="med"/>
                      <a:tailEnd type="none" w="med" len="med"/>
                    </a:lnL>
                    <a:lnR w="571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300"/>
                        </a:spcAft>
                        <a:buFont typeface="Arial" panose="020B0604020202020204" pitchFamily="34" charset="0"/>
                        <a:buNone/>
                      </a:pPr>
                      <a:r>
                        <a:rPr lang="en-US" sz="1400" b="1">
                          <a:solidFill>
                            <a:schemeClr val="tx2"/>
                          </a:solidFill>
                        </a:rPr>
                        <a:t>Estimation and measurement</a:t>
                      </a:r>
                    </a:p>
                    <a:p>
                      <a:pPr marL="171450" indent="-171450">
                        <a:spcAft>
                          <a:spcPts val="300"/>
                        </a:spcAft>
                        <a:buFont typeface="Arial" panose="020B0604020202020204" pitchFamily="34" charset="0"/>
                        <a:buChar char="•"/>
                      </a:pPr>
                      <a:r>
                        <a:rPr lang="en-US" sz="1200" b="0">
                          <a:solidFill>
                            <a:schemeClr val="tx2"/>
                          </a:solidFill>
                        </a:rPr>
                        <a:t>Estimate and measure required inputs for KPMG’s cyber risk quantification models</a:t>
                      </a:r>
                    </a:p>
                  </a:txBody>
                  <a:tcPr anchor="ctr">
                    <a:lnL w="571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5740169"/>
                  </a:ext>
                </a:extLst>
              </a:tr>
              <a:tr h="225578">
                <a:tc>
                  <a:txBody>
                    <a:bodyPr/>
                    <a:lstStyle/>
                    <a:p>
                      <a:pPr algn="ctr"/>
                      <a:endParaRPr lang="en-US" sz="1400" b="1">
                        <a:solidFill>
                          <a:schemeClr val="accent1"/>
                        </a:solidFill>
                      </a:endParaRP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300"/>
                        </a:spcAft>
                        <a:buFont typeface="Arial" panose="020B0604020202020204" pitchFamily="34" charset="0"/>
                        <a:buChar char="•"/>
                      </a:pPr>
                      <a:endParaRPr lang="en-US" sz="1200" b="0">
                        <a:solidFill>
                          <a:schemeClr val="tx2"/>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670306"/>
                  </a:ext>
                </a:extLst>
              </a:tr>
              <a:tr h="744406">
                <a:tc>
                  <a:txBody>
                    <a:bodyPr/>
                    <a:lstStyle/>
                    <a:p>
                      <a:pPr algn="ctr"/>
                      <a:r>
                        <a:rPr lang="en-US" sz="4000" b="1">
                          <a:solidFill>
                            <a:schemeClr val="accent1"/>
                          </a:solidFill>
                          <a:latin typeface="+mj-lt"/>
                        </a:rPr>
                        <a:t>04</a:t>
                      </a:r>
                    </a:p>
                    <a:p>
                      <a:pPr algn="ctr"/>
                      <a:r>
                        <a:rPr lang="en-US" sz="1400" b="1">
                          <a:solidFill>
                            <a:schemeClr val="accent1"/>
                          </a:solidFill>
                        </a:rPr>
                        <a:t>Week 4-8</a:t>
                      </a:r>
                    </a:p>
                  </a:txBody>
                  <a:tcPr anchor="ctr">
                    <a:lnL w="12700" cap="flat" cmpd="sng" algn="ctr">
                      <a:noFill/>
                      <a:prstDash val="solid"/>
                      <a:round/>
                      <a:headEnd type="none" w="med" len="med"/>
                      <a:tailEnd type="none" w="med" len="med"/>
                    </a:lnL>
                    <a:lnR w="571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300"/>
                        </a:spcAft>
                        <a:buFont typeface="Arial" panose="020B0604020202020204" pitchFamily="34" charset="0"/>
                        <a:buNone/>
                      </a:pPr>
                      <a:r>
                        <a:rPr lang="en-US" sz="1400" b="1">
                          <a:solidFill>
                            <a:schemeClr val="tx2"/>
                          </a:solidFill>
                        </a:rPr>
                        <a:t>Analysis and reporting</a:t>
                      </a:r>
                    </a:p>
                    <a:p>
                      <a:pPr marL="171450" indent="-171450">
                        <a:spcAft>
                          <a:spcPts val="300"/>
                        </a:spcAft>
                        <a:buFont typeface="Arial" panose="020B0604020202020204" pitchFamily="34" charset="0"/>
                        <a:buChar char="•"/>
                      </a:pPr>
                      <a:r>
                        <a:rPr lang="en-US" sz="1200" b="0">
                          <a:solidFill>
                            <a:schemeClr val="tx2"/>
                          </a:solidFill>
                        </a:rPr>
                        <a:t>Reporting to show outputs that answer exam questions identified in phase one</a:t>
                      </a:r>
                    </a:p>
                    <a:p>
                      <a:pPr marL="171450" indent="-171450">
                        <a:spcAft>
                          <a:spcPts val="300"/>
                        </a:spcAft>
                        <a:buFont typeface="Arial" panose="020B0604020202020204" pitchFamily="34" charset="0"/>
                        <a:buChar char="•"/>
                      </a:pPr>
                      <a:r>
                        <a:rPr lang="en-US" sz="1200" b="0">
                          <a:solidFill>
                            <a:schemeClr val="tx2"/>
                          </a:solidFill>
                        </a:rPr>
                        <a:t>We will take your key stakeholders on the reporting journey with us, ensuring that they have the opportunity to buy-in early to a quantitative reporting approach</a:t>
                      </a:r>
                    </a:p>
                  </a:txBody>
                  <a:tcPr anchor="ctr">
                    <a:lnL w="5715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2391246"/>
                  </a:ext>
                </a:extLst>
              </a:tr>
            </a:tbl>
          </a:graphicData>
        </a:graphic>
      </p:graphicFrame>
      <p:sp>
        <p:nvSpPr>
          <p:cNvPr id="5" name="Title 4">
            <a:extLst>
              <a:ext uri="{FF2B5EF4-FFF2-40B4-BE49-F238E27FC236}">
                <a16:creationId xmlns:a16="http://schemas.microsoft.com/office/drawing/2014/main" id="{AE456211-2387-4D82-851E-C8324ED2F88D}"/>
              </a:ext>
            </a:extLst>
          </p:cNvPr>
          <p:cNvSpPr>
            <a:spLocks noGrp="1"/>
          </p:cNvSpPr>
          <p:nvPr>
            <p:ph type="title"/>
          </p:nvPr>
        </p:nvSpPr>
        <p:spPr/>
        <p:txBody>
          <a:bodyPr/>
          <a:lstStyle/>
          <a:p>
            <a:r>
              <a:rPr lang="en-US"/>
              <a:t>What to expect from a CRI assessment?</a:t>
            </a:r>
          </a:p>
        </p:txBody>
      </p:sp>
    </p:spTree>
    <p:custDataLst>
      <p:tags r:id="rId1"/>
    </p:custDataLst>
    <p:extLst>
      <p:ext uri="{BB962C8B-B14F-4D97-AF65-F5344CB8AC3E}">
        <p14:creationId xmlns:p14="http://schemas.microsoft.com/office/powerpoint/2010/main" val="2337325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7">
            <a:extLst>
              <a:ext uri="{FF2B5EF4-FFF2-40B4-BE49-F238E27FC236}">
                <a16:creationId xmlns:a16="http://schemas.microsoft.com/office/drawing/2014/main" id="{FE839CDA-FB0F-4AA8-BC0E-AF6FD158E34E}"/>
              </a:ext>
            </a:extLst>
          </p:cNvPr>
          <p:cNvSpPr txBox="1"/>
          <p:nvPr/>
        </p:nvSpPr>
        <p:spPr>
          <a:xfrm>
            <a:off x="976377" y="1300075"/>
            <a:ext cx="10171913" cy="439223"/>
          </a:xfrm>
          <a:prstGeom prst="rect">
            <a:avLst/>
          </a:prstGeom>
        </p:spPr>
        <p:txBody>
          <a:bodyPr vert="horz" wrap="square" lIns="0" tIns="99695" rIns="0" bIns="0" rtlCol="0">
            <a:spAutoFit/>
          </a:bodyPr>
          <a:lstStyle/>
          <a:p>
            <a:pPr marL="12703" marR="5080">
              <a:spcBef>
                <a:spcPts val="910"/>
              </a:spcBef>
            </a:pPr>
            <a:r>
              <a:rPr lang="en-US" sz="1100">
                <a:solidFill>
                  <a:srgbClr val="00338D"/>
                </a:solidFill>
                <a:latin typeface="Arial"/>
                <a:cs typeface="Arial"/>
              </a:rPr>
              <a:t>After </a:t>
            </a:r>
            <a:r>
              <a:rPr lang="en-US" sz="1100" spc="-5">
                <a:solidFill>
                  <a:srgbClr val="00338D"/>
                </a:solidFill>
                <a:latin typeface="Arial"/>
                <a:cs typeface="Arial"/>
              </a:rPr>
              <a:t>completing the CRI assessment, we </a:t>
            </a:r>
            <a:r>
              <a:rPr lang="en-US" sz="1100">
                <a:solidFill>
                  <a:srgbClr val="00338D"/>
                </a:solidFill>
                <a:latin typeface="Arial"/>
                <a:cs typeface="Arial"/>
              </a:rPr>
              <a:t>aim </a:t>
            </a:r>
            <a:r>
              <a:rPr lang="en-US" sz="1100" spc="-5">
                <a:solidFill>
                  <a:srgbClr val="00338D"/>
                </a:solidFill>
                <a:latin typeface="Arial"/>
                <a:cs typeface="Arial"/>
              </a:rPr>
              <a:t>to </a:t>
            </a:r>
            <a:r>
              <a:rPr lang="en-US" sz="1100">
                <a:solidFill>
                  <a:srgbClr val="00338D"/>
                </a:solidFill>
                <a:latin typeface="Arial"/>
                <a:cs typeface="Arial"/>
              </a:rPr>
              <a:t>help </a:t>
            </a:r>
            <a:r>
              <a:rPr lang="en-US" sz="1100" spc="-5">
                <a:solidFill>
                  <a:srgbClr val="00338D"/>
                </a:solidFill>
                <a:latin typeface="Arial"/>
                <a:cs typeface="Arial"/>
              </a:rPr>
              <a:t>your organization </a:t>
            </a:r>
            <a:r>
              <a:rPr lang="en-US" sz="1100">
                <a:solidFill>
                  <a:srgbClr val="00338D"/>
                </a:solidFill>
                <a:latin typeface="Arial"/>
                <a:cs typeface="Arial"/>
              </a:rPr>
              <a:t>transition </a:t>
            </a:r>
            <a:r>
              <a:rPr lang="en-US" sz="1100" spc="-5">
                <a:solidFill>
                  <a:srgbClr val="00338D"/>
                </a:solidFill>
                <a:latin typeface="Arial"/>
                <a:cs typeface="Arial"/>
              </a:rPr>
              <a:t>to quantitative cyber </a:t>
            </a:r>
            <a:r>
              <a:rPr lang="en-US" sz="1100">
                <a:solidFill>
                  <a:srgbClr val="00338D"/>
                </a:solidFill>
                <a:latin typeface="Arial"/>
                <a:cs typeface="Arial"/>
              </a:rPr>
              <a:t>risk </a:t>
            </a:r>
            <a:r>
              <a:rPr lang="en-US" sz="1100" spc="-5">
                <a:solidFill>
                  <a:srgbClr val="00338D"/>
                </a:solidFill>
                <a:latin typeface="Arial"/>
                <a:cs typeface="Arial"/>
              </a:rPr>
              <a:t>assessment and reporting </a:t>
            </a:r>
            <a:r>
              <a:rPr lang="en-US" sz="1100">
                <a:solidFill>
                  <a:srgbClr val="00338D"/>
                </a:solidFill>
                <a:latin typeface="Arial"/>
                <a:cs typeface="Arial"/>
              </a:rPr>
              <a:t>for </a:t>
            </a:r>
            <a:r>
              <a:rPr lang="en-US" sz="1100" spc="-5">
                <a:solidFill>
                  <a:srgbClr val="00338D"/>
                </a:solidFill>
                <a:latin typeface="Arial"/>
                <a:cs typeface="Arial"/>
              </a:rPr>
              <a:t>the </a:t>
            </a:r>
            <a:r>
              <a:rPr lang="en-US" sz="1100">
                <a:solidFill>
                  <a:srgbClr val="00338D"/>
                </a:solidFill>
                <a:latin typeface="Arial"/>
                <a:cs typeface="Arial"/>
              </a:rPr>
              <a:t>long-term</a:t>
            </a:r>
            <a:r>
              <a:rPr lang="en-US" sz="1100" spc="-5">
                <a:solidFill>
                  <a:srgbClr val="00338D"/>
                </a:solidFill>
                <a:latin typeface="Arial"/>
                <a:cs typeface="Arial"/>
              </a:rPr>
              <a:t>. </a:t>
            </a:r>
            <a:r>
              <a:rPr lang="en-US" sz="1100" spc="15">
                <a:solidFill>
                  <a:srgbClr val="00338D"/>
                </a:solidFill>
                <a:latin typeface="Arial"/>
                <a:cs typeface="Arial"/>
              </a:rPr>
              <a:t>We </a:t>
            </a:r>
            <a:r>
              <a:rPr lang="en-US" sz="1100">
                <a:solidFill>
                  <a:srgbClr val="00338D"/>
                </a:solidFill>
                <a:latin typeface="Arial"/>
                <a:cs typeface="Arial"/>
              </a:rPr>
              <a:t>offer </a:t>
            </a:r>
            <a:r>
              <a:rPr lang="en-US" sz="1100" spc="-5">
                <a:solidFill>
                  <a:srgbClr val="00338D"/>
                </a:solidFill>
                <a:latin typeface="Arial"/>
                <a:cs typeface="Arial"/>
              </a:rPr>
              <a:t>a number of business-as-usual deployment</a:t>
            </a:r>
            <a:r>
              <a:rPr lang="en-US" sz="1100" spc="-125">
                <a:solidFill>
                  <a:srgbClr val="00338D"/>
                </a:solidFill>
                <a:latin typeface="Arial"/>
                <a:cs typeface="Arial"/>
              </a:rPr>
              <a:t> </a:t>
            </a:r>
            <a:r>
              <a:rPr lang="en-US" sz="1100" spc="-5">
                <a:solidFill>
                  <a:srgbClr val="00338D"/>
                </a:solidFill>
                <a:latin typeface="Arial"/>
                <a:cs typeface="Arial"/>
              </a:rPr>
              <a:t>models:</a:t>
            </a:r>
            <a:endParaRPr lang="en-US" sz="1100">
              <a:latin typeface="Arial"/>
              <a:cs typeface="Arial"/>
            </a:endParaRPr>
          </a:p>
        </p:txBody>
      </p:sp>
      <p:graphicFrame>
        <p:nvGraphicFramePr>
          <p:cNvPr id="11" name="object 19">
            <a:extLst>
              <a:ext uri="{FF2B5EF4-FFF2-40B4-BE49-F238E27FC236}">
                <a16:creationId xmlns:a16="http://schemas.microsoft.com/office/drawing/2014/main" id="{1BB80C20-2C10-4A76-AAE1-F05146612A31}"/>
              </a:ext>
            </a:extLst>
          </p:cNvPr>
          <p:cNvGraphicFramePr>
            <a:graphicFrameLocks noGrp="1"/>
          </p:cNvGraphicFramePr>
          <p:nvPr/>
        </p:nvGraphicFramePr>
        <p:xfrm>
          <a:off x="8716152" y="1949419"/>
          <a:ext cx="2699994" cy="501015"/>
        </p:xfrm>
        <a:graphic>
          <a:graphicData uri="http://schemas.openxmlformats.org/drawingml/2006/table">
            <a:tbl>
              <a:tblPr firstRow="1" bandRow="1">
                <a:tableStyleId>{2D5ABB26-0587-4C30-8999-92F81FD0307C}</a:tableStyleId>
              </a:tblPr>
              <a:tblGrid>
                <a:gridCol w="229478">
                  <a:extLst>
                    <a:ext uri="{9D8B030D-6E8A-4147-A177-3AD203B41FA5}">
                      <a16:colId xmlns:a16="http://schemas.microsoft.com/office/drawing/2014/main" val="20000"/>
                    </a:ext>
                  </a:extLst>
                </a:gridCol>
                <a:gridCol w="2470516">
                  <a:extLst>
                    <a:ext uri="{9D8B030D-6E8A-4147-A177-3AD203B41FA5}">
                      <a16:colId xmlns:a16="http://schemas.microsoft.com/office/drawing/2014/main" val="20001"/>
                    </a:ext>
                  </a:extLst>
                </a:gridCol>
              </a:tblGrid>
              <a:tr h="311607">
                <a:tc>
                  <a:txBody>
                    <a:bodyPr/>
                    <a:lstStyle/>
                    <a:p>
                      <a:pPr algn="ctr">
                        <a:lnSpc>
                          <a:spcPct val="100000"/>
                        </a:lnSpc>
                        <a:spcBef>
                          <a:spcPts val="685"/>
                        </a:spcBef>
                      </a:pPr>
                      <a:r>
                        <a:rPr sz="1400" b="1">
                          <a:solidFill>
                            <a:srgbClr val="FFFFFF"/>
                          </a:solidFill>
                          <a:latin typeface="Arial"/>
                          <a:cs typeface="Arial"/>
                        </a:rPr>
                        <a:t>C</a:t>
                      </a:r>
                      <a:endParaRPr sz="1400">
                        <a:latin typeface="Arial"/>
                        <a:cs typeface="Arial"/>
                      </a:endParaRPr>
                    </a:p>
                  </a:txBody>
                  <a:tcPr marL="0" marR="0" marT="86995" marB="0" anchor="ctr">
                    <a:lnT w="12700">
                      <a:solidFill>
                        <a:srgbClr val="E4E4E4"/>
                      </a:solidFill>
                      <a:prstDash val="solid"/>
                    </a:lnT>
                    <a:lnB w="12700">
                      <a:solidFill>
                        <a:srgbClr val="E4E4E4"/>
                      </a:solidFill>
                      <a:prstDash val="solid"/>
                    </a:lnB>
                    <a:solidFill>
                      <a:srgbClr val="FC349C"/>
                    </a:solidFill>
                  </a:tcPr>
                </a:tc>
                <a:tc>
                  <a:txBody>
                    <a:bodyPr/>
                    <a:lstStyle/>
                    <a:p>
                      <a:pPr marL="68580">
                        <a:lnSpc>
                          <a:spcPct val="100000"/>
                        </a:lnSpc>
                        <a:spcBef>
                          <a:spcPts val="585"/>
                        </a:spcBef>
                      </a:pPr>
                      <a:r>
                        <a:rPr sz="1400">
                          <a:solidFill>
                            <a:srgbClr val="00338D"/>
                          </a:solidFill>
                          <a:latin typeface="Arial"/>
                          <a:cs typeface="Arial"/>
                        </a:rPr>
                        <a:t>Bespoke </a:t>
                      </a:r>
                      <a:r>
                        <a:rPr sz="1400" spc="-5">
                          <a:solidFill>
                            <a:srgbClr val="00338D"/>
                          </a:solidFill>
                          <a:latin typeface="Arial"/>
                          <a:cs typeface="Arial"/>
                        </a:rPr>
                        <a:t>Cyber </a:t>
                      </a:r>
                      <a:r>
                        <a:rPr sz="1400">
                          <a:solidFill>
                            <a:srgbClr val="00338D"/>
                          </a:solidFill>
                          <a:latin typeface="Arial"/>
                          <a:cs typeface="Arial"/>
                        </a:rPr>
                        <a:t>Risk Insights</a:t>
                      </a:r>
                      <a:r>
                        <a:rPr sz="1400" spc="-65">
                          <a:solidFill>
                            <a:srgbClr val="00338D"/>
                          </a:solidFill>
                          <a:latin typeface="Arial"/>
                          <a:cs typeface="Arial"/>
                        </a:rPr>
                        <a:t> </a:t>
                      </a:r>
                      <a:r>
                        <a:rPr sz="1400">
                          <a:solidFill>
                            <a:srgbClr val="00338D"/>
                          </a:solidFill>
                          <a:latin typeface="Arial"/>
                          <a:cs typeface="Arial"/>
                        </a:rPr>
                        <a:t>Solution</a:t>
                      </a:r>
                      <a:endParaRPr sz="1400">
                        <a:latin typeface="Arial"/>
                        <a:cs typeface="Arial"/>
                      </a:endParaRPr>
                    </a:p>
                  </a:txBody>
                  <a:tcPr marL="0" marR="0" marT="74295" marB="0" anchor="ctr">
                    <a:lnR w="53975">
                      <a:solidFill>
                        <a:srgbClr val="FC349C"/>
                      </a:solidFill>
                      <a:prstDash val="solid"/>
                    </a:lnR>
                    <a:lnT w="12700">
                      <a:solidFill>
                        <a:srgbClr val="E4E4E4"/>
                      </a:solidFill>
                      <a:prstDash val="solid"/>
                    </a:lnT>
                    <a:lnB w="12700">
                      <a:solidFill>
                        <a:srgbClr val="E4E4E4"/>
                      </a:solidFill>
                      <a:prstDash val="solid"/>
                    </a:lnB>
                  </a:tcPr>
                </a:tc>
                <a:extLst>
                  <a:ext uri="{0D108BD9-81ED-4DB2-BD59-A6C34878D82A}">
                    <a16:rowId xmlns:a16="http://schemas.microsoft.com/office/drawing/2014/main" val="10002"/>
                  </a:ext>
                </a:extLst>
              </a:tr>
            </a:tbl>
          </a:graphicData>
        </a:graphic>
      </p:graphicFrame>
      <p:sp>
        <p:nvSpPr>
          <p:cNvPr id="223" name="Forma libre: forma 957">
            <a:extLst>
              <a:ext uri="{FF2B5EF4-FFF2-40B4-BE49-F238E27FC236}">
                <a16:creationId xmlns:a16="http://schemas.microsoft.com/office/drawing/2014/main" id="{B9579A31-A50C-46D9-9C60-41CDE7161D94}"/>
              </a:ext>
            </a:extLst>
          </p:cNvPr>
          <p:cNvSpPr/>
          <p:nvPr/>
        </p:nvSpPr>
        <p:spPr>
          <a:xfrm>
            <a:off x="2291427" y="2669427"/>
            <a:ext cx="6691928" cy="2816943"/>
          </a:xfrm>
          <a:custGeom>
            <a:avLst/>
            <a:gdLst>
              <a:gd name="connsiteX0" fmla="*/ 0 w 6032631"/>
              <a:gd name="connsiteY0" fmla="*/ 2693718 h 2816943"/>
              <a:gd name="connsiteX1" fmla="*/ 1834357 w 6032631"/>
              <a:gd name="connsiteY1" fmla="*/ 2655773 h 2816943"/>
              <a:gd name="connsiteX2" fmla="*/ 1963499 w 6032631"/>
              <a:gd name="connsiteY2" fmla="*/ 2009805 h 2816943"/>
              <a:gd name="connsiteX3" fmla="*/ 3250932 w 6032631"/>
              <a:gd name="connsiteY3" fmla="*/ 856660 h 2816943"/>
              <a:gd name="connsiteX4" fmla="*/ 3534299 w 6032631"/>
              <a:gd name="connsiteY4" fmla="*/ 903866 h 2816943"/>
              <a:gd name="connsiteX5" fmla="*/ 4915373 w 6032631"/>
              <a:gd name="connsiteY5" fmla="*/ 854859 h 2816943"/>
              <a:gd name="connsiteX6" fmla="*/ 6040992 w 6032631"/>
              <a:gd name="connsiteY6" fmla="*/ 0 h 28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2631" h="2816943">
                <a:moveTo>
                  <a:pt x="0" y="2693718"/>
                </a:moveTo>
                <a:cubicBezTo>
                  <a:pt x="0" y="2693718"/>
                  <a:pt x="1273541" y="3010013"/>
                  <a:pt x="1834357" y="2655773"/>
                </a:cubicBezTo>
                <a:cubicBezTo>
                  <a:pt x="2053667" y="2517241"/>
                  <a:pt x="2111292" y="2222941"/>
                  <a:pt x="1963499" y="2009805"/>
                </a:cubicBezTo>
                <a:cubicBezTo>
                  <a:pt x="1725667" y="1666756"/>
                  <a:pt x="1403841" y="898592"/>
                  <a:pt x="3250932" y="856660"/>
                </a:cubicBezTo>
                <a:cubicBezTo>
                  <a:pt x="3347532" y="854473"/>
                  <a:pt x="3443745" y="870294"/>
                  <a:pt x="3534299" y="903866"/>
                </a:cubicBezTo>
                <a:cubicBezTo>
                  <a:pt x="3821395" y="1010627"/>
                  <a:pt x="4544282" y="1225821"/>
                  <a:pt x="4915373" y="854859"/>
                </a:cubicBezTo>
                <a:cubicBezTo>
                  <a:pt x="5384992" y="385239"/>
                  <a:pt x="4975699" y="0"/>
                  <a:pt x="6040992" y="0"/>
                </a:cubicBezTo>
              </a:path>
            </a:pathLst>
          </a:custGeom>
          <a:noFill/>
          <a:ln w="128547" cap="flat">
            <a:solidFill>
              <a:srgbClr val="483698"/>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24" name="Gráfico 114">
            <a:extLst>
              <a:ext uri="{FF2B5EF4-FFF2-40B4-BE49-F238E27FC236}">
                <a16:creationId xmlns:a16="http://schemas.microsoft.com/office/drawing/2014/main" id="{9FDC7EB8-D882-438F-8F67-68EC415669EA}"/>
              </a:ext>
            </a:extLst>
          </p:cNvPr>
          <p:cNvGrpSpPr/>
          <p:nvPr/>
        </p:nvGrpSpPr>
        <p:grpSpPr>
          <a:xfrm>
            <a:off x="5064567" y="2589190"/>
            <a:ext cx="836079" cy="1446279"/>
            <a:chOff x="3498884" y="2637836"/>
            <a:chExt cx="836079" cy="1446279"/>
          </a:xfrm>
          <a:solidFill>
            <a:schemeClr val="accent1"/>
          </a:solidFill>
        </p:grpSpPr>
        <p:sp>
          <p:nvSpPr>
            <p:cNvPr id="225" name="Forma libre: forma 1666">
              <a:extLst>
                <a:ext uri="{FF2B5EF4-FFF2-40B4-BE49-F238E27FC236}">
                  <a16:creationId xmlns:a16="http://schemas.microsoft.com/office/drawing/2014/main" id="{BB157F09-84E4-42AD-BB6B-84106221EBAA}"/>
                </a:ext>
              </a:extLst>
            </p:cNvPr>
            <p:cNvSpPr/>
            <p:nvPr/>
          </p:nvSpPr>
          <p:spPr>
            <a:xfrm>
              <a:off x="3498884" y="3826860"/>
              <a:ext cx="836079" cy="257255"/>
            </a:xfrm>
            <a:custGeom>
              <a:avLst/>
              <a:gdLst>
                <a:gd name="connsiteX0" fmla="*/ 420612 w 836078"/>
                <a:gd name="connsiteY0" fmla="*/ 269989 h 257255"/>
                <a:gd name="connsiteX1" fmla="*/ 841224 w 836078"/>
                <a:gd name="connsiteY1" fmla="*/ 134930 h 257255"/>
                <a:gd name="connsiteX2" fmla="*/ 420612 w 836078"/>
                <a:gd name="connsiteY2" fmla="*/ 0 h 257255"/>
                <a:gd name="connsiteX3" fmla="*/ 0 w 836078"/>
                <a:gd name="connsiteY3" fmla="*/ 134930 h 257255"/>
                <a:gd name="connsiteX4" fmla="*/ 420612 w 836078"/>
                <a:gd name="connsiteY4" fmla="*/ 269989 h 257255"/>
                <a:gd name="connsiteX5" fmla="*/ 420612 w 836078"/>
                <a:gd name="connsiteY5" fmla="*/ 269989 h 2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078" h="257255">
                  <a:moveTo>
                    <a:pt x="420612" y="269989"/>
                  </a:moveTo>
                  <a:cubicBezTo>
                    <a:pt x="652913" y="269989"/>
                    <a:pt x="841224" y="209534"/>
                    <a:pt x="841224" y="134930"/>
                  </a:cubicBezTo>
                  <a:cubicBezTo>
                    <a:pt x="841224" y="60455"/>
                    <a:pt x="652913" y="0"/>
                    <a:pt x="420612" y="0"/>
                  </a:cubicBezTo>
                  <a:cubicBezTo>
                    <a:pt x="188311" y="0"/>
                    <a:pt x="0" y="60455"/>
                    <a:pt x="0" y="134930"/>
                  </a:cubicBezTo>
                  <a:cubicBezTo>
                    <a:pt x="0" y="209663"/>
                    <a:pt x="188311" y="269989"/>
                    <a:pt x="420612" y="269989"/>
                  </a:cubicBezTo>
                  <a:lnTo>
                    <a:pt x="420612" y="269989"/>
                  </a:lnTo>
                  <a:close/>
                </a:path>
              </a:pathLst>
            </a:custGeom>
            <a:solidFill>
              <a:srgbClr val="3C3C3B">
                <a:alpha val="30000"/>
              </a:srgbClr>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6" name="Forma libre: forma 1667">
              <a:extLst>
                <a:ext uri="{FF2B5EF4-FFF2-40B4-BE49-F238E27FC236}">
                  <a16:creationId xmlns:a16="http://schemas.microsoft.com/office/drawing/2014/main" id="{E17CBD6E-9192-4351-AA27-1E5C85F60835}"/>
                </a:ext>
              </a:extLst>
            </p:cNvPr>
            <p:cNvSpPr/>
            <p:nvPr/>
          </p:nvSpPr>
          <p:spPr>
            <a:xfrm>
              <a:off x="3981237" y="3773105"/>
              <a:ext cx="128628" cy="141490"/>
            </a:xfrm>
            <a:custGeom>
              <a:avLst/>
              <a:gdLst>
                <a:gd name="connsiteX0" fmla="*/ 0 w 128627"/>
                <a:gd name="connsiteY0" fmla="*/ 82182 h 141490"/>
                <a:gd name="connsiteX1" fmla="*/ 0 w 128627"/>
                <a:gd name="connsiteY1" fmla="*/ 134147 h 141490"/>
                <a:gd name="connsiteX2" fmla="*/ 57497 w 128627"/>
                <a:gd name="connsiteY2" fmla="*/ 142379 h 141490"/>
                <a:gd name="connsiteX3" fmla="*/ 73961 w 128627"/>
                <a:gd name="connsiteY3" fmla="*/ 125915 h 141490"/>
                <a:gd name="connsiteX4" fmla="*/ 73961 w 128627"/>
                <a:gd name="connsiteY4" fmla="*/ 104048 h 141490"/>
                <a:gd name="connsiteX5" fmla="*/ 125926 w 128627"/>
                <a:gd name="connsiteY5" fmla="*/ 63016 h 141490"/>
                <a:gd name="connsiteX6" fmla="*/ 134159 w 128627"/>
                <a:gd name="connsiteY6" fmla="*/ 11051 h 141490"/>
                <a:gd name="connsiteX7" fmla="*/ 93126 w 128627"/>
                <a:gd name="connsiteY7" fmla="*/ 5520 h 141490"/>
                <a:gd name="connsiteX8" fmla="*/ 60327 w 128627"/>
                <a:gd name="connsiteY8" fmla="*/ 27386 h 141490"/>
                <a:gd name="connsiteX9" fmla="*/ 0 w 128627"/>
                <a:gd name="connsiteY9" fmla="*/ 82182 h 141490"/>
                <a:gd name="connsiteX10" fmla="*/ 0 w 128627"/>
                <a:gd name="connsiteY10" fmla="*/ 82182 h 1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27" h="141490">
                  <a:moveTo>
                    <a:pt x="0" y="82182"/>
                  </a:moveTo>
                  <a:cubicBezTo>
                    <a:pt x="0" y="82182"/>
                    <a:pt x="0" y="123214"/>
                    <a:pt x="0" y="134147"/>
                  </a:cubicBezTo>
                  <a:cubicBezTo>
                    <a:pt x="0" y="145080"/>
                    <a:pt x="41032" y="153313"/>
                    <a:pt x="57497" y="142379"/>
                  </a:cubicBezTo>
                  <a:cubicBezTo>
                    <a:pt x="73961" y="131446"/>
                    <a:pt x="73961" y="125915"/>
                    <a:pt x="73961" y="125915"/>
                  </a:cubicBezTo>
                  <a:lnTo>
                    <a:pt x="73961" y="104048"/>
                  </a:lnTo>
                  <a:cubicBezTo>
                    <a:pt x="73961" y="104048"/>
                    <a:pt x="114993" y="82182"/>
                    <a:pt x="125926" y="63016"/>
                  </a:cubicBezTo>
                  <a:cubicBezTo>
                    <a:pt x="136860" y="43851"/>
                    <a:pt x="134159" y="24685"/>
                    <a:pt x="134159" y="11051"/>
                  </a:cubicBezTo>
                  <a:cubicBezTo>
                    <a:pt x="134159" y="-2584"/>
                    <a:pt x="109462" y="-2584"/>
                    <a:pt x="93126" y="5520"/>
                  </a:cubicBezTo>
                  <a:cubicBezTo>
                    <a:pt x="76791" y="13623"/>
                    <a:pt x="60327" y="27386"/>
                    <a:pt x="60327" y="27386"/>
                  </a:cubicBezTo>
                  <a:lnTo>
                    <a:pt x="0" y="82182"/>
                  </a:lnTo>
                  <a:lnTo>
                    <a:pt x="0" y="82182"/>
                  </a:lnTo>
                  <a:close/>
                </a:path>
              </a:pathLst>
            </a:custGeom>
            <a:solidFill>
              <a:srgbClr val="000000"/>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orma libre: forma 1668">
              <a:extLst>
                <a:ext uri="{FF2B5EF4-FFF2-40B4-BE49-F238E27FC236}">
                  <a16:creationId xmlns:a16="http://schemas.microsoft.com/office/drawing/2014/main" id="{B006CA60-5388-4200-A7D5-908433CF8646}"/>
                </a:ext>
              </a:extLst>
            </p:cNvPr>
            <p:cNvSpPr/>
            <p:nvPr/>
          </p:nvSpPr>
          <p:spPr>
            <a:xfrm>
              <a:off x="3650021" y="3907252"/>
              <a:ext cx="192941" cy="102902"/>
            </a:xfrm>
            <a:custGeom>
              <a:avLst/>
              <a:gdLst>
                <a:gd name="connsiteX0" fmla="*/ 27398 w 192941"/>
                <a:gd name="connsiteY0" fmla="*/ 0 h 102902"/>
                <a:gd name="connsiteX1" fmla="*/ 5531 w 192941"/>
                <a:gd name="connsiteY1" fmla="*/ 73961 h 102902"/>
                <a:gd name="connsiteX2" fmla="*/ 0 w 192941"/>
                <a:gd name="connsiteY2" fmla="*/ 95827 h 102902"/>
                <a:gd name="connsiteX3" fmla="*/ 71131 w 192941"/>
                <a:gd name="connsiteY3" fmla="*/ 114993 h 102902"/>
                <a:gd name="connsiteX4" fmla="*/ 82064 w 192941"/>
                <a:gd name="connsiteY4" fmla="*/ 95827 h 102902"/>
                <a:gd name="connsiteX5" fmla="*/ 123097 w 192941"/>
                <a:gd name="connsiteY5" fmla="*/ 114993 h 102902"/>
                <a:gd name="connsiteX6" fmla="*/ 188825 w 192941"/>
                <a:gd name="connsiteY6" fmla="*/ 90425 h 102902"/>
                <a:gd name="connsiteX7" fmla="*/ 166959 w 192941"/>
                <a:gd name="connsiteY7" fmla="*/ 52094 h 102902"/>
                <a:gd name="connsiteX8" fmla="*/ 145092 w 192941"/>
                <a:gd name="connsiteY8" fmla="*/ 57625 h 102902"/>
                <a:gd name="connsiteX9" fmla="*/ 117694 w 192941"/>
                <a:gd name="connsiteY9" fmla="*/ 16593 h 102902"/>
                <a:gd name="connsiteX10" fmla="*/ 27398 w 192941"/>
                <a:gd name="connsiteY10" fmla="*/ 0 h 102902"/>
                <a:gd name="connsiteX11" fmla="*/ 27398 w 192941"/>
                <a:gd name="connsiteY11" fmla="*/ 0 h 10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941" h="102902">
                  <a:moveTo>
                    <a:pt x="27398" y="0"/>
                  </a:moveTo>
                  <a:cubicBezTo>
                    <a:pt x="27398" y="0"/>
                    <a:pt x="8232" y="65729"/>
                    <a:pt x="5531" y="73961"/>
                  </a:cubicBezTo>
                  <a:cubicBezTo>
                    <a:pt x="2830" y="82193"/>
                    <a:pt x="0" y="95827"/>
                    <a:pt x="0" y="95827"/>
                  </a:cubicBezTo>
                  <a:lnTo>
                    <a:pt x="71131" y="114993"/>
                  </a:lnTo>
                  <a:lnTo>
                    <a:pt x="82064" y="95827"/>
                  </a:lnTo>
                  <a:cubicBezTo>
                    <a:pt x="82064" y="95827"/>
                    <a:pt x="112163" y="112163"/>
                    <a:pt x="123097" y="114993"/>
                  </a:cubicBezTo>
                  <a:cubicBezTo>
                    <a:pt x="134030" y="117694"/>
                    <a:pt x="175062" y="101358"/>
                    <a:pt x="188825" y="90425"/>
                  </a:cubicBezTo>
                  <a:cubicBezTo>
                    <a:pt x="202460" y="79492"/>
                    <a:pt x="180593" y="46563"/>
                    <a:pt x="166959" y="52094"/>
                  </a:cubicBezTo>
                  <a:cubicBezTo>
                    <a:pt x="153324" y="57625"/>
                    <a:pt x="145092" y="57625"/>
                    <a:pt x="145092" y="57625"/>
                  </a:cubicBezTo>
                  <a:cubicBezTo>
                    <a:pt x="145092" y="57625"/>
                    <a:pt x="131457" y="27526"/>
                    <a:pt x="117694" y="16593"/>
                  </a:cubicBezTo>
                  <a:cubicBezTo>
                    <a:pt x="104060" y="5531"/>
                    <a:pt x="27398" y="0"/>
                    <a:pt x="27398" y="0"/>
                  </a:cubicBezTo>
                  <a:lnTo>
                    <a:pt x="27398" y="0"/>
                  </a:lnTo>
                  <a:close/>
                </a:path>
              </a:pathLst>
            </a:custGeom>
            <a:solidFill>
              <a:srgbClr val="000000"/>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8" name="Forma libre: forma 1669">
              <a:extLst>
                <a:ext uri="{FF2B5EF4-FFF2-40B4-BE49-F238E27FC236}">
                  <a16:creationId xmlns:a16="http://schemas.microsoft.com/office/drawing/2014/main" id="{7ADC2FFA-F03E-460C-A025-9273238B648A}"/>
                </a:ext>
              </a:extLst>
            </p:cNvPr>
            <p:cNvSpPr/>
            <p:nvPr/>
          </p:nvSpPr>
          <p:spPr>
            <a:xfrm>
              <a:off x="3779121" y="3334602"/>
              <a:ext cx="270118" cy="527373"/>
            </a:xfrm>
            <a:custGeom>
              <a:avLst/>
              <a:gdLst>
                <a:gd name="connsiteX0" fmla="*/ 428 w 270117"/>
                <a:gd name="connsiteY0" fmla="*/ 0 h 527372"/>
                <a:gd name="connsiteX1" fmla="*/ 32327 w 270117"/>
                <a:gd name="connsiteY1" fmla="*/ 140204 h 527372"/>
                <a:gd name="connsiteX2" fmla="*/ 144490 w 270117"/>
                <a:gd name="connsiteY2" fmla="*/ 400160 h 527372"/>
                <a:gd name="connsiteX3" fmla="*/ 196456 w 270117"/>
                <a:gd name="connsiteY3" fmla="*/ 531489 h 527372"/>
                <a:gd name="connsiteX4" fmla="*/ 278521 w 270117"/>
                <a:gd name="connsiteY4" fmla="*/ 457528 h 527372"/>
                <a:gd name="connsiteX5" fmla="*/ 204688 w 270117"/>
                <a:gd name="connsiteY5" fmla="*/ 276935 h 527372"/>
                <a:gd name="connsiteX6" fmla="*/ 155424 w 270117"/>
                <a:gd name="connsiteY6" fmla="*/ 93512 h 527372"/>
                <a:gd name="connsiteX7" fmla="*/ 133557 w 270117"/>
                <a:gd name="connsiteY7" fmla="*/ 386 h 527372"/>
                <a:gd name="connsiteX8" fmla="*/ 428 w 270117"/>
                <a:gd name="connsiteY8" fmla="*/ 0 h 527372"/>
                <a:gd name="connsiteX9" fmla="*/ 428 w 270117"/>
                <a:gd name="connsiteY9" fmla="*/ 0 h 52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117" h="527372">
                  <a:moveTo>
                    <a:pt x="428" y="0"/>
                  </a:moveTo>
                  <a:cubicBezTo>
                    <a:pt x="-2274" y="35501"/>
                    <a:pt x="7759" y="85409"/>
                    <a:pt x="32327" y="140204"/>
                  </a:cubicBezTo>
                  <a:cubicBezTo>
                    <a:pt x="56895" y="194999"/>
                    <a:pt x="128155" y="370061"/>
                    <a:pt x="144490" y="400160"/>
                  </a:cubicBezTo>
                  <a:cubicBezTo>
                    <a:pt x="160955" y="430259"/>
                    <a:pt x="185523" y="512324"/>
                    <a:pt x="196456" y="531489"/>
                  </a:cubicBezTo>
                  <a:cubicBezTo>
                    <a:pt x="207389" y="550654"/>
                    <a:pt x="294985" y="493158"/>
                    <a:pt x="278521" y="457528"/>
                  </a:cubicBezTo>
                  <a:cubicBezTo>
                    <a:pt x="262056" y="421898"/>
                    <a:pt x="215621" y="312436"/>
                    <a:pt x="204688" y="276935"/>
                  </a:cubicBezTo>
                  <a:cubicBezTo>
                    <a:pt x="193755" y="241305"/>
                    <a:pt x="155424" y="93512"/>
                    <a:pt x="155424" y="93512"/>
                  </a:cubicBezTo>
                  <a:lnTo>
                    <a:pt x="133557" y="386"/>
                  </a:lnTo>
                  <a:lnTo>
                    <a:pt x="428" y="0"/>
                  </a:lnTo>
                  <a:lnTo>
                    <a:pt x="428" y="0"/>
                  </a:lnTo>
                  <a:close/>
                </a:path>
              </a:pathLst>
            </a:custGeom>
            <a:solidFill>
              <a:srgbClr val="834311"/>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Forma libre: forma 1670">
              <a:extLst>
                <a:ext uri="{FF2B5EF4-FFF2-40B4-BE49-F238E27FC236}">
                  <a16:creationId xmlns:a16="http://schemas.microsoft.com/office/drawing/2014/main" id="{157C7C57-AB31-4E37-A30E-A50F6F2FED45}"/>
                </a:ext>
              </a:extLst>
            </p:cNvPr>
            <p:cNvSpPr/>
            <p:nvPr/>
          </p:nvSpPr>
          <p:spPr>
            <a:xfrm>
              <a:off x="3668950" y="3296914"/>
              <a:ext cx="308706" cy="630275"/>
            </a:xfrm>
            <a:custGeom>
              <a:avLst/>
              <a:gdLst>
                <a:gd name="connsiteX0" fmla="*/ 145329 w 308706"/>
                <a:gd name="connsiteY0" fmla="*/ 0 h 630274"/>
                <a:gd name="connsiteX1" fmla="*/ 139798 w 308706"/>
                <a:gd name="connsiteY1" fmla="*/ 136860 h 630274"/>
                <a:gd name="connsiteX2" fmla="*/ 96064 w 308706"/>
                <a:gd name="connsiteY2" fmla="*/ 333917 h 630274"/>
                <a:gd name="connsiteX3" fmla="*/ 237 w 308706"/>
                <a:gd name="connsiteY3" fmla="*/ 613039 h 630274"/>
                <a:gd name="connsiteX4" fmla="*/ 98765 w 308706"/>
                <a:gd name="connsiteY4" fmla="*/ 634906 h 630274"/>
                <a:gd name="connsiteX5" fmla="*/ 189062 w 308706"/>
                <a:gd name="connsiteY5" fmla="*/ 399517 h 630274"/>
                <a:gd name="connsiteX6" fmla="*/ 276657 w 308706"/>
                <a:gd name="connsiteY6" fmla="*/ 147665 h 630274"/>
                <a:gd name="connsiteX7" fmla="*/ 314988 w 308706"/>
                <a:gd name="connsiteY7" fmla="*/ 38202 h 630274"/>
                <a:gd name="connsiteX8" fmla="*/ 145329 w 308706"/>
                <a:gd name="connsiteY8" fmla="*/ 0 h 630274"/>
                <a:gd name="connsiteX9" fmla="*/ 145329 w 308706"/>
                <a:gd name="connsiteY9" fmla="*/ 0 h 63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706" h="630274">
                  <a:moveTo>
                    <a:pt x="145329" y="0"/>
                  </a:moveTo>
                  <a:cubicBezTo>
                    <a:pt x="139798" y="27398"/>
                    <a:pt x="139798" y="87596"/>
                    <a:pt x="139798" y="136860"/>
                  </a:cubicBezTo>
                  <a:cubicBezTo>
                    <a:pt x="139798" y="186124"/>
                    <a:pt x="117931" y="290184"/>
                    <a:pt x="96064" y="333917"/>
                  </a:cubicBezTo>
                  <a:cubicBezTo>
                    <a:pt x="74198" y="377650"/>
                    <a:pt x="5768" y="596575"/>
                    <a:pt x="237" y="613039"/>
                  </a:cubicBezTo>
                  <a:cubicBezTo>
                    <a:pt x="-5294" y="629503"/>
                    <a:pt x="87832" y="656772"/>
                    <a:pt x="98765" y="634906"/>
                  </a:cubicBezTo>
                  <a:cubicBezTo>
                    <a:pt x="109699" y="613039"/>
                    <a:pt x="172726" y="446080"/>
                    <a:pt x="189062" y="399517"/>
                  </a:cubicBezTo>
                  <a:cubicBezTo>
                    <a:pt x="205526" y="352954"/>
                    <a:pt x="262894" y="175062"/>
                    <a:pt x="276657" y="147665"/>
                  </a:cubicBezTo>
                  <a:cubicBezTo>
                    <a:pt x="290292" y="120267"/>
                    <a:pt x="314988" y="38202"/>
                    <a:pt x="314988" y="38202"/>
                  </a:cubicBezTo>
                  <a:lnTo>
                    <a:pt x="145329" y="0"/>
                  </a:lnTo>
                  <a:lnTo>
                    <a:pt x="145329" y="0"/>
                  </a:lnTo>
                  <a:close/>
                </a:path>
              </a:pathLst>
            </a:custGeom>
            <a:solidFill>
              <a:srgbClr val="A36B2B"/>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Forma libre: forma 1671">
              <a:extLst>
                <a:ext uri="{FF2B5EF4-FFF2-40B4-BE49-F238E27FC236}">
                  <a16:creationId xmlns:a16="http://schemas.microsoft.com/office/drawing/2014/main" id="{F506C4F5-A38D-431F-92BD-EBA96E8A3609}"/>
                </a:ext>
              </a:extLst>
            </p:cNvPr>
            <p:cNvSpPr/>
            <p:nvPr/>
          </p:nvSpPr>
          <p:spPr>
            <a:xfrm>
              <a:off x="3814664" y="2681666"/>
              <a:ext cx="154353" cy="205804"/>
            </a:xfrm>
            <a:custGeom>
              <a:avLst/>
              <a:gdLst>
                <a:gd name="connsiteX0" fmla="*/ 71903 w 154353"/>
                <a:gd name="connsiteY0" fmla="*/ 217790 h 205804"/>
                <a:gd name="connsiteX1" fmla="*/ 84508 w 154353"/>
                <a:gd name="connsiteY1" fmla="*/ 176243 h 205804"/>
                <a:gd name="connsiteX2" fmla="*/ 114736 w 154353"/>
                <a:gd name="connsiteY2" fmla="*/ 168525 h 205804"/>
                <a:gd name="connsiteX3" fmla="*/ 147407 w 154353"/>
                <a:gd name="connsiteY3" fmla="*/ 112186 h 205804"/>
                <a:gd name="connsiteX4" fmla="*/ 154482 w 154353"/>
                <a:gd name="connsiteY4" fmla="*/ 35782 h 205804"/>
                <a:gd name="connsiteX5" fmla="*/ 114736 w 154353"/>
                <a:gd name="connsiteY5" fmla="*/ 4268 h 205804"/>
                <a:gd name="connsiteX6" fmla="*/ 15821 w 154353"/>
                <a:gd name="connsiteY6" fmla="*/ 73084 h 205804"/>
                <a:gd name="connsiteX7" fmla="*/ 11577 w 154353"/>
                <a:gd name="connsiteY7" fmla="*/ 145758 h 205804"/>
                <a:gd name="connsiteX8" fmla="*/ 0 w 154353"/>
                <a:gd name="connsiteY8" fmla="*/ 185118 h 205804"/>
                <a:gd name="connsiteX9" fmla="*/ 71903 w 154353"/>
                <a:gd name="connsiteY9" fmla="*/ 217790 h 205804"/>
                <a:gd name="connsiteX10" fmla="*/ 71903 w 154353"/>
                <a:gd name="connsiteY10" fmla="*/ 217790 h 2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353" h="205804">
                  <a:moveTo>
                    <a:pt x="71903" y="217790"/>
                  </a:moveTo>
                  <a:cubicBezTo>
                    <a:pt x="76919" y="198881"/>
                    <a:pt x="84508" y="176243"/>
                    <a:pt x="84508" y="176243"/>
                  </a:cubicBezTo>
                  <a:cubicBezTo>
                    <a:pt x="84508" y="176243"/>
                    <a:pt x="106118" y="175471"/>
                    <a:pt x="114736" y="168525"/>
                  </a:cubicBezTo>
                  <a:cubicBezTo>
                    <a:pt x="122839" y="162480"/>
                    <a:pt x="146378" y="141385"/>
                    <a:pt x="147407" y="112186"/>
                  </a:cubicBezTo>
                  <a:cubicBezTo>
                    <a:pt x="145864" y="82474"/>
                    <a:pt x="167087" y="60864"/>
                    <a:pt x="154482" y="35782"/>
                  </a:cubicBezTo>
                  <a:cubicBezTo>
                    <a:pt x="143034" y="12886"/>
                    <a:pt x="136731" y="16230"/>
                    <a:pt x="114736" y="4268"/>
                  </a:cubicBezTo>
                  <a:cubicBezTo>
                    <a:pt x="76662" y="-16441"/>
                    <a:pt x="24311" y="43371"/>
                    <a:pt x="15821" y="73084"/>
                  </a:cubicBezTo>
                  <a:cubicBezTo>
                    <a:pt x="7332" y="102668"/>
                    <a:pt x="15821" y="129423"/>
                    <a:pt x="11577" y="145758"/>
                  </a:cubicBezTo>
                  <a:cubicBezTo>
                    <a:pt x="7332" y="162094"/>
                    <a:pt x="0" y="185118"/>
                    <a:pt x="0" y="185118"/>
                  </a:cubicBezTo>
                  <a:lnTo>
                    <a:pt x="71903" y="217790"/>
                  </a:lnTo>
                  <a:lnTo>
                    <a:pt x="71903" y="217790"/>
                  </a:lnTo>
                  <a:close/>
                </a:path>
              </a:pathLst>
            </a:custGeom>
            <a:solidFill>
              <a:srgbClr val="F7BFAB"/>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1" name="Forma libre: forma 1672">
              <a:extLst>
                <a:ext uri="{FF2B5EF4-FFF2-40B4-BE49-F238E27FC236}">
                  <a16:creationId xmlns:a16="http://schemas.microsoft.com/office/drawing/2014/main" id="{ABB9B7ED-8605-4B3D-B57C-FD2341EBB2DE}"/>
                </a:ext>
              </a:extLst>
            </p:cNvPr>
            <p:cNvSpPr/>
            <p:nvPr/>
          </p:nvSpPr>
          <p:spPr>
            <a:xfrm>
              <a:off x="3804093" y="2637836"/>
              <a:ext cx="180079" cy="180079"/>
            </a:xfrm>
            <a:custGeom>
              <a:avLst/>
              <a:gdLst>
                <a:gd name="connsiteX0" fmla="*/ 157849 w 180078"/>
                <a:gd name="connsiteY0" fmla="*/ 21858 h 180078"/>
                <a:gd name="connsiteX1" fmla="*/ 178430 w 180078"/>
                <a:gd name="connsiteY1" fmla="*/ 71894 h 180078"/>
                <a:gd name="connsiteX2" fmla="*/ 141385 w 180078"/>
                <a:gd name="connsiteY2" fmla="*/ 142639 h 180078"/>
                <a:gd name="connsiteX3" fmla="*/ 132639 w 180078"/>
                <a:gd name="connsiteY3" fmla="*/ 138394 h 180078"/>
                <a:gd name="connsiteX4" fmla="*/ 137012 w 180078"/>
                <a:gd name="connsiteY4" fmla="*/ 107910 h 180078"/>
                <a:gd name="connsiteX5" fmla="*/ 116303 w 180078"/>
                <a:gd name="connsiteY5" fmla="*/ 120901 h 180078"/>
                <a:gd name="connsiteX6" fmla="*/ 86976 w 180078"/>
                <a:gd name="connsiteY6" fmla="*/ 180841 h 180078"/>
                <a:gd name="connsiteX7" fmla="*/ 23948 w 180078"/>
                <a:gd name="connsiteY7" fmla="*/ 174153 h 180078"/>
                <a:gd name="connsiteX8" fmla="*/ 924 w 180078"/>
                <a:gd name="connsiteY8" fmla="*/ 82827 h 180078"/>
                <a:gd name="connsiteX9" fmla="*/ 60736 w 180078"/>
                <a:gd name="connsiteY9" fmla="*/ 3335 h 180078"/>
                <a:gd name="connsiteX10" fmla="*/ 157849 w 180078"/>
                <a:gd name="connsiteY10" fmla="*/ 21858 h 180078"/>
                <a:gd name="connsiteX11" fmla="*/ 157849 w 180078"/>
                <a:gd name="connsiteY11" fmla="*/ 21858 h 18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78" h="180078">
                  <a:moveTo>
                    <a:pt x="157849" y="21858"/>
                  </a:moveTo>
                  <a:cubicBezTo>
                    <a:pt x="179588" y="37422"/>
                    <a:pt x="190521" y="57745"/>
                    <a:pt x="178430" y="71894"/>
                  </a:cubicBezTo>
                  <a:cubicBezTo>
                    <a:pt x="160422" y="82441"/>
                    <a:pt x="142543" y="128490"/>
                    <a:pt x="141385" y="142639"/>
                  </a:cubicBezTo>
                  <a:cubicBezTo>
                    <a:pt x="138684" y="143411"/>
                    <a:pt x="133539" y="142125"/>
                    <a:pt x="132639" y="138394"/>
                  </a:cubicBezTo>
                  <a:cubicBezTo>
                    <a:pt x="130452" y="128619"/>
                    <a:pt x="136240" y="112540"/>
                    <a:pt x="137012" y="107910"/>
                  </a:cubicBezTo>
                  <a:cubicBezTo>
                    <a:pt x="138041" y="101350"/>
                    <a:pt x="122863" y="102507"/>
                    <a:pt x="116303" y="120901"/>
                  </a:cubicBezTo>
                  <a:cubicBezTo>
                    <a:pt x="109743" y="139423"/>
                    <a:pt x="103183" y="173124"/>
                    <a:pt x="86976" y="180841"/>
                  </a:cubicBezTo>
                  <a:cubicBezTo>
                    <a:pt x="70640" y="188430"/>
                    <a:pt x="32695" y="187144"/>
                    <a:pt x="23948" y="174153"/>
                  </a:cubicBezTo>
                  <a:cubicBezTo>
                    <a:pt x="15202" y="161161"/>
                    <a:pt x="-4478" y="123216"/>
                    <a:pt x="924" y="82827"/>
                  </a:cubicBezTo>
                  <a:cubicBezTo>
                    <a:pt x="6326" y="42567"/>
                    <a:pt x="22662" y="14269"/>
                    <a:pt x="60736" y="3335"/>
                  </a:cubicBezTo>
                  <a:cubicBezTo>
                    <a:pt x="98938" y="-7598"/>
                    <a:pt x="142543" y="10924"/>
                    <a:pt x="157849" y="21858"/>
                  </a:cubicBezTo>
                  <a:lnTo>
                    <a:pt x="157849" y="21858"/>
                  </a:lnTo>
                  <a:close/>
                </a:path>
              </a:pathLst>
            </a:custGeom>
            <a:solidFill>
              <a:srgbClr val="000000"/>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2" name="Forma libre: forma 1673">
              <a:extLst>
                <a:ext uri="{FF2B5EF4-FFF2-40B4-BE49-F238E27FC236}">
                  <a16:creationId xmlns:a16="http://schemas.microsoft.com/office/drawing/2014/main" id="{05FA55BF-2016-4D82-ABA0-C282AD246CE7}"/>
                </a:ext>
              </a:extLst>
            </p:cNvPr>
            <p:cNvSpPr/>
            <p:nvPr/>
          </p:nvSpPr>
          <p:spPr>
            <a:xfrm>
              <a:off x="4129287" y="3323669"/>
              <a:ext cx="64314" cy="102902"/>
            </a:xfrm>
            <a:custGeom>
              <a:avLst/>
              <a:gdLst>
                <a:gd name="connsiteX0" fmla="*/ 0 w 64313"/>
                <a:gd name="connsiteY0" fmla="*/ 35758 h 102902"/>
                <a:gd name="connsiteX1" fmla="*/ 19938 w 64313"/>
                <a:gd name="connsiteY1" fmla="*/ 75633 h 102902"/>
                <a:gd name="connsiteX2" fmla="*/ 31900 w 64313"/>
                <a:gd name="connsiteY2" fmla="*/ 103417 h 102902"/>
                <a:gd name="connsiteX3" fmla="*/ 61741 w 64313"/>
                <a:gd name="connsiteY3" fmla="*/ 39746 h 102902"/>
                <a:gd name="connsiteX4" fmla="*/ 27912 w 64313"/>
                <a:gd name="connsiteY4" fmla="*/ 0 h 102902"/>
                <a:gd name="connsiteX5" fmla="*/ 0 w 64313"/>
                <a:gd name="connsiteY5" fmla="*/ 35758 h 102902"/>
                <a:gd name="connsiteX6" fmla="*/ 0 w 64313"/>
                <a:gd name="connsiteY6" fmla="*/ 35758 h 10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13" h="102902">
                  <a:moveTo>
                    <a:pt x="0" y="35758"/>
                  </a:moveTo>
                  <a:cubicBezTo>
                    <a:pt x="15950" y="51708"/>
                    <a:pt x="21867" y="61741"/>
                    <a:pt x="19938" y="75633"/>
                  </a:cubicBezTo>
                  <a:cubicBezTo>
                    <a:pt x="18008" y="89653"/>
                    <a:pt x="7975" y="113450"/>
                    <a:pt x="31900" y="103417"/>
                  </a:cubicBezTo>
                  <a:cubicBezTo>
                    <a:pt x="55824" y="93512"/>
                    <a:pt x="73704" y="57625"/>
                    <a:pt x="61741" y="39746"/>
                  </a:cubicBezTo>
                  <a:cubicBezTo>
                    <a:pt x="49779" y="21867"/>
                    <a:pt x="27912" y="0"/>
                    <a:pt x="27912" y="0"/>
                  </a:cubicBezTo>
                  <a:lnTo>
                    <a:pt x="0" y="35758"/>
                  </a:lnTo>
                  <a:lnTo>
                    <a:pt x="0" y="35758"/>
                  </a:lnTo>
                  <a:close/>
                </a:path>
              </a:pathLst>
            </a:custGeom>
            <a:solidFill>
              <a:srgbClr val="F7BFAB"/>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3" name="Forma libre: forma 1674">
              <a:extLst>
                <a:ext uri="{FF2B5EF4-FFF2-40B4-BE49-F238E27FC236}">
                  <a16:creationId xmlns:a16="http://schemas.microsoft.com/office/drawing/2014/main" id="{8DE0F825-B299-469F-847F-69A0ED968C22}"/>
                </a:ext>
              </a:extLst>
            </p:cNvPr>
            <p:cNvSpPr/>
            <p:nvPr/>
          </p:nvSpPr>
          <p:spPr>
            <a:xfrm>
              <a:off x="3804786" y="3182234"/>
              <a:ext cx="77177" cy="77177"/>
            </a:xfrm>
            <a:custGeom>
              <a:avLst/>
              <a:gdLst>
                <a:gd name="connsiteX0" fmla="*/ 4090 w 77176"/>
                <a:gd name="connsiteY0" fmla="*/ 50624 h 77176"/>
                <a:gd name="connsiteX1" fmla="*/ 59400 w 77176"/>
                <a:gd name="connsiteY1" fmla="*/ 80466 h 77176"/>
                <a:gd name="connsiteX2" fmla="*/ 80624 w 77176"/>
                <a:gd name="connsiteY2" fmla="*/ 32873 h 77176"/>
                <a:gd name="connsiteX3" fmla="*/ 11422 w 77176"/>
                <a:gd name="connsiteY3" fmla="*/ 845 h 77176"/>
                <a:gd name="connsiteX4" fmla="*/ 4090 w 77176"/>
                <a:gd name="connsiteY4" fmla="*/ 50624 h 77176"/>
                <a:gd name="connsiteX5" fmla="*/ 4090 w 77176"/>
                <a:gd name="connsiteY5" fmla="*/ 50624 h 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76" h="77176">
                  <a:moveTo>
                    <a:pt x="4090" y="50624"/>
                  </a:moveTo>
                  <a:cubicBezTo>
                    <a:pt x="23256" y="62843"/>
                    <a:pt x="43064" y="79565"/>
                    <a:pt x="59400" y="80466"/>
                  </a:cubicBezTo>
                  <a:cubicBezTo>
                    <a:pt x="75736" y="81366"/>
                    <a:pt x="103648" y="52553"/>
                    <a:pt x="80624" y="32873"/>
                  </a:cubicBezTo>
                  <a:cubicBezTo>
                    <a:pt x="57599" y="13193"/>
                    <a:pt x="31745" y="9206"/>
                    <a:pt x="11422" y="845"/>
                  </a:cubicBezTo>
                  <a:cubicBezTo>
                    <a:pt x="-8901" y="-7644"/>
                    <a:pt x="4090" y="50624"/>
                    <a:pt x="4090" y="50624"/>
                  </a:cubicBezTo>
                  <a:lnTo>
                    <a:pt x="4090" y="50624"/>
                  </a:lnTo>
                  <a:close/>
                </a:path>
              </a:pathLst>
            </a:custGeom>
            <a:solidFill>
              <a:srgbClr val="F7BFAB"/>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Forma libre: forma 1675">
              <a:extLst>
                <a:ext uri="{FF2B5EF4-FFF2-40B4-BE49-F238E27FC236}">
                  <a16:creationId xmlns:a16="http://schemas.microsoft.com/office/drawing/2014/main" id="{9B4787A0-6739-4C0E-B98F-B2DDF41A307E}"/>
                </a:ext>
              </a:extLst>
            </p:cNvPr>
            <p:cNvSpPr/>
            <p:nvPr/>
          </p:nvSpPr>
          <p:spPr>
            <a:xfrm>
              <a:off x="3664144" y="3147018"/>
              <a:ext cx="167216" cy="77177"/>
            </a:xfrm>
            <a:custGeom>
              <a:avLst/>
              <a:gdLst>
                <a:gd name="connsiteX0" fmla="*/ 147305 w 167215"/>
                <a:gd name="connsiteY0" fmla="*/ 86097 h 77176"/>
                <a:gd name="connsiteX1" fmla="*/ 160168 w 167215"/>
                <a:gd name="connsiteY1" fmla="*/ 30916 h 77176"/>
                <a:gd name="connsiteX2" fmla="*/ 25238 w 167215"/>
                <a:gd name="connsiteY2" fmla="*/ 45 h 77176"/>
                <a:gd name="connsiteX3" fmla="*/ 46847 w 167215"/>
                <a:gd name="connsiteY3" fmla="*/ 57542 h 77176"/>
                <a:gd name="connsiteX4" fmla="*/ 147305 w 167215"/>
                <a:gd name="connsiteY4" fmla="*/ 86097 h 77176"/>
                <a:gd name="connsiteX5" fmla="*/ 147305 w 167215"/>
                <a:gd name="connsiteY5" fmla="*/ 86097 h 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15" h="77176">
                  <a:moveTo>
                    <a:pt x="147305" y="86097"/>
                  </a:moveTo>
                  <a:cubicBezTo>
                    <a:pt x="160168" y="81595"/>
                    <a:pt x="182163" y="36704"/>
                    <a:pt x="160168" y="30916"/>
                  </a:cubicBezTo>
                  <a:cubicBezTo>
                    <a:pt x="138301" y="25256"/>
                    <a:pt x="55465" y="-1241"/>
                    <a:pt x="25238" y="45"/>
                  </a:cubicBezTo>
                  <a:cubicBezTo>
                    <a:pt x="-4990" y="1332"/>
                    <a:pt x="-18882" y="30273"/>
                    <a:pt x="46847" y="57542"/>
                  </a:cubicBezTo>
                  <a:cubicBezTo>
                    <a:pt x="112576" y="84940"/>
                    <a:pt x="147305" y="86097"/>
                    <a:pt x="147305" y="86097"/>
                  </a:cubicBezTo>
                  <a:lnTo>
                    <a:pt x="147305" y="86097"/>
                  </a:lnTo>
                  <a:close/>
                </a:path>
              </a:pathLst>
            </a:custGeom>
            <a:solidFill>
              <a:srgbClr val="483698"/>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5" name="Forma libre: forma 1676">
              <a:extLst>
                <a:ext uri="{FF2B5EF4-FFF2-40B4-BE49-F238E27FC236}">
                  <a16:creationId xmlns:a16="http://schemas.microsoft.com/office/drawing/2014/main" id="{750997B2-6C96-4B67-B8BA-8D4694A65D34}"/>
                </a:ext>
              </a:extLst>
            </p:cNvPr>
            <p:cNvSpPr/>
            <p:nvPr/>
          </p:nvSpPr>
          <p:spPr>
            <a:xfrm>
              <a:off x="3663286" y="2856169"/>
              <a:ext cx="501647" cy="527373"/>
            </a:xfrm>
            <a:custGeom>
              <a:avLst/>
              <a:gdLst>
                <a:gd name="connsiteX0" fmla="*/ 67384 w 501647"/>
                <a:gd name="connsiteY0" fmla="*/ 323566 h 527372"/>
                <a:gd name="connsiteX1" fmla="*/ 86807 w 501647"/>
                <a:gd name="connsiteY1" fmla="*/ 260924 h 527372"/>
                <a:gd name="connsiteX2" fmla="*/ 88351 w 501647"/>
                <a:gd name="connsiteY2" fmla="*/ 448978 h 527372"/>
                <a:gd name="connsiteX3" fmla="*/ 223410 w 501647"/>
                <a:gd name="connsiteY3" fmla="*/ 536316 h 527372"/>
                <a:gd name="connsiteX4" fmla="*/ 318337 w 501647"/>
                <a:gd name="connsiteY4" fmla="*/ 501329 h 527372"/>
                <a:gd name="connsiteX5" fmla="*/ 327341 w 501647"/>
                <a:gd name="connsiteY5" fmla="*/ 387879 h 527372"/>
                <a:gd name="connsiteX6" fmla="*/ 460213 w 501647"/>
                <a:gd name="connsiteY6" fmla="*/ 517793 h 527372"/>
                <a:gd name="connsiteX7" fmla="*/ 506519 w 501647"/>
                <a:gd name="connsiteY7" fmla="*/ 465571 h 527372"/>
                <a:gd name="connsiteX8" fmla="*/ 409534 w 501647"/>
                <a:gd name="connsiteY8" fmla="*/ 343117 h 527372"/>
                <a:gd name="connsiteX9" fmla="*/ 361813 w 501647"/>
                <a:gd name="connsiteY9" fmla="*/ 232626 h 527372"/>
                <a:gd name="connsiteX10" fmla="*/ 291454 w 501647"/>
                <a:gd name="connsiteY10" fmla="*/ 63610 h 527372"/>
                <a:gd name="connsiteX11" fmla="*/ 228812 w 501647"/>
                <a:gd name="connsiteY11" fmla="*/ 28751 h 527372"/>
                <a:gd name="connsiteX12" fmla="*/ 174274 w 501647"/>
                <a:gd name="connsiteY12" fmla="*/ 20777 h 527372"/>
                <a:gd name="connsiteX13" fmla="*/ 153694 w 501647"/>
                <a:gd name="connsiteY13" fmla="*/ 1611 h 527372"/>
                <a:gd name="connsiteX14" fmla="*/ 50020 w 501647"/>
                <a:gd name="connsiteY14" fmla="*/ 138985 h 527372"/>
                <a:gd name="connsiteX15" fmla="*/ 2170 w 501647"/>
                <a:gd name="connsiteY15" fmla="*/ 276102 h 527372"/>
                <a:gd name="connsiteX16" fmla="*/ 67384 w 501647"/>
                <a:gd name="connsiteY16" fmla="*/ 323566 h 527372"/>
                <a:gd name="connsiteX17" fmla="*/ 67384 w 501647"/>
                <a:gd name="connsiteY17" fmla="*/ 323566 h 52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647" h="527372">
                  <a:moveTo>
                    <a:pt x="67384" y="323566"/>
                  </a:moveTo>
                  <a:cubicBezTo>
                    <a:pt x="76388" y="302728"/>
                    <a:pt x="86807" y="260924"/>
                    <a:pt x="86807" y="260924"/>
                  </a:cubicBezTo>
                  <a:cubicBezTo>
                    <a:pt x="86807" y="260924"/>
                    <a:pt x="82305" y="402672"/>
                    <a:pt x="88351" y="448978"/>
                  </a:cubicBezTo>
                  <a:cubicBezTo>
                    <a:pt x="94396" y="495284"/>
                    <a:pt x="168100" y="534772"/>
                    <a:pt x="223410" y="536316"/>
                  </a:cubicBezTo>
                  <a:cubicBezTo>
                    <a:pt x="278720" y="537859"/>
                    <a:pt x="312420" y="534129"/>
                    <a:pt x="318337" y="501329"/>
                  </a:cubicBezTo>
                  <a:cubicBezTo>
                    <a:pt x="324254" y="468529"/>
                    <a:pt x="327341" y="387879"/>
                    <a:pt x="327341" y="387879"/>
                  </a:cubicBezTo>
                  <a:cubicBezTo>
                    <a:pt x="327341" y="387879"/>
                    <a:pt x="448251" y="511877"/>
                    <a:pt x="460213" y="517793"/>
                  </a:cubicBezTo>
                  <a:cubicBezTo>
                    <a:pt x="472175" y="523710"/>
                    <a:pt x="520025" y="478948"/>
                    <a:pt x="506519" y="465571"/>
                  </a:cubicBezTo>
                  <a:cubicBezTo>
                    <a:pt x="493142" y="452065"/>
                    <a:pt x="419953" y="358038"/>
                    <a:pt x="409534" y="343117"/>
                  </a:cubicBezTo>
                  <a:cubicBezTo>
                    <a:pt x="399115" y="328196"/>
                    <a:pt x="375190" y="280347"/>
                    <a:pt x="361813" y="232626"/>
                  </a:cubicBezTo>
                  <a:cubicBezTo>
                    <a:pt x="348307" y="184905"/>
                    <a:pt x="340718" y="105285"/>
                    <a:pt x="291454" y="63610"/>
                  </a:cubicBezTo>
                  <a:cubicBezTo>
                    <a:pt x="266243" y="45988"/>
                    <a:pt x="248749" y="32868"/>
                    <a:pt x="228812" y="28751"/>
                  </a:cubicBezTo>
                  <a:cubicBezTo>
                    <a:pt x="216078" y="30809"/>
                    <a:pt x="195240" y="27208"/>
                    <a:pt x="174274" y="20777"/>
                  </a:cubicBezTo>
                  <a:cubicBezTo>
                    <a:pt x="165784" y="18719"/>
                    <a:pt x="156137" y="12159"/>
                    <a:pt x="153694" y="1611"/>
                  </a:cubicBezTo>
                  <a:cubicBezTo>
                    <a:pt x="118321" y="-5206"/>
                    <a:pt x="82305" y="4184"/>
                    <a:pt x="50020" y="138985"/>
                  </a:cubicBezTo>
                  <a:cubicBezTo>
                    <a:pt x="35999" y="202399"/>
                    <a:pt x="9631" y="244717"/>
                    <a:pt x="2170" y="276102"/>
                  </a:cubicBezTo>
                  <a:cubicBezTo>
                    <a:pt x="-13265" y="352764"/>
                    <a:pt x="58381" y="344532"/>
                    <a:pt x="67384" y="323566"/>
                  </a:cubicBezTo>
                  <a:lnTo>
                    <a:pt x="67384" y="323566"/>
                  </a:lnTo>
                  <a:close/>
                </a:path>
              </a:pathLst>
            </a:custGeom>
            <a:solidFill>
              <a:srgbClr val="483698"/>
            </a:solidFill>
            <a:ln w="1285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6" name="Forma libre: forma 16">
            <a:extLst>
              <a:ext uri="{FF2B5EF4-FFF2-40B4-BE49-F238E27FC236}">
                <a16:creationId xmlns:a16="http://schemas.microsoft.com/office/drawing/2014/main" id="{BF4547A0-285E-4669-91F6-FADA04C3AB02}"/>
              </a:ext>
            </a:extLst>
          </p:cNvPr>
          <p:cNvSpPr/>
          <p:nvPr/>
        </p:nvSpPr>
        <p:spPr>
          <a:xfrm>
            <a:off x="6096000" y="4149338"/>
            <a:ext cx="758915" cy="662326"/>
          </a:xfrm>
          <a:custGeom>
            <a:avLst/>
            <a:gdLst>
              <a:gd name="connsiteX0" fmla="*/ 579259 w 758915"/>
              <a:gd name="connsiteY0" fmla="*/ 0 h 662325"/>
              <a:gd name="connsiteX1" fmla="*/ 193040 w 758915"/>
              <a:gd name="connsiteY1" fmla="*/ 0 h 662325"/>
              <a:gd name="connsiteX2" fmla="*/ 0 w 758915"/>
              <a:gd name="connsiteY2" fmla="*/ 334475 h 662325"/>
              <a:gd name="connsiteX3" fmla="*/ 193040 w 758915"/>
              <a:gd name="connsiteY3" fmla="*/ 668811 h 662325"/>
              <a:gd name="connsiteX4" fmla="*/ 579259 w 758915"/>
              <a:gd name="connsiteY4" fmla="*/ 668811 h 662325"/>
              <a:gd name="connsiteX5" fmla="*/ 772300 w 758915"/>
              <a:gd name="connsiteY5" fmla="*/ 334475 h 6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915" h="662325">
                <a:moveTo>
                  <a:pt x="579259" y="0"/>
                </a:moveTo>
                <a:lnTo>
                  <a:pt x="193040" y="0"/>
                </a:lnTo>
                <a:lnTo>
                  <a:pt x="0" y="334475"/>
                </a:lnTo>
                <a:lnTo>
                  <a:pt x="193040" y="668811"/>
                </a:lnTo>
                <a:lnTo>
                  <a:pt x="579259" y="668811"/>
                </a:lnTo>
                <a:lnTo>
                  <a:pt x="772300" y="334475"/>
                </a:lnTo>
                <a:close/>
              </a:path>
            </a:pathLst>
          </a:custGeom>
          <a:solidFill>
            <a:schemeClr val="accent1"/>
          </a:solidFill>
          <a:ln w="13798" cap="flat">
            <a:noFill/>
            <a:prstDash val="solid"/>
            <a:miter/>
          </a:ln>
        </p:spPr>
        <p:txBody>
          <a:bodyPr rtlCol="0" anchor="ctr"/>
          <a:lstStyle/>
          <a:p>
            <a:endParaRPr lang="en-US"/>
          </a:p>
        </p:txBody>
      </p:sp>
      <p:grpSp>
        <p:nvGrpSpPr>
          <p:cNvPr id="297" name="Gráfico 2">
            <a:extLst>
              <a:ext uri="{FF2B5EF4-FFF2-40B4-BE49-F238E27FC236}">
                <a16:creationId xmlns:a16="http://schemas.microsoft.com/office/drawing/2014/main" id="{03783B2D-8E38-4C25-9766-B28A064BD4D8}"/>
              </a:ext>
            </a:extLst>
          </p:cNvPr>
          <p:cNvGrpSpPr/>
          <p:nvPr/>
        </p:nvGrpSpPr>
        <p:grpSpPr>
          <a:xfrm>
            <a:off x="6349340" y="4288978"/>
            <a:ext cx="262171" cy="386357"/>
            <a:chOff x="4790583" y="2816435"/>
            <a:chExt cx="262171" cy="386357"/>
          </a:xfrm>
          <a:solidFill>
            <a:srgbClr val="FFFFFF"/>
          </a:solidFill>
        </p:grpSpPr>
        <p:grpSp>
          <p:nvGrpSpPr>
            <p:cNvPr id="298" name="Gráfico 2">
              <a:extLst>
                <a:ext uri="{FF2B5EF4-FFF2-40B4-BE49-F238E27FC236}">
                  <a16:creationId xmlns:a16="http://schemas.microsoft.com/office/drawing/2014/main" id="{B3CD24EE-8502-421E-8166-CC3C995BF566}"/>
                </a:ext>
              </a:extLst>
            </p:cNvPr>
            <p:cNvGrpSpPr/>
            <p:nvPr/>
          </p:nvGrpSpPr>
          <p:grpSpPr>
            <a:xfrm>
              <a:off x="4790583" y="2816435"/>
              <a:ext cx="262171" cy="386357"/>
              <a:chOff x="4790583" y="2816435"/>
              <a:chExt cx="262171" cy="386357"/>
            </a:xfrm>
            <a:solidFill>
              <a:srgbClr val="FFFFFF"/>
            </a:solidFill>
          </p:grpSpPr>
          <p:sp>
            <p:nvSpPr>
              <p:cNvPr id="301" name="Forma libre: forma 45">
                <a:extLst>
                  <a:ext uri="{FF2B5EF4-FFF2-40B4-BE49-F238E27FC236}">
                    <a16:creationId xmlns:a16="http://schemas.microsoft.com/office/drawing/2014/main" id="{6AB0480C-D5FB-493E-8A9E-D97DF7BF620F}"/>
                  </a:ext>
                </a:extLst>
              </p:cNvPr>
              <p:cNvSpPr/>
              <p:nvPr/>
            </p:nvSpPr>
            <p:spPr>
              <a:xfrm>
                <a:off x="4911182" y="2816435"/>
                <a:ext cx="13798" cy="13798"/>
              </a:xfrm>
              <a:custGeom>
                <a:avLst/>
                <a:gdLst>
                  <a:gd name="connsiteX0" fmla="*/ 24285 w 13798"/>
                  <a:gd name="connsiteY0" fmla="*/ 0 h 13798"/>
                  <a:gd name="connsiteX1" fmla="*/ 24285 w 13798"/>
                  <a:gd name="connsiteY1" fmla="*/ 25113 h 13798"/>
                  <a:gd name="connsiteX2" fmla="*/ 0 w 13798"/>
                  <a:gd name="connsiteY2" fmla="*/ 25113 h 13798"/>
                  <a:gd name="connsiteX3" fmla="*/ 0 w 13798"/>
                  <a:gd name="connsiteY3" fmla="*/ 0 h 13798"/>
                  <a:gd name="connsiteX4" fmla="*/ 24285 w 13798"/>
                  <a:gd name="connsiteY4" fmla="*/ 0 h 1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8" h="13798">
                    <a:moveTo>
                      <a:pt x="24285" y="0"/>
                    </a:moveTo>
                    <a:cubicBezTo>
                      <a:pt x="24285" y="8417"/>
                      <a:pt x="24285" y="16972"/>
                      <a:pt x="24285" y="25113"/>
                    </a:cubicBezTo>
                    <a:cubicBezTo>
                      <a:pt x="16144" y="25113"/>
                      <a:pt x="8279" y="25113"/>
                      <a:pt x="0" y="25113"/>
                    </a:cubicBezTo>
                    <a:cubicBezTo>
                      <a:pt x="0" y="17110"/>
                      <a:pt x="0" y="8555"/>
                      <a:pt x="0" y="0"/>
                    </a:cubicBezTo>
                    <a:cubicBezTo>
                      <a:pt x="8141" y="0"/>
                      <a:pt x="16282" y="0"/>
                      <a:pt x="24285" y="0"/>
                    </a:cubicBezTo>
                    <a:close/>
                  </a:path>
                </a:pathLst>
              </a:custGeom>
              <a:solidFill>
                <a:srgbClr val="FFFFFF"/>
              </a:solidFill>
              <a:ln w="13798" cap="flat">
                <a:noFill/>
                <a:prstDash val="solid"/>
                <a:miter/>
              </a:ln>
            </p:spPr>
            <p:txBody>
              <a:bodyPr rtlCol="0" anchor="ctr"/>
              <a:lstStyle/>
              <a:p>
                <a:endParaRPr lang="en-US"/>
              </a:p>
            </p:txBody>
          </p:sp>
          <p:sp>
            <p:nvSpPr>
              <p:cNvPr id="302" name="Forma libre: forma 46">
                <a:extLst>
                  <a:ext uri="{FF2B5EF4-FFF2-40B4-BE49-F238E27FC236}">
                    <a16:creationId xmlns:a16="http://schemas.microsoft.com/office/drawing/2014/main" id="{1FE3AD5D-D169-424A-8998-B32FB9AF6B87}"/>
                  </a:ext>
                </a:extLst>
              </p:cNvPr>
              <p:cNvSpPr/>
              <p:nvPr/>
            </p:nvSpPr>
            <p:spPr>
              <a:xfrm>
                <a:off x="4825901" y="2864877"/>
                <a:ext cx="193178" cy="234574"/>
              </a:xfrm>
              <a:custGeom>
                <a:avLst/>
                <a:gdLst>
                  <a:gd name="connsiteX0" fmla="*/ 146132 w 193178"/>
                  <a:gd name="connsiteY0" fmla="*/ 243395 h 234573"/>
                  <a:gd name="connsiteX1" fmla="*/ 48715 w 193178"/>
                  <a:gd name="connsiteY1" fmla="*/ 243395 h 234573"/>
                  <a:gd name="connsiteX2" fmla="*/ 25671 w 193178"/>
                  <a:gd name="connsiteY2" fmla="*/ 173851 h 234573"/>
                  <a:gd name="connsiteX3" fmla="*/ 3870 w 193178"/>
                  <a:gd name="connsiteY3" fmla="*/ 123072 h 234573"/>
                  <a:gd name="connsiteX4" fmla="*/ 71896 w 193178"/>
                  <a:gd name="connsiteY4" fmla="*/ 3440 h 234573"/>
                  <a:gd name="connsiteX5" fmla="*/ 192909 w 193178"/>
                  <a:gd name="connsiteY5" fmla="*/ 77537 h 234573"/>
                  <a:gd name="connsiteX6" fmla="*/ 185872 w 193178"/>
                  <a:gd name="connsiteY6" fmla="*/ 137561 h 234573"/>
                  <a:gd name="connsiteX7" fmla="*/ 161034 w 193178"/>
                  <a:gd name="connsiteY7" fmla="*/ 189995 h 234573"/>
                  <a:gd name="connsiteX8" fmla="*/ 147236 w 193178"/>
                  <a:gd name="connsiteY8" fmla="*/ 231528 h 234573"/>
                  <a:gd name="connsiteX9" fmla="*/ 146132 w 193178"/>
                  <a:gd name="connsiteY9" fmla="*/ 243395 h 234573"/>
                  <a:gd name="connsiteX10" fmla="*/ 70516 w 193178"/>
                  <a:gd name="connsiteY10" fmla="*/ 219248 h 234573"/>
                  <a:gd name="connsiteX11" fmla="*/ 122536 w 193178"/>
                  <a:gd name="connsiteY11" fmla="*/ 219110 h 234573"/>
                  <a:gd name="connsiteX12" fmla="*/ 125020 w 193178"/>
                  <a:gd name="connsiteY12" fmla="*/ 216626 h 234573"/>
                  <a:gd name="connsiteX13" fmla="*/ 138957 w 193178"/>
                  <a:gd name="connsiteY13" fmla="*/ 179370 h 234573"/>
                  <a:gd name="connsiteX14" fmla="*/ 162552 w 193178"/>
                  <a:gd name="connsiteY14" fmla="*/ 129696 h 234573"/>
                  <a:gd name="connsiteX15" fmla="*/ 169451 w 193178"/>
                  <a:gd name="connsiteY15" fmla="*/ 85127 h 234573"/>
                  <a:gd name="connsiteX16" fmla="*/ 70516 w 193178"/>
                  <a:gd name="connsiteY16" fmla="*/ 29933 h 234573"/>
                  <a:gd name="connsiteX17" fmla="*/ 27051 w 193178"/>
                  <a:gd name="connsiteY17" fmla="*/ 113275 h 234573"/>
                  <a:gd name="connsiteX18" fmla="*/ 44851 w 193178"/>
                  <a:gd name="connsiteY18" fmla="*/ 156189 h 234573"/>
                  <a:gd name="connsiteX19" fmla="*/ 70516 w 193178"/>
                  <a:gd name="connsiteY19" fmla="*/ 219248 h 23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178" h="234573">
                    <a:moveTo>
                      <a:pt x="146132" y="243395"/>
                    </a:moveTo>
                    <a:cubicBezTo>
                      <a:pt x="113706" y="243395"/>
                      <a:pt x="81417" y="243395"/>
                      <a:pt x="48715" y="243395"/>
                    </a:cubicBezTo>
                    <a:cubicBezTo>
                      <a:pt x="47887" y="217868"/>
                      <a:pt x="36572" y="195928"/>
                      <a:pt x="25671" y="173851"/>
                    </a:cubicBezTo>
                    <a:cubicBezTo>
                      <a:pt x="17530" y="157293"/>
                      <a:pt x="9113" y="140872"/>
                      <a:pt x="3870" y="123072"/>
                    </a:cubicBezTo>
                    <a:cubicBezTo>
                      <a:pt x="-11171" y="72846"/>
                      <a:pt x="18910" y="17652"/>
                      <a:pt x="71896" y="3440"/>
                    </a:cubicBezTo>
                    <a:cubicBezTo>
                      <a:pt x="126538" y="-11187"/>
                      <a:pt x="180904" y="22206"/>
                      <a:pt x="192909" y="77537"/>
                    </a:cubicBezTo>
                    <a:cubicBezTo>
                      <a:pt x="197462" y="98235"/>
                      <a:pt x="194427" y="118381"/>
                      <a:pt x="185872" y="137561"/>
                    </a:cubicBezTo>
                    <a:cubicBezTo>
                      <a:pt x="178006" y="155223"/>
                      <a:pt x="169313" y="172471"/>
                      <a:pt x="161034" y="189995"/>
                    </a:cubicBezTo>
                    <a:cubicBezTo>
                      <a:pt x="154825" y="203241"/>
                      <a:pt x="149305" y="216902"/>
                      <a:pt x="147236" y="231528"/>
                    </a:cubicBezTo>
                    <a:cubicBezTo>
                      <a:pt x="146822" y="235392"/>
                      <a:pt x="146546" y="239255"/>
                      <a:pt x="146132" y="243395"/>
                    </a:cubicBezTo>
                    <a:close/>
                    <a:moveTo>
                      <a:pt x="70516" y="219248"/>
                    </a:moveTo>
                    <a:cubicBezTo>
                      <a:pt x="88040" y="219248"/>
                      <a:pt x="105288" y="219248"/>
                      <a:pt x="122536" y="219110"/>
                    </a:cubicBezTo>
                    <a:cubicBezTo>
                      <a:pt x="123364" y="219110"/>
                      <a:pt x="124606" y="217592"/>
                      <a:pt x="125020" y="216626"/>
                    </a:cubicBezTo>
                    <a:cubicBezTo>
                      <a:pt x="129712" y="204207"/>
                      <a:pt x="133575" y="191513"/>
                      <a:pt x="138957" y="179370"/>
                    </a:cubicBezTo>
                    <a:cubicBezTo>
                      <a:pt x="146270" y="162674"/>
                      <a:pt x="154963" y="146392"/>
                      <a:pt x="162552" y="129696"/>
                    </a:cubicBezTo>
                    <a:cubicBezTo>
                      <a:pt x="168899" y="115621"/>
                      <a:pt x="172211" y="100857"/>
                      <a:pt x="169451" y="85127"/>
                    </a:cubicBezTo>
                    <a:cubicBezTo>
                      <a:pt x="161172" y="39316"/>
                      <a:pt x="113567" y="12685"/>
                      <a:pt x="70516" y="29933"/>
                    </a:cubicBezTo>
                    <a:cubicBezTo>
                      <a:pt x="37262" y="43317"/>
                      <a:pt x="18634" y="78917"/>
                      <a:pt x="27051" y="113275"/>
                    </a:cubicBezTo>
                    <a:cubicBezTo>
                      <a:pt x="30777" y="128454"/>
                      <a:pt x="37952" y="142390"/>
                      <a:pt x="44851" y="156189"/>
                    </a:cubicBezTo>
                    <a:cubicBezTo>
                      <a:pt x="54648" y="176472"/>
                      <a:pt x="65135" y="196618"/>
                      <a:pt x="70516" y="219248"/>
                    </a:cubicBezTo>
                    <a:close/>
                  </a:path>
                </a:pathLst>
              </a:custGeom>
              <a:solidFill>
                <a:srgbClr val="FFFFFF"/>
              </a:solidFill>
              <a:ln w="13798" cap="flat">
                <a:noFill/>
                <a:prstDash val="solid"/>
                <a:miter/>
              </a:ln>
            </p:spPr>
            <p:txBody>
              <a:bodyPr rtlCol="0" anchor="ctr"/>
              <a:lstStyle/>
              <a:p>
                <a:endParaRPr lang="en-US"/>
              </a:p>
            </p:txBody>
          </p:sp>
          <p:sp>
            <p:nvSpPr>
              <p:cNvPr id="303" name="Forma libre: forma 47">
                <a:extLst>
                  <a:ext uri="{FF2B5EF4-FFF2-40B4-BE49-F238E27FC236}">
                    <a16:creationId xmlns:a16="http://schemas.microsoft.com/office/drawing/2014/main" id="{6F0F1DF4-0074-41B4-843A-E405B56C7D6D}"/>
                  </a:ext>
                </a:extLst>
              </p:cNvPr>
              <p:cNvSpPr/>
              <p:nvPr/>
            </p:nvSpPr>
            <p:spPr>
              <a:xfrm>
                <a:off x="4874751" y="3157119"/>
                <a:ext cx="96589" cy="41395"/>
              </a:xfrm>
              <a:custGeom>
                <a:avLst/>
                <a:gdLst>
                  <a:gd name="connsiteX0" fmla="*/ 83208 w 96589"/>
                  <a:gd name="connsiteY0" fmla="*/ 24285 h 41395"/>
                  <a:gd name="connsiteX1" fmla="*/ 56991 w 96589"/>
                  <a:gd name="connsiteY1" fmla="*/ 47881 h 41395"/>
                  <a:gd name="connsiteX2" fmla="*/ 15319 w 96589"/>
                  <a:gd name="connsiteY2" fmla="*/ 27183 h 41395"/>
                  <a:gd name="connsiteX3" fmla="*/ 11318 w 96589"/>
                  <a:gd name="connsiteY3" fmla="*/ 24147 h 41395"/>
                  <a:gd name="connsiteX4" fmla="*/ 3 w 96589"/>
                  <a:gd name="connsiteY4" fmla="*/ 11729 h 41395"/>
                  <a:gd name="connsiteX5" fmla="*/ 11732 w 96589"/>
                  <a:gd name="connsiteY5" fmla="*/ 0 h 41395"/>
                  <a:gd name="connsiteX6" fmla="*/ 85554 w 96589"/>
                  <a:gd name="connsiteY6" fmla="*/ 0 h 41395"/>
                  <a:gd name="connsiteX7" fmla="*/ 97420 w 96589"/>
                  <a:gd name="connsiteY7" fmla="*/ 12005 h 41395"/>
                  <a:gd name="connsiteX8" fmla="*/ 85829 w 96589"/>
                  <a:gd name="connsiteY8" fmla="*/ 24285 h 41395"/>
                  <a:gd name="connsiteX9" fmla="*/ 83208 w 96589"/>
                  <a:gd name="connsiteY9" fmla="*/ 24285 h 4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589" h="41395">
                    <a:moveTo>
                      <a:pt x="83208" y="24285"/>
                    </a:moveTo>
                    <a:cubicBezTo>
                      <a:pt x="78240" y="36566"/>
                      <a:pt x="69823" y="44845"/>
                      <a:pt x="56991" y="47881"/>
                    </a:cubicBezTo>
                    <a:cubicBezTo>
                      <a:pt x="39743" y="52020"/>
                      <a:pt x="22770" y="43465"/>
                      <a:pt x="15319" y="27183"/>
                    </a:cubicBezTo>
                    <a:cubicBezTo>
                      <a:pt x="14492" y="25251"/>
                      <a:pt x="13801" y="24285"/>
                      <a:pt x="11318" y="24147"/>
                    </a:cubicBezTo>
                    <a:cubicBezTo>
                      <a:pt x="4557" y="24147"/>
                      <a:pt x="-135" y="18904"/>
                      <a:pt x="3" y="11729"/>
                    </a:cubicBezTo>
                    <a:cubicBezTo>
                      <a:pt x="3" y="4967"/>
                      <a:pt x="4971" y="0"/>
                      <a:pt x="11732" y="0"/>
                    </a:cubicBezTo>
                    <a:cubicBezTo>
                      <a:pt x="36293" y="0"/>
                      <a:pt x="60854" y="0"/>
                      <a:pt x="85554" y="0"/>
                    </a:cubicBezTo>
                    <a:cubicBezTo>
                      <a:pt x="92453" y="0"/>
                      <a:pt x="97420" y="4967"/>
                      <a:pt x="97420" y="12005"/>
                    </a:cubicBezTo>
                    <a:cubicBezTo>
                      <a:pt x="97420" y="19042"/>
                      <a:pt x="92729" y="24147"/>
                      <a:pt x="85829" y="24285"/>
                    </a:cubicBezTo>
                    <a:cubicBezTo>
                      <a:pt x="85001" y="24423"/>
                      <a:pt x="84174" y="24285"/>
                      <a:pt x="83208" y="24285"/>
                    </a:cubicBezTo>
                    <a:close/>
                  </a:path>
                </a:pathLst>
              </a:custGeom>
              <a:solidFill>
                <a:srgbClr val="FFFFFF"/>
              </a:solidFill>
              <a:ln w="13798" cap="flat">
                <a:noFill/>
                <a:prstDash val="solid"/>
                <a:miter/>
              </a:ln>
            </p:spPr>
            <p:txBody>
              <a:bodyPr rtlCol="0" anchor="ctr"/>
              <a:lstStyle/>
              <a:p>
                <a:endParaRPr lang="en-US"/>
              </a:p>
            </p:txBody>
          </p:sp>
          <p:sp>
            <p:nvSpPr>
              <p:cNvPr id="304" name="Forma libre: forma 48">
                <a:extLst>
                  <a:ext uri="{FF2B5EF4-FFF2-40B4-BE49-F238E27FC236}">
                    <a16:creationId xmlns:a16="http://schemas.microsoft.com/office/drawing/2014/main" id="{1FE69849-B1E5-45E8-AB98-7E8DCD6D1AEC}"/>
                  </a:ext>
                </a:extLst>
              </p:cNvPr>
              <p:cNvSpPr/>
              <p:nvPr/>
            </p:nvSpPr>
            <p:spPr>
              <a:xfrm>
                <a:off x="4874613" y="3120691"/>
                <a:ext cx="96589" cy="13798"/>
              </a:xfrm>
              <a:custGeom>
                <a:avLst/>
                <a:gdLst>
                  <a:gd name="connsiteX0" fmla="*/ 48435 w 96589"/>
                  <a:gd name="connsiteY0" fmla="*/ 24285 h 13798"/>
                  <a:gd name="connsiteX1" fmla="*/ 12283 w 96589"/>
                  <a:gd name="connsiteY1" fmla="*/ 24285 h 13798"/>
                  <a:gd name="connsiteX2" fmla="*/ 3 w 96589"/>
                  <a:gd name="connsiteY2" fmla="*/ 12005 h 13798"/>
                  <a:gd name="connsiteX3" fmla="*/ 12283 w 96589"/>
                  <a:gd name="connsiteY3" fmla="*/ 0 h 13798"/>
                  <a:gd name="connsiteX4" fmla="*/ 85277 w 96589"/>
                  <a:gd name="connsiteY4" fmla="*/ 0 h 13798"/>
                  <a:gd name="connsiteX5" fmla="*/ 97420 w 96589"/>
                  <a:gd name="connsiteY5" fmla="*/ 12143 h 13798"/>
                  <a:gd name="connsiteX6" fmla="*/ 85277 w 96589"/>
                  <a:gd name="connsiteY6" fmla="*/ 24285 h 13798"/>
                  <a:gd name="connsiteX7" fmla="*/ 48435 w 96589"/>
                  <a:gd name="connsiteY7" fmla="*/ 24285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89" h="13798">
                    <a:moveTo>
                      <a:pt x="48435" y="24285"/>
                    </a:moveTo>
                    <a:cubicBezTo>
                      <a:pt x="36431" y="24285"/>
                      <a:pt x="24426" y="24285"/>
                      <a:pt x="12283" y="24285"/>
                    </a:cubicBezTo>
                    <a:cubicBezTo>
                      <a:pt x="4832" y="24285"/>
                      <a:pt x="-135" y="19318"/>
                      <a:pt x="3" y="12005"/>
                    </a:cubicBezTo>
                    <a:cubicBezTo>
                      <a:pt x="3" y="4829"/>
                      <a:pt x="4970" y="0"/>
                      <a:pt x="12283" y="0"/>
                    </a:cubicBezTo>
                    <a:cubicBezTo>
                      <a:pt x="36569" y="0"/>
                      <a:pt x="60854" y="0"/>
                      <a:pt x="85277" y="0"/>
                    </a:cubicBezTo>
                    <a:cubicBezTo>
                      <a:pt x="92452" y="0"/>
                      <a:pt x="97420" y="4967"/>
                      <a:pt x="97420" y="12143"/>
                    </a:cubicBezTo>
                    <a:cubicBezTo>
                      <a:pt x="97420" y="19318"/>
                      <a:pt x="92590" y="24285"/>
                      <a:pt x="85277" y="24285"/>
                    </a:cubicBezTo>
                    <a:cubicBezTo>
                      <a:pt x="73134" y="24285"/>
                      <a:pt x="60716" y="24285"/>
                      <a:pt x="48435" y="24285"/>
                    </a:cubicBezTo>
                    <a:close/>
                  </a:path>
                </a:pathLst>
              </a:custGeom>
              <a:solidFill>
                <a:srgbClr val="FFFFFF"/>
              </a:solidFill>
              <a:ln w="13798" cap="flat">
                <a:noFill/>
                <a:prstDash val="solid"/>
                <a:miter/>
              </a:ln>
            </p:spPr>
            <p:txBody>
              <a:bodyPr rtlCol="0" anchor="ctr"/>
              <a:lstStyle/>
              <a:p>
                <a:endParaRPr lang="en-US"/>
              </a:p>
            </p:txBody>
          </p:sp>
          <p:sp>
            <p:nvSpPr>
              <p:cNvPr id="305" name="Forma libre: forma 49">
                <a:extLst>
                  <a:ext uri="{FF2B5EF4-FFF2-40B4-BE49-F238E27FC236}">
                    <a16:creationId xmlns:a16="http://schemas.microsoft.com/office/drawing/2014/main" id="{78E86C2B-C0DB-454A-B508-A3462415EA2E}"/>
                  </a:ext>
                </a:extLst>
              </p:cNvPr>
              <p:cNvSpPr/>
              <p:nvPr/>
            </p:nvSpPr>
            <p:spPr>
              <a:xfrm>
                <a:off x="4839568" y="2829543"/>
                <a:ext cx="27597" cy="27597"/>
              </a:xfrm>
              <a:custGeom>
                <a:avLst/>
                <a:gdLst>
                  <a:gd name="connsiteX0" fmla="*/ 0 w 27596"/>
                  <a:gd name="connsiteY0" fmla="*/ 12419 h 27596"/>
                  <a:gd name="connsiteX1" fmla="*/ 21387 w 27596"/>
                  <a:gd name="connsiteY1" fmla="*/ 0 h 27596"/>
                  <a:gd name="connsiteX2" fmla="*/ 34082 w 27596"/>
                  <a:gd name="connsiteY2" fmla="*/ 21802 h 27596"/>
                  <a:gd name="connsiteX3" fmla="*/ 12694 w 27596"/>
                  <a:gd name="connsiteY3" fmla="*/ 34220 h 27596"/>
                  <a:gd name="connsiteX4" fmla="*/ 0 w 27596"/>
                  <a:gd name="connsiteY4" fmla="*/ 12419 h 2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6" h="27596">
                    <a:moveTo>
                      <a:pt x="0" y="12419"/>
                    </a:moveTo>
                    <a:cubicBezTo>
                      <a:pt x="7175" y="8279"/>
                      <a:pt x="14074" y="4277"/>
                      <a:pt x="21387" y="0"/>
                    </a:cubicBezTo>
                    <a:cubicBezTo>
                      <a:pt x="25665" y="7451"/>
                      <a:pt x="29805" y="14626"/>
                      <a:pt x="34082" y="21802"/>
                    </a:cubicBezTo>
                    <a:cubicBezTo>
                      <a:pt x="26907" y="26079"/>
                      <a:pt x="19870" y="30081"/>
                      <a:pt x="12694" y="34220"/>
                    </a:cubicBezTo>
                    <a:cubicBezTo>
                      <a:pt x="8555" y="27183"/>
                      <a:pt x="4277" y="20008"/>
                      <a:pt x="0" y="12419"/>
                    </a:cubicBezTo>
                    <a:close/>
                  </a:path>
                </a:pathLst>
              </a:custGeom>
              <a:solidFill>
                <a:srgbClr val="FFFFFF"/>
              </a:solidFill>
              <a:ln w="13798" cap="flat">
                <a:noFill/>
                <a:prstDash val="solid"/>
                <a:miter/>
              </a:ln>
            </p:spPr>
            <p:txBody>
              <a:bodyPr rtlCol="0" anchor="ctr"/>
              <a:lstStyle/>
              <a:p>
                <a:endParaRPr lang="en-US"/>
              </a:p>
            </p:txBody>
          </p:sp>
          <p:sp>
            <p:nvSpPr>
              <p:cNvPr id="306" name="Forma libre: forma 50">
                <a:extLst>
                  <a:ext uri="{FF2B5EF4-FFF2-40B4-BE49-F238E27FC236}">
                    <a16:creationId xmlns:a16="http://schemas.microsoft.com/office/drawing/2014/main" id="{96991A64-C1C0-4738-A955-C3A343127DAE}"/>
                  </a:ext>
                </a:extLst>
              </p:cNvPr>
              <p:cNvSpPr/>
              <p:nvPr/>
            </p:nvSpPr>
            <p:spPr>
              <a:xfrm>
                <a:off x="4790583" y="2878528"/>
                <a:ext cx="27597" cy="27597"/>
              </a:xfrm>
              <a:custGeom>
                <a:avLst/>
                <a:gdLst>
                  <a:gd name="connsiteX0" fmla="*/ 21802 w 27596"/>
                  <a:gd name="connsiteY0" fmla="*/ 34082 h 27596"/>
                  <a:gd name="connsiteX1" fmla="*/ 0 w 27596"/>
                  <a:gd name="connsiteY1" fmla="*/ 21526 h 27596"/>
                  <a:gd name="connsiteX2" fmla="*/ 12281 w 27596"/>
                  <a:gd name="connsiteY2" fmla="*/ 0 h 27596"/>
                  <a:gd name="connsiteX3" fmla="*/ 34220 w 27596"/>
                  <a:gd name="connsiteY3" fmla="*/ 12695 h 27596"/>
                  <a:gd name="connsiteX4" fmla="*/ 21802 w 27596"/>
                  <a:gd name="connsiteY4" fmla="*/ 34082 h 2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6" h="27596">
                    <a:moveTo>
                      <a:pt x="21802" y="34082"/>
                    </a:moveTo>
                    <a:cubicBezTo>
                      <a:pt x="14627" y="29943"/>
                      <a:pt x="7589" y="25803"/>
                      <a:pt x="0" y="21526"/>
                    </a:cubicBezTo>
                    <a:cubicBezTo>
                      <a:pt x="4140" y="14350"/>
                      <a:pt x="8141" y="7313"/>
                      <a:pt x="12281" y="0"/>
                    </a:cubicBezTo>
                    <a:cubicBezTo>
                      <a:pt x="19732" y="4278"/>
                      <a:pt x="26907" y="8417"/>
                      <a:pt x="34220" y="12695"/>
                    </a:cubicBezTo>
                    <a:cubicBezTo>
                      <a:pt x="30081" y="19870"/>
                      <a:pt x="26079" y="26769"/>
                      <a:pt x="21802" y="34082"/>
                    </a:cubicBezTo>
                    <a:close/>
                  </a:path>
                </a:pathLst>
              </a:custGeom>
              <a:solidFill>
                <a:srgbClr val="FFFFFF"/>
              </a:solidFill>
              <a:ln w="13798" cap="flat">
                <a:noFill/>
                <a:prstDash val="solid"/>
                <a:miter/>
              </a:ln>
            </p:spPr>
            <p:txBody>
              <a:bodyPr rtlCol="0" anchor="ctr"/>
              <a:lstStyle/>
              <a:p>
                <a:endParaRPr lang="en-US"/>
              </a:p>
            </p:txBody>
          </p:sp>
          <p:sp>
            <p:nvSpPr>
              <p:cNvPr id="307" name="Forma libre: forma 51">
                <a:extLst>
                  <a:ext uri="{FF2B5EF4-FFF2-40B4-BE49-F238E27FC236}">
                    <a16:creationId xmlns:a16="http://schemas.microsoft.com/office/drawing/2014/main" id="{44AA2706-09DD-4530-A479-A8EBD7730E4C}"/>
                  </a:ext>
                </a:extLst>
              </p:cNvPr>
              <p:cNvSpPr/>
              <p:nvPr/>
            </p:nvSpPr>
            <p:spPr>
              <a:xfrm>
                <a:off x="5021983" y="2878528"/>
                <a:ext cx="27597" cy="27597"/>
              </a:xfrm>
              <a:custGeom>
                <a:avLst/>
                <a:gdLst>
                  <a:gd name="connsiteX0" fmla="*/ 21801 w 27596"/>
                  <a:gd name="connsiteY0" fmla="*/ 0 h 27596"/>
                  <a:gd name="connsiteX1" fmla="*/ 34220 w 27596"/>
                  <a:gd name="connsiteY1" fmla="*/ 21388 h 27596"/>
                  <a:gd name="connsiteX2" fmla="*/ 12419 w 27596"/>
                  <a:gd name="connsiteY2" fmla="*/ 33944 h 27596"/>
                  <a:gd name="connsiteX3" fmla="*/ 0 w 27596"/>
                  <a:gd name="connsiteY3" fmla="*/ 12557 h 27596"/>
                  <a:gd name="connsiteX4" fmla="*/ 21801 w 27596"/>
                  <a:gd name="connsiteY4" fmla="*/ 0 h 2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6" h="27596">
                    <a:moveTo>
                      <a:pt x="21801" y="0"/>
                    </a:moveTo>
                    <a:cubicBezTo>
                      <a:pt x="25941" y="7175"/>
                      <a:pt x="29942" y="14074"/>
                      <a:pt x="34220" y="21388"/>
                    </a:cubicBezTo>
                    <a:cubicBezTo>
                      <a:pt x="26907" y="25665"/>
                      <a:pt x="19594" y="29805"/>
                      <a:pt x="12419" y="33944"/>
                    </a:cubicBezTo>
                    <a:cubicBezTo>
                      <a:pt x="8141" y="26631"/>
                      <a:pt x="4139" y="19732"/>
                      <a:pt x="0" y="12557"/>
                    </a:cubicBezTo>
                    <a:cubicBezTo>
                      <a:pt x="7037" y="8555"/>
                      <a:pt x="14212" y="4416"/>
                      <a:pt x="21801" y="0"/>
                    </a:cubicBezTo>
                    <a:close/>
                  </a:path>
                </a:pathLst>
              </a:custGeom>
              <a:solidFill>
                <a:srgbClr val="FFFFFF"/>
              </a:solidFill>
              <a:ln w="13798" cap="flat">
                <a:noFill/>
                <a:prstDash val="solid"/>
                <a:miter/>
              </a:ln>
            </p:spPr>
            <p:txBody>
              <a:bodyPr rtlCol="0" anchor="ctr"/>
              <a:lstStyle/>
              <a:p>
                <a:endParaRPr lang="en-US"/>
              </a:p>
            </p:txBody>
          </p:sp>
          <p:sp>
            <p:nvSpPr>
              <p:cNvPr id="308" name="Forma libre: forma 52">
                <a:extLst>
                  <a:ext uri="{FF2B5EF4-FFF2-40B4-BE49-F238E27FC236}">
                    <a16:creationId xmlns:a16="http://schemas.microsoft.com/office/drawing/2014/main" id="{06988948-EE1E-4367-949E-89F486A55357}"/>
                  </a:ext>
                </a:extLst>
              </p:cNvPr>
              <p:cNvSpPr/>
              <p:nvPr/>
            </p:nvSpPr>
            <p:spPr>
              <a:xfrm>
                <a:off x="4973137" y="2829681"/>
                <a:ext cx="27597" cy="27597"/>
              </a:xfrm>
              <a:custGeom>
                <a:avLst/>
                <a:gdLst>
                  <a:gd name="connsiteX0" fmla="*/ 21388 w 27596"/>
                  <a:gd name="connsiteY0" fmla="*/ 34220 h 27596"/>
                  <a:gd name="connsiteX1" fmla="*/ 0 w 27596"/>
                  <a:gd name="connsiteY1" fmla="*/ 21801 h 27596"/>
                  <a:gd name="connsiteX2" fmla="*/ 12557 w 27596"/>
                  <a:gd name="connsiteY2" fmla="*/ 0 h 27596"/>
                  <a:gd name="connsiteX3" fmla="*/ 33944 w 27596"/>
                  <a:gd name="connsiteY3" fmla="*/ 12419 h 27596"/>
                  <a:gd name="connsiteX4" fmla="*/ 21388 w 27596"/>
                  <a:gd name="connsiteY4" fmla="*/ 34220 h 27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6" h="27596">
                    <a:moveTo>
                      <a:pt x="21388" y="34220"/>
                    </a:moveTo>
                    <a:cubicBezTo>
                      <a:pt x="14074" y="29943"/>
                      <a:pt x="7313" y="26079"/>
                      <a:pt x="0" y="21801"/>
                    </a:cubicBezTo>
                    <a:cubicBezTo>
                      <a:pt x="4140" y="14626"/>
                      <a:pt x="8279" y="7451"/>
                      <a:pt x="12557" y="0"/>
                    </a:cubicBezTo>
                    <a:cubicBezTo>
                      <a:pt x="19870" y="4139"/>
                      <a:pt x="26769" y="8279"/>
                      <a:pt x="33944" y="12419"/>
                    </a:cubicBezTo>
                    <a:cubicBezTo>
                      <a:pt x="29805" y="19732"/>
                      <a:pt x="25665" y="26907"/>
                      <a:pt x="21388" y="34220"/>
                    </a:cubicBezTo>
                    <a:close/>
                  </a:path>
                </a:pathLst>
              </a:custGeom>
              <a:solidFill>
                <a:srgbClr val="FFFFFF"/>
              </a:solidFill>
              <a:ln w="13798" cap="flat">
                <a:noFill/>
                <a:prstDash val="solid"/>
                <a:miter/>
              </a:ln>
            </p:spPr>
            <p:txBody>
              <a:bodyPr rtlCol="0" anchor="ctr"/>
              <a:lstStyle/>
              <a:p>
                <a:endParaRPr lang="en-US"/>
              </a:p>
            </p:txBody>
          </p:sp>
        </p:grpSp>
        <p:sp>
          <p:nvSpPr>
            <p:cNvPr id="299" name="Forma libre: forma 53">
              <a:extLst>
                <a:ext uri="{FF2B5EF4-FFF2-40B4-BE49-F238E27FC236}">
                  <a16:creationId xmlns:a16="http://schemas.microsoft.com/office/drawing/2014/main" id="{0C6D75AF-8BD0-4F91-BB4A-37501074BEA8}"/>
                </a:ext>
              </a:extLst>
            </p:cNvPr>
            <p:cNvSpPr/>
            <p:nvPr/>
          </p:nvSpPr>
          <p:spPr>
            <a:xfrm>
              <a:off x="4904282" y="2942967"/>
              <a:ext cx="27597" cy="27597"/>
            </a:xfrm>
            <a:custGeom>
              <a:avLst/>
              <a:gdLst>
                <a:gd name="connsiteX0" fmla="*/ 38083 w 27596"/>
                <a:gd name="connsiteY0" fmla="*/ 19042 h 27596"/>
                <a:gd name="connsiteX1" fmla="*/ 19042 w 27596"/>
                <a:gd name="connsiteY1" fmla="*/ 0 h 27596"/>
                <a:gd name="connsiteX2" fmla="*/ 0 w 27596"/>
                <a:gd name="connsiteY2" fmla="*/ 19042 h 27596"/>
                <a:gd name="connsiteX3" fmla="*/ 19042 w 27596"/>
                <a:gd name="connsiteY3" fmla="*/ 38084 h 27596"/>
                <a:gd name="connsiteX4" fmla="*/ 38083 w 27596"/>
                <a:gd name="connsiteY4" fmla="*/ 19042 h 27596"/>
                <a:gd name="connsiteX5" fmla="*/ 38083 w 27596"/>
                <a:gd name="connsiteY5" fmla="*/ 19042 h 2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6" h="27596">
                  <a:moveTo>
                    <a:pt x="38083" y="19042"/>
                  </a:moveTo>
                  <a:cubicBezTo>
                    <a:pt x="38083" y="8555"/>
                    <a:pt x="29528" y="0"/>
                    <a:pt x="19042" y="0"/>
                  </a:cubicBezTo>
                  <a:cubicBezTo>
                    <a:pt x="8555" y="0"/>
                    <a:pt x="0" y="8555"/>
                    <a:pt x="0" y="19042"/>
                  </a:cubicBezTo>
                  <a:cubicBezTo>
                    <a:pt x="0" y="29529"/>
                    <a:pt x="8555" y="38084"/>
                    <a:pt x="19042" y="38084"/>
                  </a:cubicBezTo>
                  <a:cubicBezTo>
                    <a:pt x="29667" y="38084"/>
                    <a:pt x="38083" y="29529"/>
                    <a:pt x="38083" y="19042"/>
                  </a:cubicBezTo>
                  <a:lnTo>
                    <a:pt x="38083" y="19042"/>
                  </a:lnTo>
                  <a:close/>
                </a:path>
              </a:pathLst>
            </a:custGeom>
            <a:solidFill>
              <a:srgbClr val="FFFFFF"/>
            </a:solidFill>
            <a:ln w="13798" cap="flat">
              <a:noFill/>
              <a:prstDash val="solid"/>
              <a:miter/>
            </a:ln>
          </p:spPr>
          <p:txBody>
            <a:bodyPr rtlCol="0" anchor="ctr"/>
            <a:lstStyle/>
            <a:p>
              <a:endParaRPr lang="en-US"/>
            </a:p>
          </p:txBody>
        </p:sp>
        <p:sp>
          <p:nvSpPr>
            <p:cNvPr id="300" name="Forma libre: forma 54">
              <a:extLst>
                <a:ext uri="{FF2B5EF4-FFF2-40B4-BE49-F238E27FC236}">
                  <a16:creationId xmlns:a16="http://schemas.microsoft.com/office/drawing/2014/main" id="{3095A95E-AF7D-4E58-937E-39E9AE5BDE53}"/>
                </a:ext>
              </a:extLst>
            </p:cNvPr>
            <p:cNvSpPr/>
            <p:nvPr/>
          </p:nvSpPr>
          <p:spPr>
            <a:xfrm>
              <a:off x="4866474" y="2905021"/>
              <a:ext cx="110388" cy="110388"/>
            </a:xfrm>
            <a:custGeom>
              <a:avLst/>
              <a:gdLst>
                <a:gd name="connsiteX0" fmla="*/ 23733 w 110387"/>
                <a:gd name="connsiteY0" fmla="*/ 56988 h 110387"/>
                <a:gd name="connsiteX1" fmla="*/ 56988 w 110387"/>
                <a:gd name="connsiteY1" fmla="*/ 23733 h 110387"/>
                <a:gd name="connsiteX2" fmla="*/ 90242 w 110387"/>
                <a:gd name="connsiteY2" fmla="*/ 56988 h 110387"/>
                <a:gd name="connsiteX3" fmla="*/ 56988 w 110387"/>
                <a:gd name="connsiteY3" fmla="*/ 90242 h 110387"/>
                <a:gd name="connsiteX4" fmla="*/ 23733 w 110387"/>
                <a:gd name="connsiteY4" fmla="*/ 56988 h 110387"/>
                <a:gd name="connsiteX5" fmla="*/ 23733 w 110387"/>
                <a:gd name="connsiteY5" fmla="*/ 56988 h 110387"/>
                <a:gd name="connsiteX6" fmla="*/ 113975 w 110387"/>
                <a:gd name="connsiteY6" fmla="*/ 66509 h 110387"/>
                <a:gd name="connsiteX7" fmla="*/ 113975 w 110387"/>
                <a:gd name="connsiteY7" fmla="*/ 47467 h 110387"/>
                <a:gd name="connsiteX8" fmla="*/ 103488 w 110387"/>
                <a:gd name="connsiteY8" fmla="*/ 47467 h 110387"/>
                <a:gd name="connsiteX9" fmla="*/ 96589 w 110387"/>
                <a:gd name="connsiteY9" fmla="*/ 30771 h 110387"/>
                <a:gd name="connsiteX10" fmla="*/ 104040 w 110387"/>
                <a:gd name="connsiteY10" fmla="*/ 23319 h 110387"/>
                <a:gd name="connsiteX11" fmla="*/ 90656 w 110387"/>
                <a:gd name="connsiteY11" fmla="*/ 9935 h 110387"/>
                <a:gd name="connsiteX12" fmla="*/ 83205 w 110387"/>
                <a:gd name="connsiteY12" fmla="*/ 17386 h 110387"/>
                <a:gd name="connsiteX13" fmla="*/ 66509 w 110387"/>
                <a:gd name="connsiteY13" fmla="*/ 10487 h 110387"/>
                <a:gd name="connsiteX14" fmla="*/ 66509 w 110387"/>
                <a:gd name="connsiteY14" fmla="*/ 0 h 110387"/>
                <a:gd name="connsiteX15" fmla="*/ 47467 w 110387"/>
                <a:gd name="connsiteY15" fmla="*/ 0 h 110387"/>
                <a:gd name="connsiteX16" fmla="*/ 47467 w 110387"/>
                <a:gd name="connsiteY16" fmla="*/ 10487 h 110387"/>
                <a:gd name="connsiteX17" fmla="*/ 30771 w 110387"/>
                <a:gd name="connsiteY17" fmla="*/ 17386 h 110387"/>
                <a:gd name="connsiteX18" fmla="*/ 23319 w 110387"/>
                <a:gd name="connsiteY18" fmla="*/ 9935 h 110387"/>
                <a:gd name="connsiteX19" fmla="*/ 9935 w 110387"/>
                <a:gd name="connsiteY19" fmla="*/ 23319 h 110387"/>
                <a:gd name="connsiteX20" fmla="*/ 17386 w 110387"/>
                <a:gd name="connsiteY20" fmla="*/ 30771 h 110387"/>
                <a:gd name="connsiteX21" fmla="*/ 10487 w 110387"/>
                <a:gd name="connsiteY21" fmla="*/ 47467 h 110387"/>
                <a:gd name="connsiteX22" fmla="*/ 0 w 110387"/>
                <a:gd name="connsiteY22" fmla="*/ 47467 h 110387"/>
                <a:gd name="connsiteX23" fmla="*/ 0 w 110387"/>
                <a:gd name="connsiteY23" fmla="*/ 66509 h 110387"/>
                <a:gd name="connsiteX24" fmla="*/ 10487 w 110387"/>
                <a:gd name="connsiteY24" fmla="*/ 66509 h 110387"/>
                <a:gd name="connsiteX25" fmla="*/ 17386 w 110387"/>
                <a:gd name="connsiteY25" fmla="*/ 83205 h 110387"/>
                <a:gd name="connsiteX26" fmla="*/ 9935 w 110387"/>
                <a:gd name="connsiteY26" fmla="*/ 90656 h 110387"/>
                <a:gd name="connsiteX27" fmla="*/ 23319 w 110387"/>
                <a:gd name="connsiteY27" fmla="*/ 104040 h 110387"/>
                <a:gd name="connsiteX28" fmla="*/ 30771 w 110387"/>
                <a:gd name="connsiteY28" fmla="*/ 96589 h 110387"/>
                <a:gd name="connsiteX29" fmla="*/ 47467 w 110387"/>
                <a:gd name="connsiteY29" fmla="*/ 103488 h 110387"/>
                <a:gd name="connsiteX30" fmla="*/ 47467 w 110387"/>
                <a:gd name="connsiteY30" fmla="*/ 113975 h 110387"/>
                <a:gd name="connsiteX31" fmla="*/ 66509 w 110387"/>
                <a:gd name="connsiteY31" fmla="*/ 113975 h 110387"/>
                <a:gd name="connsiteX32" fmla="*/ 66509 w 110387"/>
                <a:gd name="connsiteY32" fmla="*/ 103488 h 110387"/>
                <a:gd name="connsiteX33" fmla="*/ 83205 w 110387"/>
                <a:gd name="connsiteY33" fmla="*/ 96589 h 110387"/>
                <a:gd name="connsiteX34" fmla="*/ 90656 w 110387"/>
                <a:gd name="connsiteY34" fmla="*/ 104040 h 110387"/>
                <a:gd name="connsiteX35" fmla="*/ 104040 w 110387"/>
                <a:gd name="connsiteY35" fmla="*/ 90656 h 110387"/>
                <a:gd name="connsiteX36" fmla="*/ 96589 w 110387"/>
                <a:gd name="connsiteY36" fmla="*/ 83205 h 110387"/>
                <a:gd name="connsiteX37" fmla="*/ 103488 w 110387"/>
                <a:gd name="connsiteY37" fmla="*/ 66509 h 110387"/>
                <a:gd name="connsiteX38" fmla="*/ 113975 w 110387"/>
                <a:gd name="connsiteY38" fmla="*/ 66509 h 110387"/>
                <a:gd name="connsiteX39" fmla="*/ 113975 w 110387"/>
                <a:gd name="connsiteY39" fmla="*/ 66509 h 11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0387" h="110387">
                  <a:moveTo>
                    <a:pt x="23733" y="56988"/>
                  </a:moveTo>
                  <a:cubicBezTo>
                    <a:pt x="23733" y="38636"/>
                    <a:pt x="38636" y="23733"/>
                    <a:pt x="56988" y="23733"/>
                  </a:cubicBezTo>
                  <a:cubicBezTo>
                    <a:pt x="75340" y="23733"/>
                    <a:pt x="90242" y="38636"/>
                    <a:pt x="90242" y="56988"/>
                  </a:cubicBezTo>
                  <a:cubicBezTo>
                    <a:pt x="90242" y="75340"/>
                    <a:pt x="75340" y="90242"/>
                    <a:pt x="56988" y="90242"/>
                  </a:cubicBezTo>
                  <a:cubicBezTo>
                    <a:pt x="38636" y="90242"/>
                    <a:pt x="23733" y="75340"/>
                    <a:pt x="23733" y="56988"/>
                  </a:cubicBezTo>
                  <a:lnTo>
                    <a:pt x="23733" y="56988"/>
                  </a:lnTo>
                  <a:close/>
                  <a:moveTo>
                    <a:pt x="113975" y="66509"/>
                  </a:moveTo>
                  <a:lnTo>
                    <a:pt x="113975" y="47467"/>
                  </a:lnTo>
                  <a:lnTo>
                    <a:pt x="103488" y="47467"/>
                  </a:lnTo>
                  <a:cubicBezTo>
                    <a:pt x="102247" y="41395"/>
                    <a:pt x="99901" y="35738"/>
                    <a:pt x="96589" y="30771"/>
                  </a:cubicBezTo>
                  <a:lnTo>
                    <a:pt x="104040" y="23319"/>
                  </a:lnTo>
                  <a:lnTo>
                    <a:pt x="90656" y="9935"/>
                  </a:lnTo>
                  <a:lnTo>
                    <a:pt x="83205" y="17386"/>
                  </a:lnTo>
                  <a:cubicBezTo>
                    <a:pt x="78237" y="14074"/>
                    <a:pt x="72580" y="11729"/>
                    <a:pt x="66509" y="10487"/>
                  </a:cubicBezTo>
                  <a:lnTo>
                    <a:pt x="66509" y="0"/>
                  </a:lnTo>
                  <a:lnTo>
                    <a:pt x="47467" y="0"/>
                  </a:lnTo>
                  <a:lnTo>
                    <a:pt x="47467" y="10487"/>
                  </a:lnTo>
                  <a:cubicBezTo>
                    <a:pt x="41395" y="11729"/>
                    <a:pt x="35738" y="14074"/>
                    <a:pt x="30771" y="17386"/>
                  </a:cubicBezTo>
                  <a:lnTo>
                    <a:pt x="23319" y="9935"/>
                  </a:lnTo>
                  <a:lnTo>
                    <a:pt x="9935" y="23319"/>
                  </a:lnTo>
                  <a:lnTo>
                    <a:pt x="17386" y="30771"/>
                  </a:lnTo>
                  <a:cubicBezTo>
                    <a:pt x="14075" y="35738"/>
                    <a:pt x="11729" y="41395"/>
                    <a:pt x="10487" y="47467"/>
                  </a:cubicBezTo>
                  <a:lnTo>
                    <a:pt x="0" y="47467"/>
                  </a:lnTo>
                  <a:lnTo>
                    <a:pt x="0" y="66509"/>
                  </a:lnTo>
                  <a:lnTo>
                    <a:pt x="10487" y="66509"/>
                  </a:lnTo>
                  <a:cubicBezTo>
                    <a:pt x="11729" y="72580"/>
                    <a:pt x="14075" y="78237"/>
                    <a:pt x="17386" y="83205"/>
                  </a:cubicBezTo>
                  <a:lnTo>
                    <a:pt x="9935" y="90656"/>
                  </a:lnTo>
                  <a:lnTo>
                    <a:pt x="23319" y="104040"/>
                  </a:lnTo>
                  <a:lnTo>
                    <a:pt x="30771" y="96589"/>
                  </a:lnTo>
                  <a:cubicBezTo>
                    <a:pt x="35738" y="99901"/>
                    <a:pt x="41395" y="102247"/>
                    <a:pt x="47467" y="103488"/>
                  </a:cubicBezTo>
                  <a:lnTo>
                    <a:pt x="47467" y="113975"/>
                  </a:lnTo>
                  <a:lnTo>
                    <a:pt x="66509" y="113975"/>
                  </a:lnTo>
                  <a:lnTo>
                    <a:pt x="66509" y="103488"/>
                  </a:lnTo>
                  <a:cubicBezTo>
                    <a:pt x="72580" y="102247"/>
                    <a:pt x="78237" y="99901"/>
                    <a:pt x="83205" y="96589"/>
                  </a:cubicBezTo>
                  <a:lnTo>
                    <a:pt x="90656" y="104040"/>
                  </a:lnTo>
                  <a:lnTo>
                    <a:pt x="104040" y="90656"/>
                  </a:lnTo>
                  <a:lnTo>
                    <a:pt x="96589" y="83205"/>
                  </a:lnTo>
                  <a:cubicBezTo>
                    <a:pt x="99901" y="78237"/>
                    <a:pt x="102247" y="72580"/>
                    <a:pt x="103488" y="66509"/>
                  </a:cubicBezTo>
                  <a:lnTo>
                    <a:pt x="113975" y="66509"/>
                  </a:lnTo>
                  <a:lnTo>
                    <a:pt x="113975" y="66509"/>
                  </a:lnTo>
                  <a:close/>
                </a:path>
              </a:pathLst>
            </a:custGeom>
            <a:solidFill>
              <a:srgbClr val="FFFFFF"/>
            </a:solidFill>
            <a:ln w="13798" cap="flat">
              <a:noFill/>
              <a:prstDash val="solid"/>
              <a:miter/>
            </a:ln>
          </p:spPr>
          <p:txBody>
            <a:bodyPr rtlCol="0" anchor="ctr"/>
            <a:lstStyle/>
            <a:p>
              <a:endParaRPr lang="en-US"/>
            </a:p>
          </p:txBody>
        </p:sp>
      </p:grpSp>
      <p:sp>
        <p:nvSpPr>
          <p:cNvPr id="309" name="Forma libre: forma 7">
            <a:extLst>
              <a:ext uri="{FF2B5EF4-FFF2-40B4-BE49-F238E27FC236}">
                <a16:creationId xmlns:a16="http://schemas.microsoft.com/office/drawing/2014/main" id="{28728B57-5930-4709-8FFB-D2DA0C78BF23}"/>
              </a:ext>
            </a:extLst>
          </p:cNvPr>
          <p:cNvSpPr/>
          <p:nvPr/>
        </p:nvSpPr>
        <p:spPr>
          <a:xfrm>
            <a:off x="596919" y="4467827"/>
            <a:ext cx="758915" cy="662326"/>
          </a:xfrm>
          <a:custGeom>
            <a:avLst/>
            <a:gdLst>
              <a:gd name="connsiteX0" fmla="*/ 579259 w 758915"/>
              <a:gd name="connsiteY0" fmla="*/ 0 h 662325"/>
              <a:gd name="connsiteX1" fmla="*/ 193178 w 758915"/>
              <a:gd name="connsiteY1" fmla="*/ 0 h 662325"/>
              <a:gd name="connsiteX2" fmla="*/ 0 w 758915"/>
              <a:gd name="connsiteY2" fmla="*/ 334475 h 662325"/>
              <a:gd name="connsiteX3" fmla="*/ 193178 w 758915"/>
              <a:gd name="connsiteY3" fmla="*/ 668811 h 662325"/>
              <a:gd name="connsiteX4" fmla="*/ 579259 w 758915"/>
              <a:gd name="connsiteY4" fmla="*/ 668811 h 662325"/>
              <a:gd name="connsiteX5" fmla="*/ 772300 w 758915"/>
              <a:gd name="connsiteY5" fmla="*/ 334475 h 6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915" h="662325">
                <a:moveTo>
                  <a:pt x="579259" y="0"/>
                </a:moveTo>
                <a:lnTo>
                  <a:pt x="193178" y="0"/>
                </a:lnTo>
                <a:lnTo>
                  <a:pt x="0" y="334475"/>
                </a:lnTo>
                <a:lnTo>
                  <a:pt x="193178" y="668811"/>
                </a:lnTo>
                <a:lnTo>
                  <a:pt x="579259" y="668811"/>
                </a:lnTo>
                <a:lnTo>
                  <a:pt x="772300" y="334475"/>
                </a:lnTo>
                <a:close/>
              </a:path>
            </a:pathLst>
          </a:custGeom>
          <a:solidFill>
            <a:schemeClr val="accent5"/>
          </a:solidFill>
          <a:ln w="13798" cap="flat">
            <a:noFill/>
            <a:prstDash val="solid"/>
            <a:miter/>
          </a:ln>
        </p:spPr>
        <p:txBody>
          <a:bodyPr rtlCol="0" anchor="ctr"/>
          <a:lstStyle/>
          <a:p>
            <a:endParaRPr lang="en-US"/>
          </a:p>
        </p:txBody>
      </p:sp>
      <p:sp>
        <p:nvSpPr>
          <p:cNvPr id="311" name="Forma libre: forma 30">
            <a:extLst>
              <a:ext uri="{FF2B5EF4-FFF2-40B4-BE49-F238E27FC236}">
                <a16:creationId xmlns:a16="http://schemas.microsoft.com/office/drawing/2014/main" id="{361E67B4-7E46-4180-B025-6D0B5CD62231}"/>
              </a:ext>
            </a:extLst>
          </p:cNvPr>
          <p:cNvSpPr/>
          <p:nvPr/>
        </p:nvSpPr>
        <p:spPr>
          <a:xfrm>
            <a:off x="827342" y="4646759"/>
            <a:ext cx="303566" cy="303566"/>
          </a:xfrm>
          <a:custGeom>
            <a:avLst/>
            <a:gdLst>
              <a:gd name="connsiteX0" fmla="*/ 263148 w 303566"/>
              <a:gd name="connsiteY0" fmla="*/ 311189 h 303566"/>
              <a:gd name="connsiteX1" fmla="*/ 228927 w 303566"/>
              <a:gd name="connsiteY1" fmla="*/ 302082 h 303566"/>
              <a:gd name="connsiteX2" fmla="*/ 209058 w 303566"/>
              <a:gd name="connsiteY2" fmla="*/ 242335 h 303566"/>
              <a:gd name="connsiteX3" fmla="*/ 207264 w 303566"/>
              <a:gd name="connsiteY3" fmla="*/ 234884 h 303566"/>
              <a:gd name="connsiteX4" fmla="*/ 163523 w 303566"/>
              <a:gd name="connsiteY4" fmla="*/ 191280 h 303566"/>
              <a:gd name="connsiteX5" fmla="*/ 159383 w 303566"/>
              <a:gd name="connsiteY5" fmla="*/ 187417 h 303566"/>
              <a:gd name="connsiteX6" fmla="*/ 156624 w 303566"/>
              <a:gd name="connsiteY6" fmla="*/ 191556 h 303566"/>
              <a:gd name="connsiteX7" fmla="*/ 62242 w 303566"/>
              <a:gd name="connsiteY7" fmla="*/ 285938 h 303566"/>
              <a:gd name="connsiteX8" fmla="*/ 32713 w 303566"/>
              <a:gd name="connsiteY8" fmla="*/ 291457 h 303566"/>
              <a:gd name="connsiteX9" fmla="*/ 17397 w 303566"/>
              <a:gd name="connsiteY9" fmla="*/ 265516 h 303566"/>
              <a:gd name="connsiteX10" fmla="*/ 26366 w 303566"/>
              <a:gd name="connsiteY10" fmla="*/ 247578 h 303566"/>
              <a:gd name="connsiteX11" fmla="*/ 119368 w 303566"/>
              <a:gd name="connsiteY11" fmla="*/ 154715 h 303566"/>
              <a:gd name="connsiteX12" fmla="*/ 123369 w 303566"/>
              <a:gd name="connsiteY12" fmla="*/ 151817 h 303566"/>
              <a:gd name="connsiteX13" fmla="*/ 120748 w 303566"/>
              <a:gd name="connsiteY13" fmla="*/ 148643 h 303566"/>
              <a:gd name="connsiteX14" fmla="*/ 75489 w 303566"/>
              <a:gd name="connsiteY14" fmla="*/ 103246 h 303566"/>
              <a:gd name="connsiteX15" fmla="*/ 69693 w 303566"/>
              <a:gd name="connsiteY15" fmla="*/ 101866 h 303566"/>
              <a:gd name="connsiteX16" fmla="*/ 287 w 303566"/>
              <a:gd name="connsiteY16" fmla="*/ 59781 h 303566"/>
              <a:gd name="connsiteX17" fmla="*/ 149 w 303566"/>
              <a:gd name="connsiteY17" fmla="*/ 47225 h 303566"/>
              <a:gd name="connsiteX18" fmla="*/ 8842 w 303566"/>
              <a:gd name="connsiteY18" fmla="*/ 55504 h 303566"/>
              <a:gd name="connsiteX19" fmla="*/ 21675 w 303566"/>
              <a:gd name="connsiteY19" fmla="*/ 67922 h 303566"/>
              <a:gd name="connsiteX20" fmla="*/ 26780 w 303566"/>
              <a:gd name="connsiteY20" fmla="*/ 70130 h 303566"/>
              <a:gd name="connsiteX21" fmla="*/ 66382 w 303566"/>
              <a:gd name="connsiteY21" fmla="*/ 70268 h 303566"/>
              <a:gd name="connsiteX22" fmla="*/ 70245 w 303566"/>
              <a:gd name="connsiteY22" fmla="*/ 66404 h 303566"/>
              <a:gd name="connsiteX23" fmla="*/ 70107 w 303566"/>
              <a:gd name="connsiteY23" fmla="*/ 26803 h 303566"/>
              <a:gd name="connsiteX24" fmla="*/ 67761 w 303566"/>
              <a:gd name="connsiteY24" fmla="*/ 21421 h 303566"/>
              <a:gd name="connsiteX25" fmla="*/ 47202 w 303566"/>
              <a:gd name="connsiteY25" fmla="*/ 310 h 303566"/>
              <a:gd name="connsiteX26" fmla="*/ 80456 w 303566"/>
              <a:gd name="connsiteY26" fmla="*/ 7899 h 303566"/>
              <a:gd name="connsiteX27" fmla="*/ 102120 w 303566"/>
              <a:gd name="connsiteY27" fmla="*/ 69026 h 303566"/>
              <a:gd name="connsiteX28" fmla="*/ 103775 w 303566"/>
              <a:gd name="connsiteY28" fmla="*/ 76201 h 303566"/>
              <a:gd name="connsiteX29" fmla="*/ 157313 w 303566"/>
              <a:gd name="connsiteY29" fmla="*/ 129601 h 303566"/>
              <a:gd name="connsiteX30" fmla="*/ 160349 w 303566"/>
              <a:gd name="connsiteY30" fmla="*/ 132499 h 303566"/>
              <a:gd name="connsiteX31" fmla="*/ 163385 w 303566"/>
              <a:gd name="connsiteY31" fmla="*/ 129739 h 303566"/>
              <a:gd name="connsiteX32" fmla="*/ 229755 w 303566"/>
              <a:gd name="connsiteY32" fmla="*/ 63369 h 303566"/>
              <a:gd name="connsiteX33" fmla="*/ 233067 w 303566"/>
              <a:gd name="connsiteY33" fmla="*/ 57021 h 303566"/>
              <a:gd name="connsiteX34" fmla="*/ 236793 w 303566"/>
              <a:gd name="connsiteY34" fmla="*/ 39635 h 303566"/>
              <a:gd name="connsiteX35" fmla="*/ 239000 w 303566"/>
              <a:gd name="connsiteY35" fmla="*/ 36324 h 303566"/>
              <a:gd name="connsiteX36" fmla="*/ 288399 w 303566"/>
              <a:gd name="connsiteY36" fmla="*/ 4725 h 303566"/>
              <a:gd name="connsiteX37" fmla="*/ 305233 w 303566"/>
              <a:gd name="connsiteY37" fmla="*/ 21835 h 303566"/>
              <a:gd name="connsiteX38" fmla="*/ 305371 w 303566"/>
              <a:gd name="connsiteY38" fmla="*/ 25147 h 303566"/>
              <a:gd name="connsiteX39" fmla="*/ 275290 w 303566"/>
              <a:gd name="connsiteY39" fmla="*/ 72614 h 303566"/>
              <a:gd name="connsiteX40" fmla="*/ 271427 w 303566"/>
              <a:gd name="connsiteY40" fmla="*/ 74959 h 303566"/>
              <a:gd name="connsiteX41" fmla="*/ 264114 w 303566"/>
              <a:gd name="connsiteY41" fmla="*/ 76477 h 303566"/>
              <a:gd name="connsiteX42" fmla="*/ 240656 w 303566"/>
              <a:gd name="connsiteY42" fmla="*/ 89172 h 303566"/>
              <a:gd name="connsiteX43" fmla="*/ 182289 w 303566"/>
              <a:gd name="connsiteY43" fmla="*/ 147815 h 303566"/>
              <a:gd name="connsiteX44" fmla="*/ 178425 w 303566"/>
              <a:gd name="connsiteY44" fmla="*/ 150575 h 303566"/>
              <a:gd name="connsiteX45" fmla="*/ 181737 w 303566"/>
              <a:gd name="connsiteY45" fmla="*/ 154163 h 303566"/>
              <a:gd name="connsiteX46" fmla="*/ 235689 w 303566"/>
              <a:gd name="connsiteY46" fmla="*/ 208253 h 303566"/>
              <a:gd name="connsiteX47" fmla="*/ 241898 w 303566"/>
              <a:gd name="connsiteY47" fmla="*/ 209632 h 303566"/>
              <a:gd name="connsiteX48" fmla="*/ 310890 w 303566"/>
              <a:gd name="connsiteY48" fmla="*/ 250200 h 303566"/>
              <a:gd name="connsiteX49" fmla="*/ 311856 w 303566"/>
              <a:gd name="connsiteY49" fmla="*/ 263722 h 303566"/>
              <a:gd name="connsiteX50" fmla="*/ 310752 w 303566"/>
              <a:gd name="connsiteY50" fmla="*/ 263998 h 303566"/>
              <a:gd name="connsiteX51" fmla="*/ 290745 w 303566"/>
              <a:gd name="connsiteY51" fmla="*/ 244405 h 303566"/>
              <a:gd name="connsiteX52" fmla="*/ 283845 w 303566"/>
              <a:gd name="connsiteY52" fmla="*/ 241507 h 303566"/>
              <a:gd name="connsiteX53" fmla="*/ 246176 w 303566"/>
              <a:gd name="connsiteY53" fmla="*/ 241507 h 303566"/>
              <a:gd name="connsiteX54" fmla="*/ 241346 w 303566"/>
              <a:gd name="connsiteY54" fmla="*/ 241507 h 303566"/>
              <a:gd name="connsiteX55" fmla="*/ 241346 w 303566"/>
              <a:gd name="connsiteY55" fmla="*/ 246060 h 303566"/>
              <a:gd name="connsiteX56" fmla="*/ 241346 w 303566"/>
              <a:gd name="connsiteY56" fmla="*/ 284144 h 303566"/>
              <a:gd name="connsiteX57" fmla="*/ 243968 w 303566"/>
              <a:gd name="connsiteY57" fmla="*/ 290767 h 303566"/>
              <a:gd name="connsiteX58" fmla="*/ 264527 w 303566"/>
              <a:gd name="connsiteY58" fmla="*/ 309809 h 303566"/>
              <a:gd name="connsiteX59" fmla="*/ 263148 w 303566"/>
              <a:gd name="connsiteY59" fmla="*/ 311189 h 30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03566" h="303566">
                <a:moveTo>
                  <a:pt x="263148" y="311189"/>
                </a:moveTo>
                <a:cubicBezTo>
                  <a:pt x="250729" y="312155"/>
                  <a:pt x="239276" y="309257"/>
                  <a:pt x="228927" y="302082"/>
                </a:cubicBezTo>
                <a:cubicBezTo>
                  <a:pt x="209610" y="288698"/>
                  <a:pt x="201607" y="264550"/>
                  <a:pt x="209058" y="242335"/>
                </a:cubicBezTo>
                <a:cubicBezTo>
                  <a:pt x="210162" y="239161"/>
                  <a:pt x="209610" y="237229"/>
                  <a:pt x="207264" y="234884"/>
                </a:cubicBezTo>
                <a:cubicBezTo>
                  <a:pt x="192637" y="220395"/>
                  <a:pt x="178011" y="205769"/>
                  <a:pt x="163523" y="191280"/>
                </a:cubicBezTo>
                <a:cubicBezTo>
                  <a:pt x="162557" y="190315"/>
                  <a:pt x="161453" y="189349"/>
                  <a:pt x="159383" y="187417"/>
                </a:cubicBezTo>
                <a:cubicBezTo>
                  <a:pt x="158417" y="188935"/>
                  <a:pt x="157727" y="190453"/>
                  <a:pt x="156624" y="191556"/>
                </a:cubicBezTo>
                <a:cubicBezTo>
                  <a:pt x="125163" y="223017"/>
                  <a:pt x="93703" y="254477"/>
                  <a:pt x="62242" y="285938"/>
                </a:cubicBezTo>
                <a:cubicBezTo>
                  <a:pt x="54239" y="293941"/>
                  <a:pt x="42648" y="296011"/>
                  <a:pt x="32713" y="291457"/>
                </a:cubicBezTo>
                <a:cubicBezTo>
                  <a:pt x="22641" y="286904"/>
                  <a:pt x="16569" y="276831"/>
                  <a:pt x="17397" y="265516"/>
                </a:cubicBezTo>
                <a:cubicBezTo>
                  <a:pt x="17949" y="258341"/>
                  <a:pt x="21261" y="252546"/>
                  <a:pt x="26366" y="247578"/>
                </a:cubicBezTo>
                <a:cubicBezTo>
                  <a:pt x="57413" y="216670"/>
                  <a:pt x="88321" y="185623"/>
                  <a:pt x="119368" y="154715"/>
                </a:cubicBezTo>
                <a:cubicBezTo>
                  <a:pt x="120472" y="153611"/>
                  <a:pt x="121851" y="152783"/>
                  <a:pt x="123369" y="151817"/>
                </a:cubicBezTo>
                <a:cubicBezTo>
                  <a:pt x="122127" y="150299"/>
                  <a:pt x="121437" y="149333"/>
                  <a:pt x="120748" y="148643"/>
                </a:cubicBezTo>
                <a:cubicBezTo>
                  <a:pt x="105569" y="133465"/>
                  <a:pt x="90529" y="118425"/>
                  <a:pt x="75489" y="103246"/>
                </a:cubicBezTo>
                <a:cubicBezTo>
                  <a:pt x="73695" y="101453"/>
                  <a:pt x="72177" y="101039"/>
                  <a:pt x="69693" y="101866"/>
                </a:cubicBezTo>
                <a:cubicBezTo>
                  <a:pt x="37681" y="112629"/>
                  <a:pt x="5530" y="93173"/>
                  <a:pt x="287" y="59781"/>
                </a:cubicBezTo>
                <a:cubicBezTo>
                  <a:pt x="-265" y="55918"/>
                  <a:pt x="149" y="51916"/>
                  <a:pt x="149" y="47225"/>
                </a:cubicBezTo>
                <a:cubicBezTo>
                  <a:pt x="3185" y="50122"/>
                  <a:pt x="6082" y="52744"/>
                  <a:pt x="8842" y="55504"/>
                </a:cubicBezTo>
                <a:cubicBezTo>
                  <a:pt x="13120" y="59643"/>
                  <a:pt x="17259" y="63921"/>
                  <a:pt x="21675" y="67922"/>
                </a:cubicBezTo>
                <a:cubicBezTo>
                  <a:pt x="22916" y="69164"/>
                  <a:pt x="25124" y="69992"/>
                  <a:pt x="26780" y="70130"/>
                </a:cubicBezTo>
                <a:cubicBezTo>
                  <a:pt x="40027" y="70268"/>
                  <a:pt x="53135" y="70130"/>
                  <a:pt x="66382" y="70268"/>
                </a:cubicBezTo>
                <a:cubicBezTo>
                  <a:pt x="69279" y="70268"/>
                  <a:pt x="70245" y="69440"/>
                  <a:pt x="70245" y="66404"/>
                </a:cubicBezTo>
                <a:cubicBezTo>
                  <a:pt x="70107" y="53158"/>
                  <a:pt x="70245" y="40049"/>
                  <a:pt x="70107" y="26803"/>
                </a:cubicBezTo>
                <a:cubicBezTo>
                  <a:pt x="70107" y="25009"/>
                  <a:pt x="69003" y="22801"/>
                  <a:pt x="67761" y="21421"/>
                </a:cubicBezTo>
                <a:cubicBezTo>
                  <a:pt x="61138" y="14384"/>
                  <a:pt x="54377" y="7623"/>
                  <a:pt x="47202" y="310"/>
                </a:cubicBezTo>
                <a:cubicBezTo>
                  <a:pt x="59620" y="-932"/>
                  <a:pt x="70521" y="1552"/>
                  <a:pt x="80456" y="7899"/>
                </a:cubicBezTo>
                <a:cubicBezTo>
                  <a:pt x="101154" y="21008"/>
                  <a:pt x="109985" y="45845"/>
                  <a:pt x="102120" y="69026"/>
                </a:cubicBezTo>
                <a:cubicBezTo>
                  <a:pt x="101016" y="72200"/>
                  <a:pt x="101568" y="73994"/>
                  <a:pt x="103775" y="76201"/>
                </a:cubicBezTo>
                <a:cubicBezTo>
                  <a:pt x="121713" y="94001"/>
                  <a:pt x="139513" y="111801"/>
                  <a:pt x="157313" y="129601"/>
                </a:cubicBezTo>
                <a:cubicBezTo>
                  <a:pt x="158279" y="130567"/>
                  <a:pt x="159245" y="131395"/>
                  <a:pt x="160349" y="132499"/>
                </a:cubicBezTo>
                <a:cubicBezTo>
                  <a:pt x="161453" y="131533"/>
                  <a:pt x="162419" y="130567"/>
                  <a:pt x="163385" y="129739"/>
                </a:cubicBezTo>
                <a:cubicBezTo>
                  <a:pt x="185462" y="107662"/>
                  <a:pt x="207678" y="85584"/>
                  <a:pt x="229755" y="63369"/>
                </a:cubicBezTo>
                <a:cubicBezTo>
                  <a:pt x="231411" y="61713"/>
                  <a:pt x="232515" y="59229"/>
                  <a:pt x="233067" y="57021"/>
                </a:cubicBezTo>
                <a:cubicBezTo>
                  <a:pt x="234585" y="51226"/>
                  <a:pt x="235413" y="45431"/>
                  <a:pt x="236793" y="39635"/>
                </a:cubicBezTo>
                <a:cubicBezTo>
                  <a:pt x="237069" y="38394"/>
                  <a:pt x="237896" y="36876"/>
                  <a:pt x="239000" y="36324"/>
                </a:cubicBezTo>
                <a:cubicBezTo>
                  <a:pt x="255282" y="25837"/>
                  <a:pt x="271703" y="15488"/>
                  <a:pt x="288399" y="4725"/>
                </a:cubicBezTo>
                <a:cubicBezTo>
                  <a:pt x="294056" y="10521"/>
                  <a:pt x="299713" y="16040"/>
                  <a:pt x="305233" y="21835"/>
                </a:cubicBezTo>
                <a:cubicBezTo>
                  <a:pt x="305785" y="22525"/>
                  <a:pt x="305923" y="24319"/>
                  <a:pt x="305371" y="25147"/>
                </a:cubicBezTo>
                <a:cubicBezTo>
                  <a:pt x="295436" y="41015"/>
                  <a:pt x="285363" y="56884"/>
                  <a:pt x="275290" y="72614"/>
                </a:cubicBezTo>
                <a:cubicBezTo>
                  <a:pt x="274600" y="73718"/>
                  <a:pt x="272807" y="74546"/>
                  <a:pt x="271427" y="74959"/>
                </a:cubicBezTo>
                <a:cubicBezTo>
                  <a:pt x="269081" y="75649"/>
                  <a:pt x="266597" y="76339"/>
                  <a:pt x="264114" y="76477"/>
                </a:cubicBezTo>
                <a:cubicBezTo>
                  <a:pt x="254179" y="76891"/>
                  <a:pt x="247279" y="82273"/>
                  <a:pt x="240656" y="89172"/>
                </a:cubicBezTo>
                <a:cubicBezTo>
                  <a:pt x="221476" y="109042"/>
                  <a:pt x="201744" y="128360"/>
                  <a:pt x="182289" y="147815"/>
                </a:cubicBezTo>
                <a:cubicBezTo>
                  <a:pt x="181323" y="148781"/>
                  <a:pt x="179943" y="149471"/>
                  <a:pt x="178425" y="150575"/>
                </a:cubicBezTo>
                <a:cubicBezTo>
                  <a:pt x="179943" y="152369"/>
                  <a:pt x="180909" y="153335"/>
                  <a:pt x="181737" y="154163"/>
                </a:cubicBezTo>
                <a:cubicBezTo>
                  <a:pt x="199813" y="172239"/>
                  <a:pt x="217751" y="190177"/>
                  <a:pt x="235689" y="208253"/>
                </a:cubicBezTo>
                <a:cubicBezTo>
                  <a:pt x="237620" y="210184"/>
                  <a:pt x="239276" y="210460"/>
                  <a:pt x="241898" y="209632"/>
                </a:cubicBezTo>
                <a:cubicBezTo>
                  <a:pt x="272807" y="199146"/>
                  <a:pt x="305233" y="218187"/>
                  <a:pt x="310890" y="250200"/>
                </a:cubicBezTo>
                <a:cubicBezTo>
                  <a:pt x="311718" y="254615"/>
                  <a:pt x="311580" y="259169"/>
                  <a:pt x="311856" y="263722"/>
                </a:cubicBezTo>
                <a:cubicBezTo>
                  <a:pt x="311442" y="263860"/>
                  <a:pt x="311166" y="263998"/>
                  <a:pt x="310752" y="263998"/>
                </a:cubicBezTo>
                <a:cubicBezTo>
                  <a:pt x="304129" y="257513"/>
                  <a:pt x="297368" y="251028"/>
                  <a:pt x="290745" y="244405"/>
                </a:cubicBezTo>
                <a:cubicBezTo>
                  <a:pt x="288675" y="242335"/>
                  <a:pt x="286743" y="241507"/>
                  <a:pt x="283845" y="241507"/>
                </a:cubicBezTo>
                <a:cubicBezTo>
                  <a:pt x="271289" y="241645"/>
                  <a:pt x="258732" y="241507"/>
                  <a:pt x="246176" y="241507"/>
                </a:cubicBezTo>
                <a:cubicBezTo>
                  <a:pt x="244796" y="241507"/>
                  <a:pt x="243278" y="241507"/>
                  <a:pt x="241346" y="241507"/>
                </a:cubicBezTo>
                <a:cubicBezTo>
                  <a:pt x="241346" y="243301"/>
                  <a:pt x="241346" y="244680"/>
                  <a:pt x="241346" y="246060"/>
                </a:cubicBezTo>
                <a:cubicBezTo>
                  <a:pt x="241346" y="258755"/>
                  <a:pt x="241484" y="271450"/>
                  <a:pt x="241346" y="284144"/>
                </a:cubicBezTo>
                <a:cubicBezTo>
                  <a:pt x="241346" y="286904"/>
                  <a:pt x="242036" y="288836"/>
                  <a:pt x="243968" y="290767"/>
                </a:cubicBezTo>
                <a:cubicBezTo>
                  <a:pt x="250867" y="296977"/>
                  <a:pt x="257628" y="303462"/>
                  <a:pt x="264527" y="309809"/>
                </a:cubicBezTo>
                <a:cubicBezTo>
                  <a:pt x="263976" y="309947"/>
                  <a:pt x="263562" y="310499"/>
                  <a:pt x="263148" y="311189"/>
                </a:cubicBezTo>
                <a:close/>
              </a:path>
            </a:pathLst>
          </a:custGeom>
          <a:solidFill>
            <a:srgbClr val="FFFFFF"/>
          </a:solidFill>
          <a:ln w="13798" cap="flat">
            <a:noFill/>
            <a:prstDash val="solid"/>
            <a:miter/>
          </a:ln>
        </p:spPr>
        <p:txBody>
          <a:bodyPr rtlCol="0" anchor="ctr"/>
          <a:lstStyle/>
          <a:p>
            <a:endParaRPr lang="en-US"/>
          </a:p>
        </p:txBody>
      </p:sp>
      <p:sp>
        <p:nvSpPr>
          <p:cNvPr id="312" name="Forma libre: forma 19">
            <a:extLst>
              <a:ext uri="{FF2B5EF4-FFF2-40B4-BE49-F238E27FC236}">
                <a16:creationId xmlns:a16="http://schemas.microsoft.com/office/drawing/2014/main" id="{16D4443C-459D-417B-A7BE-2941A81ABD94}"/>
              </a:ext>
            </a:extLst>
          </p:cNvPr>
          <p:cNvSpPr/>
          <p:nvPr/>
        </p:nvSpPr>
        <p:spPr>
          <a:xfrm>
            <a:off x="7914871" y="1823992"/>
            <a:ext cx="758915" cy="662326"/>
          </a:xfrm>
          <a:custGeom>
            <a:avLst/>
            <a:gdLst>
              <a:gd name="connsiteX0" fmla="*/ 579259 w 758915"/>
              <a:gd name="connsiteY0" fmla="*/ 0 h 662325"/>
              <a:gd name="connsiteX1" fmla="*/ 193040 w 758915"/>
              <a:gd name="connsiteY1" fmla="*/ 0 h 662325"/>
              <a:gd name="connsiteX2" fmla="*/ 0 w 758915"/>
              <a:gd name="connsiteY2" fmla="*/ 334474 h 662325"/>
              <a:gd name="connsiteX3" fmla="*/ 193040 w 758915"/>
              <a:gd name="connsiteY3" fmla="*/ 668811 h 662325"/>
              <a:gd name="connsiteX4" fmla="*/ 579259 w 758915"/>
              <a:gd name="connsiteY4" fmla="*/ 668811 h 662325"/>
              <a:gd name="connsiteX5" fmla="*/ 772300 w 758915"/>
              <a:gd name="connsiteY5" fmla="*/ 334474 h 6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915" h="662325">
                <a:moveTo>
                  <a:pt x="579259" y="0"/>
                </a:moveTo>
                <a:lnTo>
                  <a:pt x="193040" y="0"/>
                </a:lnTo>
                <a:lnTo>
                  <a:pt x="0" y="334474"/>
                </a:lnTo>
                <a:lnTo>
                  <a:pt x="193040" y="668811"/>
                </a:lnTo>
                <a:lnTo>
                  <a:pt x="579259" y="668811"/>
                </a:lnTo>
                <a:lnTo>
                  <a:pt x="772300" y="334474"/>
                </a:lnTo>
                <a:close/>
              </a:path>
            </a:pathLst>
          </a:custGeom>
          <a:solidFill>
            <a:schemeClr val="accent6"/>
          </a:solidFill>
          <a:ln w="13798" cap="flat">
            <a:noFill/>
            <a:prstDash val="solid"/>
            <a:miter/>
          </a:ln>
        </p:spPr>
        <p:txBody>
          <a:bodyPr rtlCol="0" anchor="ctr"/>
          <a:lstStyle/>
          <a:p>
            <a:endParaRPr lang="en-US"/>
          </a:p>
        </p:txBody>
      </p:sp>
      <p:grpSp>
        <p:nvGrpSpPr>
          <p:cNvPr id="313" name="Gráfico 2">
            <a:extLst>
              <a:ext uri="{FF2B5EF4-FFF2-40B4-BE49-F238E27FC236}">
                <a16:creationId xmlns:a16="http://schemas.microsoft.com/office/drawing/2014/main" id="{5C47285F-F53C-4F4D-AB71-285CA2538B07}"/>
              </a:ext>
            </a:extLst>
          </p:cNvPr>
          <p:cNvGrpSpPr/>
          <p:nvPr/>
        </p:nvGrpSpPr>
        <p:grpSpPr>
          <a:xfrm>
            <a:off x="8151235" y="2023331"/>
            <a:ext cx="289768" cy="275969"/>
            <a:chOff x="5545907" y="4385823"/>
            <a:chExt cx="289768" cy="275969"/>
          </a:xfrm>
          <a:solidFill>
            <a:srgbClr val="FFFFFF"/>
          </a:solidFill>
        </p:grpSpPr>
        <p:sp>
          <p:nvSpPr>
            <p:cNvPr id="314" name="Forma libre: forma 56">
              <a:extLst>
                <a:ext uri="{FF2B5EF4-FFF2-40B4-BE49-F238E27FC236}">
                  <a16:creationId xmlns:a16="http://schemas.microsoft.com/office/drawing/2014/main" id="{D835B399-4BD7-4E72-822E-5D6F6DE19A02}"/>
                </a:ext>
              </a:extLst>
            </p:cNvPr>
            <p:cNvSpPr/>
            <p:nvPr/>
          </p:nvSpPr>
          <p:spPr>
            <a:xfrm>
              <a:off x="5657264" y="4489360"/>
              <a:ext cx="179380" cy="179380"/>
            </a:xfrm>
            <a:custGeom>
              <a:avLst/>
              <a:gdLst>
                <a:gd name="connsiteX0" fmla="*/ 0 w 179379"/>
                <a:gd name="connsiteY0" fmla="*/ 0 h 179379"/>
                <a:gd name="connsiteX1" fmla="*/ 35600 w 179379"/>
                <a:gd name="connsiteY1" fmla="*/ 176620 h 179379"/>
                <a:gd name="connsiteX2" fmla="*/ 72166 w 179379"/>
                <a:gd name="connsiteY2" fmla="*/ 123496 h 179379"/>
                <a:gd name="connsiteX3" fmla="*/ 138399 w 179379"/>
                <a:gd name="connsiteY3" fmla="*/ 185727 h 179379"/>
                <a:gd name="connsiteX4" fmla="*/ 188073 w 179379"/>
                <a:gd name="connsiteY4" fmla="*/ 139226 h 179379"/>
                <a:gd name="connsiteX5" fmla="*/ 123496 w 179379"/>
                <a:gd name="connsiteY5" fmla="*/ 72994 h 179379"/>
                <a:gd name="connsiteX6" fmla="*/ 180622 w 179379"/>
                <a:gd name="connsiteY6" fmla="*/ 36566 h 1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79" h="179379">
                  <a:moveTo>
                    <a:pt x="0" y="0"/>
                  </a:moveTo>
                  <a:lnTo>
                    <a:pt x="35600" y="176620"/>
                  </a:lnTo>
                  <a:lnTo>
                    <a:pt x="72166" y="123496"/>
                  </a:lnTo>
                  <a:lnTo>
                    <a:pt x="138399" y="185727"/>
                  </a:lnTo>
                  <a:lnTo>
                    <a:pt x="188073" y="139226"/>
                  </a:lnTo>
                  <a:lnTo>
                    <a:pt x="123496" y="72994"/>
                  </a:lnTo>
                  <a:lnTo>
                    <a:pt x="180622" y="36566"/>
                  </a:lnTo>
                  <a:close/>
                </a:path>
              </a:pathLst>
            </a:custGeom>
            <a:solidFill>
              <a:srgbClr val="FFFFFF"/>
            </a:solidFill>
            <a:ln w="13798" cap="flat">
              <a:noFill/>
              <a:prstDash val="solid"/>
              <a:miter/>
            </a:ln>
          </p:spPr>
          <p:txBody>
            <a:bodyPr rtlCol="0" anchor="ctr"/>
            <a:lstStyle/>
            <a:p>
              <a:endParaRPr lang="en-US"/>
            </a:p>
          </p:txBody>
        </p:sp>
        <p:sp>
          <p:nvSpPr>
            <p:cNvPr id="315" name="Forma libre: forma 57">
              <a:extLst>
                <a:ext uri="{FF2B5EF4-FFF2-40B4-BE49-F238E27FC236}">
                  <a16:creationId xmlns:a16="http://schemas.microsoft.com/office/drawing/2014/main" id="{F7836DB8-5D07-43F6-8863-62645FC568D5}"/>
                </a:ext>
              </a:extLst>
            </p:cNvPr>
            <p:cNvSpPr/>
            <p:nvPr/>
          </p:nvSpPr>
          <p:spPr>
            <a:xfrm>
              <a:off x="5563488" y="4535905"/>
              <a:ext cx="68992" cy="55194"/>
            </a:xfrm>
            <a:custGeom>
              <a:avLst/>
              <a:gdLst>
                <a:gd name="connsiteX0" fmla="*/ 0 w 68992"/>
                <a:gd name="connsiteY0" fmla="*/ 47196 h 55193"/>
                <a:gd name="connsiteX1" fmla="*/ 54594 w 68992"/>
                <a:gd name="connsiteY1" fmla="*/ 0 h 55193"/>
                <a:gd name="connsiteX2" fmla="*/ 72461 w 68992"/>
                <a:gd name="connsiteY2" fmla="*/ 20668 h 55193"/>
                <a:gd name="connsiteX3" fmla="*/ 17868 w 68992"/>
                <a:gd name="connsiteY3" fmla="*/ 67865 h 55193"/>
              </a:gdLst>
              <a:ahLst/>
              <a:cxnLst>
                <a:cxn ang="0">
                  <a:pos x="connsiteX0" y="connsiteY0"/>
                </a:cxn>
                <a:cxn ang="0">
                  <a:pos x="connsiteX1" y="connsiteY1"/>
                </a:cxn>
                <a:cxn ang="0">
                  <a:pos x="connsiteX2" y="connsiteY2"/>
                </a:cxn>
                <a:cxn ang="0">
                  <a:pos x="connsiteX3" y="connsiteY3"/>
                </a:cxn>
              </a:cxnLst>
              <a:rect l="l" t="t" r="r" b="b"/>
              <a:pathLst>
                <a:path w="68992" h="55193">
                  <a:moveTo>
                    <a:pt x="0" y="47196"/>
                  </a:moveTo>
                  <a:lnTo>
                    <a:pt x="54594" y="0"/>
                  </a:lnTo>
                  <a:lnTo>
                    <a:pt x="72461" y="20668"/>
                  </a:lnTo>
                  <a:lnTo>
                    <a:pt x="17868" y="67865"/>
                  </a:lnTo>
                  <a:close/>
                </a:path>
              </a:pathLst>
            </a:custGeom>
            <a:solidFill>
              <a:srgbClr val="FFFFFF"/>
            </a:solidFill>
            <a:ln w="13798" cap="flat">
              <a:noFill/>
              <a:prstDash val="solid"/>
              <a:miter/>
            </a:ln>
          </p:spPr>
          <p:txBody>
            <a:bodyPr rtlCol="0" anchor="ctr"/>
            <a:lstStyle/>
            <a:p>
              <a:endParaRPr lang="en-US"/>
            </a:p>
          </p:txBody>
        </p:sp>
        <p:sp>
          <p:nvSpPr>
            <p:cNvPr id="316" name="Forma libre: forma 58">
              <a:extLst>
                <a:ext uri="{FF2B5EF4-FFF2-40B4-BE49-F238E27FC236}">
                  <a16:creationId xmlns:a16="http://schemas.microsoft.com/office/drawing/2014/main" id="{95878349-D008-4C3B-A1E2-1781E09450A8}"/>
                </a:ext>
              </a:extLst>
            </p:cNvPr>
            <p:cNvSpPr/>
            <p:nvPr/>
          </p:nvSpPr>
          <p:spPr>
            <a:xfrm>
              <a:off x="5545907" y="4467715"/>
              <a:ext cx="68992" cy="41395"/>
            </a:xfrm>
            <a:custGeom>
              <a:avLst/>
              <a:gdLst>
                <a:gd name="connsiteX0" fmla="*/ 0 w 68992"/>
                <a:gd name="connsiteY0" fmla="*/ 26518 h 41395"/>
                <a:gd name="connsiteX1" fmla="*/ 6573 w 68992"/>
                <a:gd name="connsiteY1" fmla="*/ 0 h 41395"/>
                <a:gd name="connsiteX2" fmla="*/ 76618 w 68992"/>
                <a:gd name="connsiteY2" fmla="*/ 17363 h 41395"/>
                <a:gd name="connsiteX3" fmla="*/ 70044 w 68992"/>
                <a:gd name="connsiteY3" fmla="*/ 43881 h 41395"/>
              </a:gdLst>
              <a:ahLst/>
              <a:cxnLst>
                <a:cxn ang="0">
                  <a:pos x="connsiteX0" y="connsiteY0"/>
                </a:cxn>
                <a:cxn ang="0">
                  <a:pos x="connsiteX1" y="connsiteY1"/>
                </a:cxn>
                <a:cxn ang="0">
                  <a:pos x="connsiteX2" y="connsiteY2"/>
                </a:cxn>
                <a:cxn ang="0">
                  <a:pos x="connsiteX3" y="connsiteY3"/>
                </a:cxn>
              </a:cxnLst>
              <a:rect l="l" t="t" r="r" b="b"/>
              <a:pathLst>
                <a:path w="68992" h="41395">
                  <a:moveTo>
                    <a:pt x="0" y="26518"/>
                  </a:moveTo>
                  <a:lnTo>
                    <a:pt x="6573" y="0"/>
                  </a:lnTo>
                  <a:lnTo>
                    <a:pt x="76618" y="17363"/>
                  </a:lnTo>
                  <a:lnTo>
                    <a:pt x="70044" y="43881"/>
                  </a:lnTo>
                  <a:close/>
                </a:path>
              </a:pathLst>
            </a:custGeom>
            <a:solidFill>
              <a:srgbClr val="FFFFFF"/>
            </a:solidFill>
            <a:ln w="13798" cap="flat">
              <a:noFill/>
              <a:prstDash val="solid"/>
              <a:miter/>
            </a:ln>
          </p:spPr>
          <p:txBody>
            <a:bodyPr rtlCol="0" anchor="ctr"/>
            <a:lstStyle/>
            <a:p>
              <a:endParaRPr lang="en-US"/>
            </a:p>
          </p:txBody>
        </p:sp>
        <p:sp>
          <p:nvSpPr>
            <p:cNvPr id="317" name="Forma libre: forma 59">
              <a:extLst>
                <a:ext uri="{FF2B5EF4-FFF2-40B4-BE49-F238E27FC236}">
                  <a16:creationId xmlns:a16="http://schemas.microsoft.com/office/drawing/2014/main" id="{0D091822-DD5C-4AED-B3E4-5C58EF812A58}"/>
                </a:ext>
              </a:extLst>
            </p:cNvPr>
            <p:cNvSpPr/>
            <p:nvPr/>
          </p:nvSpPr>
          <p:spPr>
            <a:xfrm>
              <a:off x="5602966" y="4385912"/>
              <a:ext cx="55194" cy="68992"/>
            </a:xfrm>
            <a:custGeom>
              <a:avLst/>
              <a:gdLst>
                <a:gd name="connsiteX0" fmla="*/ 0 w 55193"/>
                <a:gd name="connsiteY0" fmla="*/ 12800 h 68992"/>
                <a:gd name="connsiteX1" fmla="*/ 24138 w 55193"/>
                <a:gd name="connsiteY1" fmla="*/ 0 h 68992"/>
                <a:gd name="connsiteX2" fmla="*/ 57948 w 55193"/>
                <a:gd name="connsiteY2" fmla="*/ 63759 h 68992"/>
                <a:gd name="connsiteX3" fmla="*/ 33810 w 55193"/>
                <a:gd name="connsiteY3" fmla="*/ 76559 h 68992"/>
              </a:gdLst>
              <a:ahLst/>
              <a:cxnLst>
                <a:cxn ang="0">
                  <a:pos x="connsiteX0" y="connsiteY0"/>
                </a:cxn>
                <a:cxn ang="0">
                  <a:pos x="connsiteX1" y="connsiteY1"/>
                </a:cxn>
                <a:cxn ang="0">
                  <a:pos x="connsiteX2" y="connsiteY2"/>
                </a:cxn>
                <a:cxn ang="0">
                  <a:pos x="connsiteX3" y="connsiteY3"/>
                </a:cxn>
              </a:cxnLst>
              <a:rect l="l" t="t" r="r" b="b"/>
              <a:pathLst>
                <a:path w="55193" h="68992">
                  <a:moveTo>
                    <a:pt x="0" y="12800"/>
                  </a:moveTo>
                  <a:lnTo>
                    <a:pt x="24138" y="0"/>
                  </a:lnTo>
                  <a:lnTo>
                    <a:pt x="57948" y="63759"/>
                  </a:lnTo>
                  <a:lnTo>
                    <a:pt x="33810" y="76559"/>
                  </a:lnTo>
                  <a:close/>
                </a:path>
              </a:pathLst>
            </a:custGeom>
            <a:solidFill>
              <a:srgbClr val="FFFFFF"/>
            </a:solidFill>
            <a:ln w="13798" cap="flat">
              <a:noFill/>
              <a:prstDash val="solid"/>
              <a:miter/>
            </a:ln>
          </p:spPr>
          <p:txBody>
            <a:bodyPr rtlCol="0" anchor="ctr"/>
            <a:lstStyle/>
            <a:p>
              <a:endParaRPr lang="en-US"/>
            </a:p>
          </p:txBody>
        </p:sp>
        <p:sp>
          <p:nvSpPr>
            <p:cNvPr id="318" name="Forma libre: forma 60">
              <a:extLst>
                <a:ext uri="{FF2B5EF4-FFF2-40B4-BE49-F238E27FC236}">
                  <a16:creationId xmlns:a16="http://schemas.microsoft.com/office/drawing/2014/main" id="{54A9BF22-6FED-4B14-B9FD-DBFDA3D5C8FF}"/>
                </a:ext>
              </a:extLst>
            </p:cNvPr>
            <p:cNvSpPr/>
            <p:nvPr/>
          </p:nvSpPr>
          <p:spPr>
            <a:xfrm>
              <a:off x="5683281" y="4385823"/>
              <a:ext cx="55194" cy="68992"/>
            </a:xfrm>
            <a:custGeom>
              <a:avLst/>
              <a:gdLst>
                <a:gd name="connsiteX0" fmla="*/ 0 w 55193"/>
                <a:gd name="connsiteY0" fmla="*/ 64047 h 68992"/>
                <a:gd name="connsiteX1" fmla="*/ 33261 w 55193"/>
                <a:gd name="connsiteY1" fmla="*/ 0 h 68992"/>
                <a:gd name="connsiteX2" fmla="*/ 57509 w 55193"/>
                <a:gd name="connsiteY2" fmla="*/ 12592 h 68992"/>
                <a:gd name="connsiteX3" fmla="*/ 24247 w 55193"/>
                <a:gd name="connsiteY3" fmla="*/ 76639 h 68992"/>
              </a:gdLst>
              <a:ahLst/>
              <a:cxnLst>
                <a:cxn ang="0">
                  <a:pos x="connsiteX0" y="connsiteY0"/>
                </a:cxn>
                <a:cxn ang="0">
                  <a:pos x="connsiteX1" y="connsiteY1"/>
                </a:cxn>
                <a:cxn ang="0">
                  <a:pos x="connsiteX2" y="connsiteY2"/>
                </a:cxn>
                <a:cxn ang="0">
                  <a:pos x="connsiteX3" y="connsiteY3"/>
                </a:cxn>
              </a:cxnLst>
              <a:rect l="l" t="t" r="r" b="b"/>
              <a:pathLst>
                <a:path w="55193" h="68992">
                  <a:moveTo>
                    <a:pt x="0" y="64047"/>
                  </a:moveTo>
                  <a:lnTo>
                    <a:pt x="33261" y="0"/>
                  </a:lnTo>
                  <a:lnTo>
                    <a:pt x="57509" y="12592"/>
                  </a:lnTo>
                  <a:lnTo>
                    <a:pt x="24247" y="76639"/>
                  </a:lnTo>
                  <a:close/>
                </a:path>
              </a:pathLst>
            </a:custGeom>
            <a:solidFill>
              <a:srgbClr val="FFFFFF"/>
            </a:solidFill>
            <a:ln w="13798" cap="flat">
              <a:noFill/>
              <a:prstDash val="solid"/>
              <a:miter/>
            </a:ln>
          </p:spPr>
          <p:txBody>
            <a:bodyPr rtlCol="0" anchor="ctr"/>
            <a:lstStyle/>
            <a:p>
              <a:endParaRPr lang="en-US"/>
            </a:p>
          </p:txBody>
        </p:sp>
      </p:grpSp>
      <p:graphicFrame>
        <p:nvGraphicFramePr>
          <p:cNvPr id="319" name="object 19">
            <a:extLst>
              <a:ext uri="{FF2B5EF4-FFF2-40B4-BE49-F238E27FC236}">
                <a16:creationId xmlns:a16="http://schemas.microsoft.com/office/drawing/2014/main" id="{57FA2B64-49CB-43FA-9F72-2FCAA854C223}"/>
              </a:ext>
            </a:extLst>
          </p:cNvPr>
          <p:cNvGraphicFramePr>
            <a:graphicFrameLocks noGrp="1"/>
          </p:cNvGraphicFramePr>
          <p:nvPr/>
        </p:nvGraphicFramePr>
        <p:xfrm>
          <a:off x="6919632" y="4277895"/>
          <a:ext cx="2383468" cy="501015"/>
        </p:xfrm>
        <a:graphic>
          <a:graphicData uri="http://schemas.openxmlformats.org/drawingml/2006/table">
            <a:tbl>
              <a:tblPr firstRow="1" bandRow="1">
                <a:tableStyleId>{2D5ABB26-0587-4C30-8999-92F81FD0307C}</a:tableStyleId>
              </a:tblPr>
              <a:tblGrid>
                <a:gridCol w="202576">
                  <a:extLst>
                    <a:ext uri="{9D8B030D-6E8A-4147-A177-3AD203B41FA5}">
                      <a16:colId xmlns:a16="http://schemas.microsoft.com/office/drawing/2014/main" val="20000"/>
                    </a:ext>
                  </a:extLst>
                </a:gridCol>
                <a:gridCol w="2180892">
                  <a:extLst>
                    <a:ext uri="{9D8B030D-6E8A-4147-A177-3AD203B41FA5}">
                      <a16:colId xmlns:a16="http://schemas.microsoft.com/office/drawing/2014/main" val="20001"/>
                    </a:ext>
                  </a:extLst>
                </a:gridCol>
              </a:tblGrid>
              <a:tr h="322238">
                <a:tc>
                  <a:txBody>
                    <a:bodyPr/>
                    <a:lstStyle/>
                    <a:p>
                      <a:pPr algn="ctr">
                        <a:lnSpc>
                          <a:spcPct val="100000"/>
                        </a:lnSpc>
                        <a:spcBef>
                          <a:spcPts val="690"/>
                        </a:spcBef>
                      </a:pPr>
                      <a:r>
                        <a:rPr sz="1400" b="1">
                          <a:solidFill>
                            <a:srgbClr val="FFFFFF"/>
                          </a:solidFill>
                          <a:latin typeface="Arial"/>
                          <a:cs typeface="Arial"/>
                        </a:rPr>
                        <a:t>B</a:t>
                      </a:r>
                      <a:endParaRPr sz="1400">
                        <a:latin typeface="Arial"/>
                        <a:cs typeface="Arial"/>
                      </a:endParaRPr>
                    </a:p>
                  </a:txBody>
                  <a:tcPr marL="0" marR="0" marT="87630" marB="0" anchor="ctr">
                    <a:lnT w="12700">
                      <a:solidFill>
                        <a:srgbClr val="E4E4E4"/>
                      </a:solidFill>
                      <a:prstDash val="solid"/>
                    </a:lnT>
                    <a:lnB w="12700">
                      <a:solidFill>
                        <a:srgbClr val="E4E4E4"/>
                      </a:solidFill>
                      <a:prstDash val="solid"/>
                    </a:lnB>
                    <a:solidFill>
                      <a:srgbClr val="1E48E1"/>
                    </a:solidFill>
                  </a:tcPr>
                </a:tc>
                <a:tc>
                  <a:txBody>
                    <a:bodyPr/>
                    <a:lstStyle/>
                    <a:p>
                      <a:pPr marL="68580">
                        <a:lnSpc>
                          <a:spcPct val="100000"/>
                        </a:lnSpc>
                        <a:spcBef>
                          <a:spcPts val="585"/>
                        </a:spcBef>
                      </a:pPr>
                      <a:r>
                        <a:rPr sz="1400" spc="-5">
                          <a:solidFill>
                            <a:srgbClr val="00338D"/>
                          </a:solidFill>
                          <a:latin typeface="Arial"/>
                          <a:cs typeface="Arial"/>
                        </a:rPr>
                        <a:t>KPMG Cyber </a:t>
                      </a:r>
                      <a:r>
                        <a:rPr sz="1400">
                          <a:solidFill>
                            <a:srgbClr val="00338D"/>
                          </a:solidFill>
                          <a:latin typeface="Arial"/>
                          <a:cs typeface="Arial"/>
                        </a:rPr>
                        <a:t>Risk Insights </a:t>
                      </a:r>
                      <a:r>
                        <a:rPr sz="1400" spc="-5">
                          <a:solidFill>
                            <a:srgbClr val="00338D"/>
                          </a:solidFill>
                          <a:latin typeface="Arial"/>
                          <a:cs typeface="Arial"/>
                        </a:rPr>
                        <a:t>as a</a:t>
                      </a:r>
                      <a:r>
                        <a:rPr sz="1400" spc="-30">
                          <a:solidFill>
                            <a:srgbClr val="00338D"/>
                          </a:solidFill>
                          <a:latin typeface="Arial"/>
                          <a:cs typeface="Arial"/>
                        </a:rPr>
                        <a:t> </a:t>
                      </a:r>
                      <a:r>
                        <a:rPr sz="1400" spc="-5">
                          <a:solidFill>
                            <a:srgbClr val="00338D"/>
                          </a:solidFill>
                          <a:latin typeface="Arial"/>
                          <a:cs typeface="Arial"/>
                        </a:rPr>
                        <a:t>Service</a:t>
                      </a:r>
                      <a:endParaRPr sz="1400">
                        <a:latin typeface="Arial"/>
                        <a:cs typeface="Arial"/>
                      </a:endParaRPr>
                    </a:p>
                  </a:txBody>
                  <a:tcPr marL="0" marR="0" marT="74295" marB="0" anchor="ctr">
                    <a:lnR w="53975">
                      <a:solidFill>
                        <a:srgbClr val="1E48E1"/>
                      </a:solidFill>
                      <a:prstDash val="solid"/>
                    </a:lnR>
                    <a:lnT w="12700">
                      <a:solidFill>
                        <a:srgbClr val="E4E4E4"/>
                      </a:solidFill>
                      <a:prstDash val="solid"/>
                    </a:lnT>
                    <a:lnB w="12700">
                      <a:solidFill>
                        <a:srgbClr val="E4E4E4"/>
                      </a:solidFill>
                      <a:prstDash val="solid"/>
                    </a:lnB>
                  </a:tcPr>
                </a:tc>
                <a:extLst>
                  <a:ext uri="{0D108BD9-81ED-4DB2-BD59-A6C34878D82A}">
                    <a16:rowId xmlns:a16="http://schemas.microsoft.com/office/drawing/2014/main" val="10001"/>
                  </a:ext>
                </a:extLst>
              </a:tr>
            </a:tbl>
          </a:graphicData>
        </a:graphic>
      </p:graphicFrame>
      <p:graphicFrame>
        <p:nvGraphicFramePr>
          <p:cNvPr id="320" name="object 19">
            <a:extLst>
              <a:ext uri="{FF2B5EF4-FFF2-40B4-BE49-F238E27FC236}">
                <a16:creationId xmlns:a16="http://schemas.microsoft.com/office/drawing/2014/main" id="{414EE721-4FCA-44E7-B825-A7EB4F9FCE0A}"/>
              </a:ext>
            </a:extLst>
          </p:cNvPr>
          <p:cNvGraphicFramePr>
            <a:graphicFrameLocks noGrp="1"/>
          </p:cNvGraphicFramePr>
          <p:nvPr>
            <p:extLst>
              <p:ext uri="{D42A27DB-BD31-4B8C-83A1-F6EECF244321}">
                <p14:modId xmlns:p14="http://schemas.microsoft.com/office/powerpoint/2010/main" val="1614134946"/>
              </p:ext>
            </p:extLst>
          </p:nvPr>
        </p:nvGraphicFramePr>
        <p:xfrm>
          <a:off x="1374573" y="4528403"/>
          <a:ext cx="2815199" cy="489585"/>
        </p:xfrm>
        <a:graphic>
          <a:graphicData uri="http://schemas.openxmlformats.org/drawingml/2006/table">
            <a:tbl>
              <a:tblPr firstRow="1" bandRow="1">
                <a:tableStyleId>{2D5ABB26-0587-4C30-8999-92F81FD0307C}</a:tableStyleId>
              </a:tblPr>
              <a:tblGrid>
                <a:gridCol w="239270">
                  <a:extLst>
                    <a:ext uri="{9D8B030D-6E8A-4147-A177-3AD203B41FA5}">
                      <a16:colId xmlns:a16="http://schemas.microsoft.com/office/drawing/2014/main" val="20000"/>
                    </a:ext>
                  </a:extLst>
                </a:gridCol>
                <a:gridCol w="2575929">
                  <a:extLst>
                    <a:ext uri="{9D8B030D-6E8A-4147-A177-3AD203B41FA5}">
                      <a16:colId xmlns:a16="http://schemas.microsoft.com/office/drawing/2014/main" val="20001"/>
                    </a:ext>
                  </a:extLst>
                </a:gridCol>
              </a:tblGrid>
              <a:tr h="309970">
                <a:tc>
                  <a:txBody>
                    <a:bodyPr/>
                    <a:lstStyle/>
                    <a:p>
                      <a:pPr marL="1270" algn="ctr">
                        <a:lnSpc>
                          <a:spcPct val="100000"/>
                        </a:lnSpc>
                        <a:spcBef>
                          <a:spcPts val="600"/>
                        </a:spcBef>
                      </a:pPr>
                      <a:r>
                        <a:rPr sz="1400" b="1">
                          <a:solidFill>
                            <a:srgbClr val="FFFFFF"/>
                          </a:solidFill>
                          <a:latin typeface="Arial"/>
                          <a:cs typeface="Arial"/>
                        </a:rPr>
                        <a:t>A</a:t>
                      </a:r>
                      <a:endParaRPr sz="1400">
                        <a:latin typeface="Arial"/>
                        <a:cs typeface="Arial"/>
                      </a:endParaRPr>
                    </a:p>
                  </a:txBody>
                  <a:tcPr marL="0" marR="0" marT="76200" marB="0" anchor="ctr">
                    <a:lnT w="12700">
                      <a:solidFill>
                        <a:srgbClr val="E4E4E4"/>
                      </a:solidFill>
                      <a:prstDash val="solid"/>
                    </a:lnT>
                    <a:lnB w="12700">
                      <a:solidFill>
                        <a:srgbClr val="E4E4E4"/>
                      </a:solidFill>
                      <a:prstDash val="solid"/>
                    </a:lnB>
                    <a:solidFill>
                      <a:srgbClr val="7113EA"/>
                    </a:solidFill>
                  </a:tcPr>
                </a:tc>
                <a:tc>
                  <a:txBody>
                    <a:bodyPr/>
                    <a:lstStyle/>
                    <a:p>
                      <a:pPr marL="68580">
                        <a:lnSpc>
                          <a:spcPct val="100000"/>
                        </a:lnSpc>
                        <a:spcBef>
                          <a:spcPts val="495"/>
                        </a:spcBef>
                      </a:pPr>
                      <a:r>
                        <a:rPr sz="1400">
                          <a:solidFill>
                            <a:srgbClr val="00338D"/>
                          </a:solidFill>
                          <a:latin typeface="Arial"/>
                          <a:cs typeface="Arial"/>
                        </a:rPr>
                        <a:t>Licensed access </a:t>
                      </a:r>
                      <a:r>
                        <a:rPr sz="1400" spc="-5">
                          <a:solidFill>
                            <a:srgbClr val="00338D"/>
                          </a:solidFill>
                          <a:latin typeface="Arial"/>
                          <a:cs typeface="Arial"/>
                        </a:rPr>
                        <a:t>to KPMG’s CRI </a:t>
                      </a:r>
                      <a:r>
                        <a:rPr sz="1400" spc="10">
                          <a:solidFill>
                            <a:srgbClr val="00338D"/>
                          </a:solidFill>
                          <a:latin typeface="Arial"/>
                          <a:cs typeface="Arial"/>
                        </a:rPr>
                        <a:t>Web</a:t>
                      </a:r>
                      <a:r>
                        <a:rPr sz="1400" spc="-90">
                          <a:solidFill>
                            <a:srgbClr val="00338D"/>
                          </a:solidFill>
                          <a:latin typeface="Arial"/>
                          <a:cs typeface="Arial"/>
                        </a:rPr>
                        <a:t> </a:t>
                      </a:r>
                      <a:r>
                        <a:rPr sz="1400">
                          <a:solidFill>
                            <a:srgbClr val="00338D"/>
                          </a:solidFill>
                          <a:latin typeface="Arial"/>
                          <a:cs typeface="Arial"/>
                        </a:rPr>
                        <a:t>Application</a:t>
                      </a:r>
                      <a:endParaRPr sz="1400">
                        <a:latin typeface="Arial"/>
                        <a:cs typeface="Arial"/>
                      </a:endParaRPr>
                    </a:p>
                  </a:txBody>
                  <a:tcPr marL="0" marR="0" marT="62865" marB="0" anchor="ctr">
                    <a:lnR w="53975">
                      <a:solidFill>
                        <a:srgbClr val="7113EA"/>
                      </a:solidFill>
                      <a:prstDash val="solid"/>
                    </a:lnR>
                    <a:lnT w="12700">
                      <a:solidFill>
                        <a:srgbClr val="E4E4E4"/>
                      </a:solidFill>
                      <a:prstDash val="solid"/>
                    </a:lnT>
                    <a:lnB w="12700">
                      <a:solidFill>
                        <a:srgbClr val="E4E4E4"/>
                      </a:solidFill>
                      <a:prstDash val="solid"/>
                    </a:lnB>
                  </a:tcPr>
                </a:tc>
                <a:extLst>
                  <a:ext uri="{0D108BD9-81ED-4DB2-BD59-A6C34878D82A}">
                    <a16:rowId xmlns:a16="http://schemas.microsoft.com/office/drawing/2014/main" val="10000"/>
                  </a:ext>
                </a:extLst>
              </a:tr>
            </a:tbl>
          </a:graphicData>
        </a:graphic>
      </p:graphicFrame>
      <p:sp>
        <p:nvSpPr>
          <p:cNvPr id="3" name="Title 2">
            <a:extLst>
              <a:ext uri="{FF2B5EF4-FFF2-40B4-BE49-F238E27FC236}">
                <a16:creationId xmlns:a16="http://schemas.microsoft.com/office/drawing/2014/main" id="{61655466-A4E3-4CBC-9644-FEEB5AA0B432}"/>
              </a:ext>
            </a:extLst>
          </p:cNvPr>
          <p:cNvSpPr>
            <a:spLocks noGrp="1"/>
          </p:cNvSpPr>
          <p:nvPr>
            <p:ph type="title"/>
          </p:nvPr>
        </p:nvSpPr>
        <p:spPr/>
        <p:txBody>
          <a:bodyPr/>
          <a:lstStyle/>
          <a:p>
            <a:r>
              <a:rPr lang="en-US"/>
              <a:t>How to embed quantitative methods for the long-term? </a:t>
            </a:r>
          </a:p>
        </p:txBody>
      </p:sp>
    </p:spTree>
    <p:custDataLst>
      <p:tags r:id="rId1"/>
    </p:custDataLst>
    <p:extLst>
      <p:ext uri="{BB962C8B-B14F-4D97-AF65-F5344CB8AC3E}">
        <p14:creationId xmlns:p14="http://schemas.microsoft.com/office/powerpoint/2010/main" val="4083013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Our understanding of your strategic requirements</a:t>
            </a:r>
            <a:endParaRPr lang="en-GB"/>
          </a:p>
        </p:txBody>
      </p:sp>
      <p:sp>
        <p:nvSpPr>
          <p:cNvPr id="116" name="Rectangle 115">
            <a:extLst>
              <a:ext uri="{FF2B5EF4-FFF2-40B4-BE49-F238E27FC236}">
                <a16:creationId xmlns:a16="http://schemas.microsoft.com/office/drawing/2014/main" id="{A034FF93-F6A8-49D2-BB9A-834A3903C677}"/>
              </a:ext>
            </a:extLst>
          </p:cNvPr>
          <p:cNvSpPr/>
          <p:nvPr/>
        </p:nvSpPr>
        <p:spPr>
          <a:xfrm>
            <a:off x="998401" y="1461878"/>
            <a:ext cx="4030799" cy="166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21" name="Rectangle 120">
            <a:extLst>
              <a:ext uri="{FF2B5EF4-FFF2-40B4-BE49-F238E27FC236}">
                <a16:creationId xmlns:a16="http://schemas.microsoft.com/office/drawing/2014/main" id="{87D76764-BF39-406A-BECB-0D7D99B72CC6}"/>
              </a:ext>
            </a:extLst>
          </p:cNvPr>
          <p:cNvSpPr/>
          <p:nvPr/>
        </p:nvSpPr>
        <p:spPr>
          <a:xfrm>
            <a:off x="998402" y="3180352"/>
            <a:ext cx="7473298" cy="3093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22" name="Rectangle 121">
            <a:extLst>
              <a:ext uri="{FF2B5EF4-FFF2-40B4-BE49-F238E27FC236}">
                <a16:creationId xmlns:a16="http://schemas.microsoft.com/office/drawing/2014/main" id="{AB1203E9-76B7-4499-8216-9935B3961E36}"/>
              </a:ext>
            </a:extLst>
          </p:cNvPr>
          <p:cNvSpPr/>
          <p:nvPr/>
        </p:nvSpPr>
        <p:spPr>
          <a:xfrm>
            <a:off x="2557781" y="1508811"/>
            <a:ext cx="2443184" cy="830997"/>
          </a:xfrm>
          <a:prstGeom prst="rect">
            <a:avLst/>
          </a:prstGeom>
        </p:spPr>
        <p:txBody>
          <a:bodyPr wrap="square" lIns="0" tIns="0" rIns="0" bIns="0" anchor="t">
            <a:spAutoFit/>
          </a:bodyPr>
          <a:lstStyle/>
          <a:p>
            <a:r>
              <a:rPr lang="en-US" sz="900">
                <a:solidFill>
                  <a:schemeClr val="bg1"/>
                </a:solidFill>
              </a:rPr>
              <a:t>Cigna is looking to engage with a technical consulting firm to enhance Cyber Security maturity across multiple workstreams. The key objective is to assist Cigna with execution of its cyber roadmap that resulted from a strategy refresh.</a:t>
            </a:r>
          </a:p>
        </p:txBody>
      </p:sp>
      <p:grpSp>
        <p:nvGrpSpPr>
          <p:cNvPr id="211" name="Group 210">
            <a:extLst>
              <a:ext uri="{FF2B5EF4-FFF2-40B4-BE49-F238E27FC236}">
                <a16:creationId xmlns:a16="http://schemas.microsoft.com/office/drawing/2014/main" id="{36061143-2883-42C6-9F4E-B2F3B27BD957}"/>
              </a:ext>
            </a:extLst>
          </p:cNvPr>
          <p:cNvGrpSpPr/>
          <p:nvPr/>
        </p:nvGrpSpPr>
        <p:grpSpPr>
          <a:xfrm>
            <a:off x="1077721" y="2085169"/>
            <a:ext cx="1356178" cy="970097"/>
            <a:chOff x="998402" y="1051186"/>
            <a:chExt cx="1356178" cy="970097"/>
          </a:xfrm>
        </p:grpSpPr>
        <p:sp>
          <p:nvSpPr>
            <p:cNvPr id="212" name="Rectangle 211">
              <a:extLst>
                <a:ext uri="{FF2B5EF4-FFF2-40B4-BE49-F238E27FC236}">
                  <a16:creationId xmlns:a16="http://schemas.microsoft.com/office/drawing/2014/main" id="{534D4913-C0C3-4AB8-A81A-78EE5C92C40B}"/>
                </a:ext>
              </a:extLst>
            </p:cNvPr>
            <p:cNvSpPr/>
            <p:nvPr/>
          </p:nvSpPr>
          <p:spPr>
            <a:xfrm>
              <a:off x="998402" y="1051186"/>
              <a:ext cx="1334932" cy="861774"/>
            </a:xfrm>
            <a:prstGeom prst="rect">
              <a:avLst/>
            </a:prstGeom>
            <a:noFill/>
            <a:ln>
              <a:noFill/>
            </a:ln>
          </p:spPr>
          <p:txBody>
            <a:bodyPr wrap="square" lIns="0" tIns="0" rIns="0" bIns="0" anchor="b">
              <a:spAutoFit/>
            </a:bodyPr>
            <a:lstStyle/>
            <a:p>
              <a:r>
                <a:rPr lang="en-US" sz="1400">
                  <a:solidFill>
                    <a:schemeClr val="bg1"/>
                  </a:solidFill>
                  <a:latin typeface="+mj-lt"/>
                  <a:cs typeface="Arial" panose="020B0604020202020204" pitchFamily="34" charset="0"/>
                </a:rPr>
                <a:t>Cigna continues to disrupt the market as the purpose-driven global health services company</a:t>
              </a:r>
            </a:p>
          </p:txBody>
        </p:sp>
        <p:grpSp>
          <p:nvGrpSpPr>
            <p:cNvPr id="213" name="Group 212">
              <a:extLst>
                <a:ext uri="{FF2B5EF4-FFF2-40B4-BE49-F238E27FC236}">
                  <a16:creationId xmlns:a16="http://schemas.microsoft.com/office/drawing/2014/main" id="{7881ADCE-639F-46BD-AAF7-22662C99381C}"/>
                </a:ext>
              </a:extLst>
            </p:cNvPr>
            <p:cNvGrpSpPr/>
            <p:nvPr/>
          </p:nvGrpSpPr>
          <p:grpSpPr>
            <a:xfrm>
              <a:off x="998402" y="1968435"/>
              <a:ext cx="1356178" cy="52848"/>
              <a:chOff x="998402" y="2021221"/>
              <a:chExt cx="1356178" cy="52848"/>
            </a:xfrm>
          </p:grpSpPr>
          <p:cxnSp>
            <p:nvCxnSpPr>
              <p:cNvPr id="214" name="Straight Connector 213">
                <a:extLst>
                  <a:ext uri="{FF2B5EF4-FFF2-40B4-BE49-F238E27FC236}">
                    <a16:creationId xmlns:a16="http://schemas.microsoft.com/office/drawing/2014/main" id="{FE7132F2-D7F6-4067-A1DE-8401F0A61ACD}"/>
                  </a:ext>
                </a:extLst>
              </p:cNvPr>
              <p:cNvCxnSpPr>
                <a:cxnSpLocks/>
              </p:cNvCxnSpPr>
              <p:nvPr/>
            </p:nvCxnSpPr>
            <p:spPr>
              <a:xfrm>
                <a:off x="998402" y="2047645"/>
                <a:ext cx="13561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5" name="Rectangle: Rounded Corners 214">
                <a:extLst>
                  <a:ext uri="{FF2B5EF4-FFF2-40B4-BE49-F238E27FC236}">
                    <a16:creationId xmlns:a16="http://schemas.microsoft.com/office/drawing/2014/main" id="{D0AC9485-ECBB-49DE-B69A-49109017626C}"/>
                  </a:ext>
                </a:extLst>
              </p:cNvPr>
              <p:cNvSpPr/>
              <p:nvPr/>
            </p:nvSpPr>
            <p:spPr>
              <a:xfrm>
                <a:off x="998402" y="2021221"/>
                <a:ext cx="659917" cy="52848"/>
              </a:xfrm>
              <a:prstGeom prst="roundRect">
                <a:avLst/>
              </a:prstGeom>
              <a:solidFill>
                <a:schemeClr val="bg1"/>
              </a:solidFill>
              <a:ln>
                <a:noFill/>
              </a:ln>
            </p:spPr>
            <p:txBody>
              <a:bodyPr wrap="square" lIns="0" tIns="0" rIns="0" bIns="0">
                <a:noAutofit/>
              </a:bodyPr>
              <a:lstStyle/>
              <a:p>
                <a:endParaRPr lang="en-US" sz="1600">
                  <a:solidFill>
                    <a:schemeClr val="bg1"/>
                  </a:solidFill>
                  <a:latin typeface="+mj-lt"/>
                  <a:cs typeface="Arial" panose="020B0604020202020204" pitchFamily="34" charset="0"/>
                </a:endParaRPr>
              </a:p>
            </p:txBody>
          </p:sp>
        </p:grpSp>
      </p:grpSp>
      <p:grpSp>
        <p:nvGrpSpPr>
          <p:cNvPr id="216" name="Group 215">
            <a:extLst>
              <a:ext uri="{FF2B5EF4-FFF2-40B4-BE49-F238E27FC236}">
                <a16:creationId xmlns:a16="http://schemas.microsoft.com/office/drawing/2014/main" id="{2095403C-EC7B-4476-8E18-B3DF4319FA8D}"/>
              </a:ext>
            </a:extLst>
          </p:cNvPr>
          <p:cNvGrpSpPr/>
          <p:nvPr/>
        </p:nvGrpSpPr>
        <p:grpSpPr>
          <a:xfrm>
            <a:off x="5053676" y="1461877"/>
            <a:ext cx="3418025" cy="1661994"/>
            <a:chOff x="4864162" y="1412183"/>
            <a:chExt cx="3524453" cy="1870562"/>
          </a:xfrm>
        </p:grpSpPr>
        <p:grpSp>
          <p:nvGrpSpPr>
            <p:cNvPr id="217" name="Group 216">
              <a:extLst>
                <a:ext uri="{FF2B5EF4-FFF2-40B4-BE49-F238E27FC236}">
                  <a16:creationId xmlns:a16="http://schemas.microsoft.com/office/drawing/2014/main" id="{CD83953B-96E9-4150-9DA1-33C156BCBACF}"/>
                </a:ext>
              </a:extLst>
            </p:cNvPr>
            <p:cNvGrpSpPr/>
            <p:nvPr/>
          </p:nvGrpSpPr>
          <p:grpSpPr>
            <a:xfrm>
              <a:off x="4864162" y="1412183"/>
              <a:ext cx="3524453" cy="918062"/>
              <a:chOff x="4864162" y="1412183"/>
              <a:chExt cx="3524453" cy="918062"/>
            </a:xfrm>
          </p:grpSpPr>
          <p:sp>
            <p:nvSpPr>
              <p:cNvPr id="229" name="Rectangle 228">
                <a:extLst>
                  <a:ext uri="{FF2B5EF4-FFF2-40B4-BE49-F238E27FC236}">
                    <a16:creationId xmlns:a16="http://schemas.microsoft.com/office/drawing/2014/main" id="{8B72CF5A-0A7B-4A80-943D-507E13BB772C}"/>
                  </a:ext>
                </a:extLst>
              </p:cNvPr>
              <p:cNvSpPr/>
              <p:nvPr/>
            </p:nvSpPr>
            <p:spPr>
              <a:xfrm>
                <a:off x="4864162" y="1412183"/>
                <a:ext cx="3524453" cy="918062"/>
              </a:xfrm>
              <a:prstGeom prst="rect">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30" name="Rectangle 229">
                <a:extLst>
                  <a:ext uri="{FF2B5EF4-FFF2-40B4-BE49-F238E27FC236}">
                    <a16:creationId xmlns:a16="http://schemas.microsoft.com/office/drawing/2014/main" id="{8097DEF7-AEC3-4FE3-8324-9B99514D477B}"/>
                  </a:ext>
                </a:extLst>
              </p:cNvPr>
              <p:cNvSpPr/>
              <p:nvPr/>
            </p:nvSpPr>
            <p:spPr>
              <a:xfrm>
                <a:off x="5846936" y="1442307"/>
                <a:ext cx="2527386" cy="779400"/>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14300" lvl="1" indent="-114300" defTabSz="577850">
                  <a:spcBef>
                    <a:spcPct val="0"/>
                  </a:spcBef>
                  <a:spcAft>
                    <a:spcPts val="300"/>
                  </a:spcAft>
                  <a:buFontTx/>
                  <a:buChar char="•"/>
                </a:pPr>
                <a:r>
                  <a:rPr lang="en-US" sz="800">
                    <a:solidFill>
                      <a:schemeClr val="tx2"/>
                    </a:solidFill>
                  </a:rPr>
                  <a:t>aligned to CIP mission to keep data secure and available while enabling speed, scale, and trust</a:t>
                </a:r>
              </a:p>
              <a:p>
                <a:pPr marL="114300" lvl="1" indent="-114300" defTabSz="577850">
                  <a:spcBef>
                    <a:spcPct val="0"/>
                  </a:spcBef>
                  <a:spcAft>
                    <a:spcPts val="300"/>
                  </a:spcAft>
                  <a:buFontTx/>
                  <a:buChar char="•"/>
                </a:pPr>
                <a:r>
                  <a:rPr lang="en-US" sz="800">
                    <a:solidFill>
                      <a:schemeClr val="tx2"/>
                    </a:solidFill>
                  </a:rPr>
                  <a:t>with clear roles and responsibilities to deliver CIP services </a:t>
                </a:r>
              </a:p>
              <a:p>
                <a:pPr marL="114300" lvl="1" indent="-114300" defTabSz="577850">
                  <a:spcBef>
                    <a:spcPct val="0"/>
                  </a:spcBef>
                  <a:spcAft>
                    <a:spcPts val="300"/>
                  </a:spcAft>
                  <a:buFontTx/>
                  <a:buChar char="•"/>
                </a:pPr>
                <a:r>
                  <a:rPr lang="en-US" sz="800">
                    <a:solidFill>
                      <a:schemeClr val="tx2"/>
                    </a:solidFill>
                  </a:rPr>
                  <a:t>with defined Interaction model with business and IT</a:t>
                </a:r>
                <a:endParaRPr lang="en-US" sz="800">
                  <a:solidFill>
                    <a:schemeClr val="tx2"/>
                  </a:solidFill>
                  <a:highlight>
                    <a:srgbClr val="FFFF00"/>
                  </a:highlight>
                </a:endParaRPr>
              </a:p>
            </p:txBody>
          </p:sp>
          <p:grpSp>
            <p:nvGrpSpPr>
              <p:cNvPr id="231" name="Group 230">
                <a:extLst>
                  <a:ext uri="{FF2B5EF4-FFF2-40B4-BE49-F238E27FC236}">
                    <a16:creationId xmlns:a16="http://schemas.microsoft.com/office/drawing/2014/main" id="{1DED4553-F85E-4907-BD96-5DAD4A406F60}"/>
                  </a:ext>
                </a:extLst>
              </p:cNvPr>
              <p:cNvGrpSpPr/>
              <p:nvPr/>
            </p:nvGrpSpPr>
            <p:grpSpPr>
              <a:xfrm>
                <a:off x="4933239" y="1477862"/>
                <a:ext cx="791202" cy="758496"/>
                <a:chOff x="4587864" y="1409558"/>
                <a:chExt cx="827816" cy="793597"/>
              </a:xfrm>
            </p:grpSpPr>
            <p:grpSp>
              <p:nvGrpSpPr>
                <p:cNvPr id="232" name="Group 231">
                  <a:extLst>
                    <a:ext uri="{FF2B5EF4-FFF2-40B4-BE49-F238E27FC236}">
                      <a16:creationId xmlns:a16="http://schemas.microsoft.com/office/drawing/2014/main" id="{D0E78ED2-289C-473D-A839-D4437561B730}"/>
                    </a:ext>
                  </a:extLst>
                </p:cNvPr>
                <p:cNvGrpSpPr/>
                <p:nvPr/>
              </p:nvGrpSpPr>
              <p:grpSpPr>
                <a:xfrm>
                  <a:off x="4587864" y="1409558"/>
                  <a:ext cx="827816" cy="789439"/>
                  <a:chOff x="2228100" y="1304559"/>
                  <a:chExt cx="1070069" cy="1020462"/>
                </a:xfrm>
              </p:grpSpPr>
              <p:sp>
                <p:nvSpPr>
                  <p:cNvPr id="234" name="Rectangle 19">
                    <a:extLst>
                      <a:ext uri="{FF2B5EF4-FFF2-40B4-BE49-F238E27FC236}">
                        <a16:creationId xmlns:a16="http://schemas.microsoft.com/office/drawing/2014/main" id="{01887836-9D06-49A5-8B14-DD635A3293BF}"/>
                      </a:ext>
                    </a:extLst>
                  </p:cNvPr>
                  <p:cNvSpPr/>
                  <p:nvPr/>
                </p:nvSpPr>
                <p:spPr>
                  <a:xfrm rot="21388734">
                    <a:off x="2228100" y="1309655"/>
                    <a:ext cx="1070069" cy="10153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chemeClr val="tx1"/>
                      </a:solidFill>
                      <a:latin typeface="Arial" pitchFamily="34" charset="0"/>
                      <a:cs typeface="Arial" pitchFamily="34" charset="0"/>
                    </a:endParaRPr>
                  </a:p>
                </p:txBody>
              </p:sp>
              <p:grpSp>
                <p:nvGrpSpPr>
                  <p:cNvPr id="235" name="Group 234">
                    <a:extLst>
                      <a:ext uri="{FF2B5EF4-FFF2-40B4-BE49-F238E27FC236}">
                        <a16:creationId xmlns:a16="http://schemas.microsoft.com/office/drawing/2014/main" id="{E3F089B5-6501-4D95-BA0C-C38D605ECBDE}"/>
                      </a:ext>
                    </a:extLst>
                  </p:cNvPr>
                  <p:cNvGrpSpPr/>
                  <p:nvPr/>
                </p:nvGrpSpPr>
                <p:grpSpPr>
                  <a:xfrm>
                    <a:off x="2691420" y="1304559"/>
                    <a:ext cx="184784" cy="186690"/>
                    <a:chOff x="4917745" y="2235200"/>
                    <a:chExt cx="2584952" cy="2489199"/>
                  </a:xfrm>
                  <a:effectLst>
                    <a:outerShdw blurRad="50800" dist="25400" dir="8100000" algn="tr" rotWithShape="0">
                      <a:prstClr val="black">
                        <a:alpha val="45000"/>
                      </a:prstClr>
                    </a:outerShdw>
                  </a:effectLst>
                </p:grpSpPr>
                <p:sp>
                  <p:nvSpPr>
                    <p:cNvPr id="236" name="Oval 235">
                      <a:extLst>
                        <a:ext uri="{FF2B5EF4-FFF2-40B4-BE49-F238E27FC236}">
                          <a16:creationId xmlns:a16="http://schemas.microsoft.com/office/drawing/2014/main" id="{D0CA79CB-A330-419C-8540-E6CAE34DA038}"/>
                        </a:ext>
                      </a:extLst>
                    </p:cNvPr>
                    <p:cNvSpPr/>
                    <p:nvPr/>
                  </p:nvSpPr>
                  <p:spPr>
                    <a:xfrm>
                      <a:off x="4917745" y="2429067"/>
                      <a:ext cx="2295331" cy="2295332"/>
                    </a:xfrm>
                    <a:prstGeom prst="ellipse">
                      <a:avLst/>
                    </a:prstGeom>
                    <a:solidFill>
                      <a:srgbClr val="00B0F0"/>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37" name="Oval 236">
                      <a:extLst>
                        <a:ext uri="{FF2B5EF4-FFF2-40B4-BE49-F238E27FC236}">
                          <a16:creationId xmlns:a16="http://schemas.microsoft.com/office/drawing/2014/main" id="{1E1B9266-7428-4AA7-8B4B-EDEFE1F9B9AD}"/>
                        </a:ext>
                      </a:extLst>
                    </p:cNvPr>
                    <p:cNvSpPr/>
                    <p:nvPr/>
                  </p:nvSpPr>
                  <p:spPr>
                    <a:xfrm>
                      <a:off x="5484130" y="2913213"/>
                      <a:ext cx="1253454" cy="1253453"/>
                    </a:xfrm>
                    <a:prstGeom prst="ellipse">
                      <a:avLst/>
                    </a:prstGeom>
                    <a:solidFill>
                      <a:srgbClr val="00698E"/>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38" name="Oval 237">
                      <a:extLst>
                        <a:ext uri="{FF2B5EF4-FFF2-40B4-BE49-F238E27FC236}">
                          <a16:creationId xmlns:a16="http://schemas.microsoft.com/office/drawing/2014/main" id="{9CBF3D6D-F597-4215-B29E-2DEC11242328}"/>
                        </a:ext>
                      </a:extLst>
                    </p:cNvPr>
                    <p:cNvSpPr/>
                    <p:nvPr/>
                  </p:nvSpPr>
                  <p:spPr>
                    <a:xfrm>
                      <a:off x="5972471" y="2235200"/>
                      <a:ext cx="1530226" cy="1530226"/>
                    </a:xfrm>
                    <a:prstGeom prst="ellipse">
                      <a:avLst/>
                    </a:prstGeom>
                    <a:solidFill>
                      <a:srgbClr val="00B0F0"/>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grpSp>
            </p:grpSp>
            <p:sp>
              <p:nvSpPr>
                <p:cNvPr id="233" name="Rectangle 232">
                  <a:extLst>
                    <a:ext uri="{FF2B5EF4-FFF2-40B4-BE49-F238E27FC236}">
                      <a16:creationId xmlns:a16="http://schemas.microsoft.com/office/drawing/2014/main" id="{35A75085-BC80-42A9-B471-1FC66F7DE1C4}"/>
                    </a:ext>
                  </a:extLst>
                </p:cNvPr>
                <p:cNvSpPr/>
                <p:nvPr/>
              </p:nvSpPr>
              <p:spPr>
                <a:xfrm>
                  <a:off x="4692811" y="1478294"/>
                  <a:ext cx="646066" cy="724861"/>
                </a:xfrm>
                <a:prstGeom prst="rect">
                  <a:avLst/>
                </a:prstGeom>
              </p:spPr>
              <p:txBody>
                <a:bodyPr wrap="square" lIns="0" tIns="0" rIns="0" bIns="0" anchor="ctr">
                  <a:spAutoFit/>
                </a:bodyPr>
                <a:lstStyle/>
                <a:p>
                  <a:pPr algn="ctr"/>
                  <a:r>
                    <a:rPr lang="en-US" sz="1000">
                      <a:solidFill>
                        <a:schemeClr val="bg1"/>
                      </a:solidFill>
                      <a:latin typeface="+mj-lt"/>
                      <a:cs typeface="Arial" panose="020B0604020202020204" pitchFamily="34" charset="0"/>
                    </a:rPr>
                    <a:t>Governance</a:t>
                  </a:r>
                </a:p>
                <a:p>
                  <a:pPr algn="ctr"/>
                  <a:r>
                    <a:rPr lang="en-US" sz="1000">
                      <a:solidFill>
                        <a:schemeClr val="bg1"/>
                      </a:solidFill>
                      <a:latin typeface="+mj-lt"/>
                      <a:cs typeface="Arial" panose="020B0604020202020204" pitchFamily="34" charset="0"/>
                    </a:rPr>
                    <a:t>And Organization Structure</a:t>
                  </a:r>
                </a:p>
              </p:txBody>
            </p:sp>
          </p:grpSp>
        </p:grpSp>
        <p:grpSp>
          <p:nvGrpSpPr>
            <p:cNvPr id="218" name="Group 217">
              <a:extLst>
                <a:ext uri="{FF2B5EF4-FFF2-40B4-BE49-F238E27FC236}">
                  <a16:creationId xmlns:a16="http://schemas.microsoft.com/office/drawing/2014/main" id="{F31B40BD-CF31-4F6E-96DB-C8F7B73BF0CB}"/>
                </a:ext>
              </a:extLst>
            </p:cNvPr>
            <p:cNvGrpSpPr/>
            <p:nvPr/>
          </p:nvGrpSpPr>
          <p:grpSpPr>
            <a:xfrm>
              <a:off x="4864162" y="2364683"/>
              <a:ext cx="3524453" cy="918062"/>
              <a:chOff x="4864162" y="1412183"/>
              <a:chExt cx="3524453" cy="918062"/>
            </a:xfrm>
          </p:grpSpPr>
          <p:sp>
            <p:nvSpPr>
              <p:cNvPr id="219" name="Rectangle 218">
                <a:extLst>
                  <a:ext uri="{FF2B5EF4-FFF2-40B4-BE49-F238E27FC236}">
                    <a16:creationId xmlns:a16="http://schemas.microsoft.com/office/drawing/2014/main" id="{9A56B5C2-D9AD-4B0F-A433-FBEC5524D7F1}"/>
                  </a:ext>
                </a:extLst>
              </p:cNvPr>
              <p:cNvSpPr/>
              <p:nvPr/>
            </p:nvSpPr>
            <p:spPr>
              <a:xfrm>
                <a:off x="4864162" y="1412183"/>
                <a:ext cx="3524453" cy="918062"/>
              </a:xfrm>
              <a:prstGeom prst="rect">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20" name="Rectangle 219">
                <a:extLst>
                  <a:ext uri="{FF2B5EF4-FFF2-40B4-BE49-F238E27FC236}">
                    <a16:creationId xmlns:a16="http://schemas.microsoft.com/office/drawing/2014/main" id="{E5FF4CB8-D922-448A-932F-D73E33D5EFDB}"/>
                  </a:ext>
                </a:extLst>
              </p:cNvPr>
              <p:cNvSpPr/>
              <p:nvPr/>
            </p:nvSpPr>
            <p:spPr>
              <a:xfrm>
                <a:off x="5846935" y="1551650"/>
                <a:ext cx="2527386" cy="597541"/>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14300" lvl="1" indent="-114300" defTabSz="577850">
                  <a:spcBef>
                    <a:spcPct val="0"/>
                  </a:spcBef>
                  <a:spcAft>
                    <a:spcPts val="300"/>
                  </a:spcAft>
                  <a:buChar char="•"/>
                </a:pPr>
                <a:r>
                  <a:rPr lang="en-US" sz="800">
                    <a:solidFill>
                      <a:schemeClr val="tx2"/>
                    </a:solidFill>
                  </a:rPr>
                  <a:t>to build a risk aligned project portfolio to deliver business and CIP strategy</a:t>
                </a:r>
              </a:p>
              <a:p>
                <a:pPr marL="114300" lvl="1" indent="-114300" defTabSz="577850">
                  <a:spcBef>
                    <a:spcPct val="0"/>
                  </a:spcBef>
                  <a:spcAft>
                    <a:spcPts val="300"/>
                  </a:spcAft>
                  <a:buChar char="•"/>
                </a:pPr>
                <a:r>
                  <a:rPr lang="en-US" sz="800">
                    <a:solidFill>
                      <a:schemeClr val="tx2"/>
                    </a:solidFill>
                  </a:rPr>
                  <a:t>to make CIGNA’s cybersecurity posture a differentiator for clients and customers</a:t>
                </a:r>
              </a:p>
            </p:txBody>
          </p:sp>
          <p:grpSp>
            <p:nvGrpSpPr>
              <p:cNvPr id="221" name="Group 220">
                <a:extLst>
                  <a:ext uri="{FF2B5EF4-FFF2-40B4-BE49-F238E27FC236}">
                    <a16:creationId xmlns:a16="http://schemas.microsoft.com/office/drawing/2014/main" id="{EE814957-A8AD-4116-8FBE-FC9A3317B5E6}"/>
                  </a:ext>
                </a:extLst>
              </p:cNvPr>
              <p:cNvGrpSpPr/>
              <p:nvPr/>
            </p:nvGrpSpPr>
            <p:grpSpPr>
              <a:xfrm>
                <a:off x="4933234" y="1477862"/>
                <a:ext cx="791201" cy="754522"/>
                <a:chOff x="4587864" y="1409558"/>
                <a:chExt cx="827816" cy="789439"/>
              </a:xfrm>
            </p:grpSpPr>
            <p:grpSp>
              <p:nvGrpSpPr>
                <p:cNvPr id="222" name="Group 221">
                  <a:extLst>
                    <a:ext uri="{FF2B5EF4-FFF2-40B4-BE49-F238E27FC236}">
                      <a16:creationId xmlns:a16="http://schemas.microsoft.com/office/drawing/2014/main" id="{EFEB43C2-D4F7-4E8C-9E38-1D2CA98FC68D}"/>
                    </a:ext>
                  </a:extLst>
                </p:cNvPr>
                <p:cNvGrpSpPr/>
                <p:nvPr/>
              </p:nvGrpSpPr>
              <p:grpSpPr>
                <a:xfrm>
                  <a:off x="4587864" y="1409558"/>
                  <a:ext cx="827816" cy="789439"/>
                  <a:chOff x="2228100" y="1304559"/>
                  <a:chExt cx="1070069" cy="1020462"/>
                </a:xfrm>
              </p:grpSpPr>
              <p:sp>
                <p:nvSpPr>
                  <p:cNvPr id="224" name="Rectangle 19">
                    <a:extLst>
                      <a:ext uri="{FF2B5EF4-FFF2-40B4-BE49-F238E27FC236}">
                        <a16:creationId xmlns:a16="http://schemas.microsoft.com/office/drawing/2014/main" id="{C003C498-BEAC-493D-A2EE-534204422DA0}"/>
                      </a:ext>
                    </a:extLst>
                  </p:cNvPr>
                  <p:cNvSpPr/>
                  <p:nvPr/>
                </p:nvSpPr>
                <p:spPr>
                  <a:xfrm rot="21388734">
                    <a:off x="2228100" y="1309655"/>
                    <a:ext cx="1070069" cy="10153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chemeClr val="tx1"/>
                      </a:solidFill>
                      <a:latin typeface="Arial" pitchFamily="34" charset="0"/>
                      <a:cs typeface="Arial" pitchFamily="34" charset="0"/>
                    </a:endParaRPr>
                  </a:p>
                </p:txBody>
              </p:sp>
              <p:grpSp>
                <p:nvGrpSpPr>
                  <p:cNvPr id="225" name="Group 224">
                    <a:extLst>
                      <a:ext uri="{FF2B5EF4-FFF2-40B4-BE49-F238E27FC236}">
                        <a16:creationId xmlns:a16="http://schemas.microsoft.com/office/drawing/2014/main" id="{FACA799E-AEFF-430B-A835-BDD39DB99B01}"/>
                      </a:ext>
                    </a:extLst>
                  </p:cNvPr>
                  <p:cNvGrpSpPr/>
                  <p:nvPr/>
                </p:nvGrpSpPr>
                <p:grpSpPr>
                  <a:xfrm>
                    <a:off x="2691420" y="1304559"/>
                    <a:ext cx="184784" cy="186690"/>
                    <a:chOff x="4917745" y="2235200"/>
                    <a:chExt cx="2584952" cy="2489199"/>
                  </a:xfrm>
                  <a:effectLst>
                    <a:outerShdw blurRad="50800" dist="25400" dir="8100000" algn="tr" rotWithShape="0">
                      <a:prstClr val="black">
                        <a:alpha val="45000"/>
                      </a:prstClr>
                    </a:outerShdw>
                  </a:effectLst>
                </p:grpSpPr>
                <p:sp>
                  <p:nvSpPr>
                    <p:cNvPr id="226" name="Oval 225">
                      <a:extLst>
                        <a:ext uri="{FF2B5EF4-FFF2-40B4-BE49-F238E27FC236}">
                          <a16:creationId xmlns:a16="http://schemas.microsoft.com/office/drawing/2014/main" id="{CA40CAE2-EE4C-4923-BBE0-E2776DAA13A2}"/>
                        </a:ext>
                      </a:extLst>
                    </p:cNvPr>
                    <p:cNvSpPr/>
                    <p:nvPr/>
                  </p:nvSpPr>
                  <p:spPr>
                    <a:xfrm>
                      <a:off x="4917745" y="2429067"/>
                      <a:ext cx="2295331" cy="2295332"/>
                    </a:xfrm>
                    <a:prstGeom prst="ellipse">
                      <a:avLst/>
                    </a:prstGeom>
                    <a:solidFill>
                      <a:srgbClr val="00B0F0"/>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27" name="Oval 226">
                      <a:extLst>
                        <a:ext uri="{FF2B5EF4-FFF2-40B4-BE49-F238E27FC236}">
                          <a16:creationId xmlns:a16="http://schemas.microsoft.com/office/drawing/2014/main" id="{F7E978E7-35B8-4C83-A9A1-F00DB12CB3F1}"/>
                        </a:ext>
                      </a:extLst>
                    </p:cNvPr>
                    <p:cNvSpPr/>
                    <p:nvPr/>
                  </p:nvSpPr>
                  <p:spPr>
                    <a:xfrm>
                      <a:off x="5484130" y="2913213"/>
                      <a:ext cx="1253454" cy="1253453"/>
                    </a:xfrm>
                    <a:prstGeom prst="ellipse">
                      <a:avLst/>
                    </a:prstGeom>
                    <a:solidFill>
                      <a:srgbClr val="00698E"/>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28" name="Oval 227">
                      <a:extLst>
                        <a:ext uri="{FF2B5EF4-FFF2-40B4-BE49-F238E27FC236}">
                          <a16:creationId xmlns:a16="http://schemas.microsoft.com/office/drawing/2014/main" id="{76111BFF-C642-48C7-9A90-53B82E33D49C}"/>
                        </a:ext>
                      </a:extLst>
                    </p:cNvPr>
                    <p:cNvSpPr/>
                    <p:nvPr/>
                  </p:nvSpPr>
                  <p:spPr>
                    <a:xfrm>
                      <a:off x="5972471" y="2235200"/>
                      <a:ext cx="1530226" cy="1530226"/>
                    </a:xfrm>
                    <a:prstGeom prst="ellipse">
                      <a:avLst/>
                    </a:prstGeom>
                    <a:solidFill>
                      <a:srgbClr val="00B0F0"/>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grpSp>
            </p:grpSp>
            <p:sp>
              <p:nvSpPr>
                <p:cNvPr id="223" name="Rectangle 222">
                  <a:extLst>
                    <a:ext uri="{FF2B5EF4-FFF2-40B4-BE49-F238E27FC236}">
                      <a16:creationId xmlns:a16="http://schemas.microsoft.com/office/drawing/2014/main" id="{F13EE2ED-F0DC-4F2D-9804-F5F08463C783}"/>
                    </a:ext>
                  </a:extLst>
                </p:cNvPr>
                <p:cNvSpPr/>
                <p:nvPr/>
              </p:nvSpPr>
              <p:spPr>
                <a:xfrm>
                  <a:off x="4614296" y="1659508"/>
                  <a:ext cx="753744" cy="362431"/>
                </a:xfrm>
                <a:prstGeom prst="rect">
                  <a:avLst/>
                </a:prstGeom>
              </p:spPr>
              <p:txBody>
                <a:bodyPr wrap="square" lIns="0" tIns="0" rIns="0" bIns="0" anchor="ctr">
                  <a:spAutoFit/>
                </a:bodyPr>
                <a:lstStyle/>
                <a:p>
                  <a:pPr algn="ctr"/>
                  <a:r>
                    <a:rPr lang="en-US" sz="1000">
                      <a:solidFill>
                        <a:schemeClr val="bg1"/>
                      </a:solidFill>
                      <a:latin typeface="+mj-lt"/>
                      <a:cs typeface="Arial" panose="020B0604020202020204" pitchFamily="34" charset="0"/>
                    </a:rPr>
                    <a:t>Agile Transformation</a:t>
                  </a:r>
                </a:p>
              </p:txBody>
            </p:sp>
          </p:grpSp>
        </p:grpSp>
      </p:grpSp>
      <p:grpSp>
        <p:nvGrpSpPr>
          <p:cNvPr id="239" name="Group 238">
            <a:extLst>
              <a:ext uri="{FF2B5EF4-FFF2-40B4-BE49-F238E27FC236}">
                <a16:creationId xmlns:a16="http://schemas.microsoft.com/office/drawing/2014/main" id="{DE083E2A-D931-4FA8-B7BC-079ECC9CC9CE}"/>
              </a:ext>
            </a:extLst>
          </p:cNvPr>
          <p:cNvGrpSpPr/>
          <p:nvPr/>
        </p:nvGrpSpPr>
        <p:grpSpPr>
          <a:xfrm>
            <a:off x="1077721" y="3268298"/>
            <a:ext cx="6878055" cy="316295"/>
            <a:chOff x="998401" y="1704988"/>
            <a:chExt cx="6878055" cy="316295"/>
          </a:xfrm>
        </p:grpSpPr>
        <p:sp>
          <p:nvSpPr>
            <p:cNvPr id="240" name="Rectangle 239">
              <a:extLst>
                <a:ext uri="{FF2B5EF4-FFF2-40B4-BE49-F238E27FC236}">
                  <a16:creationId xmlns:a16="http://schemas.microsoft.com/office/drawing/2014/main" id="{3A99D69F-E4FE-43EB-8D6F-89B02BAB167D}"/>
                </a:ext>
              </a:extLst>
            </p:cNvPr>
            <p:cNvSpPr/>
            <p:nvPr/>
          </p:nvSpPr>
          <p:spPr>
            <a:xfrm>
              <a:off x="998401" y="1704988"/>
              <a:ext cx="6780231" cy="230832"/>
            </a:xfrm>
            <a:prstGeom prst="rect">
              <a:avLst/>
            </a:prstGeom>
            <a:noFill/>
            <a:ln>
              <a:noFill/>
            </a:ln>
          </p:spPr>
          <p:txBody>
            <a:bodyPr wrap="square" lIns="0" tIns="0" rIns="0" bIns="0" anchor="b">
              <a:spAutoFit/>
            </a:bodyPr>
            <a:lstStyle/>
            <a:p>
              <a:r>
                <a:rPr lang="en-US" sz="1500">
                  <a:solidFill>
                    <a:schemeClr val="accent1"/>
                  </a:solidFill>
                  <a:latin typeface="+mj-lt"/>
                  <a:cs typeface="Arial" panose="020B0604020202020204" pitchFamily="34" charset="0"/>
                </a:rPr>
                <a:t>KPMG will work with CIGNA leadership to design a roadmap for a future ready security organization</a:t>
              </a:r>
            </a:p>
          </p:txBody>
        </p:sp>
        <p:grpSp>
          <p:nvGrpSpPr>
            <p:cNvPr id="241" name="Group 240">
              <a:extLst>
                <a:ext uri="{FF2B5EF4-FFF2-40B4-BE49-F238E27FC236}">
                  <a16:creationId xmlns:a16="http://schemas.microsoft.com/office/drawing/2014/main" id="{E71BB7CB-43B3-40FE-984F-931029EC9E67}"/>
                </a:ext>
              </a:extLst>
            </p:cNvPr>
            <p:cNvGrpSpPr/>
            <p:nvPr/>
          </p:nvGrpSpPr>
          <p:grpSpPr>
            <a:xfrm>
              <a:off x="998402" y="1968435"/>
              <a:ext cx="6878054" cy="52848"/>
              <a:chOff x="998402" y="2021221"/>
              <a:chExt cx="6878054" cy="52848"/>
            </a:xfrm>
          </p:grpSpPr>
          <p:cxnSp>
            <p:nvCxnSpPr>
              <p:cNvPr id="242" name="Straight Connector 241">
                <a:extLst>
                  <a:ext uri="{FF2B5EF4-FFF2-40B4-BE49-F238E27FC236}">
                    <a16:creationId xmlns:a16="http://schemas.microsoft.com/office/drawing/2014/main" id="{4FDF1F3B-CA45-4AAF-811E-A7BA8742819B}"/>
                  </a:ext>
                </a:extLst>
              </p:cNvPr>
              <p:cNvCxnSpPr>
                <a:cxnSpLocks/>
              </p:cNvCxnSpPr>
              <p:nvPr/>
            </p:nvCxnSpPr>
            <p:spPr>
              <a:xfrm>
                <a:off x="998402" y="2047645"/>
                <a:ext cx="68780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4A11E831-1485-48B8-9F72-6D1826AC30E6}"/>
                  </a:ext>
                </a:extLst>
              </p:cNvPr>
              <p:cNvSpPr/>
              <p:nvPr/>
            </p:nvSpPr>
            <p:spPr>
              <a:xfrm>
                <a:off x="998402" y="2021221"/>
                <a:ext cx="659917" cy="52848"/>
              </a:xfrm>
              <a:prstGeom prst="roundRect">
                <a:avLst/>
              </a:prstGeom>
              <a:solidFill>
                <a:schemeClr val="accent1"/>
              </a:solidFill>
              <a:ln>
                <a:noFill/>
              </a:ln>
            </p:spPr>
            <p:txBody>
              <a:bodyPr wrap="square" lIns="0" tIns="0" rIns="0" bIns="0">
                <a:noAutofit/>
              </a:bodyPr>
              <a:lstStyle/>
              <a:p>
                <a:endParaRPr lang="en-US" sz="1600">
                  <a:solidFill>
                    <a:schemeClr val="bg1"/>
                  </a:solidFill>
                  <a:latin typeface="+mj-lt"/>
                  <a:cs typeface="Arial" panose="020B0604020202020204" pitchFamily="34" charset="0"/>
                </a:endParaRPr>
              </a:p>
            </p:txBody>
          </p:sp>
        </p:grpSp>
      </p:grpSp>
      <p:sp>
        <p:nvSpPr>
          <p:cNvPr id="246" name="Rectangle: Rounded Corners 245">
            <a:extLst>
              <a:ext uri="{FF2B5EF4-FFF2-40B4-BE49-F238E27FC236}">
                <a16:creationId xmlns:a16="http://schemas.microsoft.com/office/drawing/2014/main" id="{8EDCDE97-37E1-4C5F-A9CD-C9DA84E920C3}"/>
              </a:ext>
            </a:extLst>
          </p:cNvPr>
          <p:cNvSpPr/>
          <p:nvPr/>
        </p:nvSpPr>
        <p:spPr>
          <a:xfrm>
            <a:off x="998401" y="3665718"/>
            <a:ext cx="1637781" cy="248285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a:solidFill>
                <a:schemeClr val="bg1"/>
              </a:solidFill>
            </a:endParaRPr>
          </a:p>
        </p:txBody>
      </p:sp>
      <p:sp>
        <p:nvSpPr>
          <p:cNvPr id="252" name="Circle: Hollow 251">
            <a:extLst>
              <a:ext uri="{FF2B5EF4-FFF2-40B4-BE49-F238E27FC236}">
                <a16:creationId xmlns:a16="http://schemas.microsoft.com/office/drawing/2014/main" id="{2C9B39FE-B055-4680-AC2D-A3D10234A396}"/>
              </a:ext>
            </a:extLst>
          </p:cNvPr>
          <p:cNvSpPr/>
          <p:nvPr/>
        </p:nvSpPr>
        <p:spPr>
          <a:xfrm>
            <a:off x="1077721" y="1540706"/>
            <a:ext cx="488202" cy="490190"/>
          </a:xfrm>
          <a:prstGeom prst="donut">
            <a:avLst>
              <a:gd name="adj" fmla="val 5513"/>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254" name="TextBox 253">
            <a:extLst>
              <a:ext uri="{FF2B5EF4-FFF2-40B4-BE49-F238E27FC236}">
                <a16:creationId xmlns:a16="http://schemas.microsoft.com/office/drawing/2014/main" id="{4B809D22-2690-4C8E-B299-961834A58D71}"/>
              </a:ext>
            </a:extLst>
          </p:cNvPr>
          <p:cNvSpPr txBox="1"/>
          <p:nvPr/>
        </p:nvSpPr>
        <p:spPr>
          <a:xfrm>
            <a:off x="1077721" y="3818118"/>
            <a:ext cx="1136680" cy="125268"/>
          </a:xfrm>
          <a:prstGeom prst="rect">
            <a:avLst/>
          </a:prstGeom>
          <a:noFill/>
        </p:spPr>
        <p:txBody>
          <a:bodyPr wrap="square" lIns="0" tIns="0" rIns="0" bIns="0" rtlCol="0" anchor="ctr">
            <a:spAutoFit/>
          </a:bodyPr>
          <a:lstStyle/>
          <a:p>
            <a:pPr>
              <a:lnSpc>
                <a:spcPts val="900"/>
              </a:lnSpc>
            </a:pPr>
            <a:r>
              <a:rPr lang="en-US" sz="1500">
                <a:solidFill>
                  <a:schemeClr val="bg1"/>
                </a:solidFill>
                <a:latin typeface="+mj-lt"/>
                <a:cs typeface="Arial" panose="020B0604020202020204" pitchFamily="34" charset="0"/>
              </a:rPr>
              <a:t>Data Gathering:</a:t>
            </a:r>
          </a:p>
        </p:txBody>
      </p:sp>
      <p:cxnSp>
        <p:nvCxnSpPr>
          <p:cNvPr id="255" name="Straight Connector 254">
            <a:extLst>
              <a:ext uri="{FF2B5EF4-FFF2-40B4-BE49-F238E27FC236}">
                <a16:creationId xmlns:a16="http://schemas.microsoft.com/office/drawing/2014/main" id="{76C69600-1C69-4BCA-8F9C-7A789877A0CD}"/>
              </a:ext>
            </a:extLst>
          </p:cNvPr>
          <p:cNvCxnSpPr>
            <a:cxnSpLocks/>
          </p:cNvCxnSpPr>
          <p:nvPr/>
        </p:nvCxnSpPr>
        <p:spPr>
          <a:xfrm>
            <a:off x="1077721" y="3964713"/>
            <a:ext cx="142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5DBE7AD-C7C6-426D-856F-D52E25386050}"/>
              </a:ext>
            </a:extLst>
          </p:cNvPr>
          <p:cNvCxnSpPr>
            <a:cxnSpLocks/>
          </p:cNvCxnSpPr>
          <p:nvPr/>
        </p:nvCxnSpPr>
        <p:spPr>
          <a:xfrm>
            <a:off x="1077721" y="4281849"/>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B7FA080-FC1D-4000-8241-449DD465207E}"/>
              </a:ext>
            </a:extLst>
          </p:cNvPr>
          <p:cNvCxnSpPr>
            <a:cxnSpLocks/>
          </p:cNvCxnSpPr>
          <p:nvPr/>
        </p:nvCxnSpPr>
        <p:spPr>
          <a:xfrm>
            <a:off x="1077721" y="4534810"/>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D0FCC0A-F6B1-4F00-8BC6-28A1FB51B250}"/>
              </a:ext>
            </a:extLst>
          </p:cNvPr>
          <p:cNvCxnSpPr>
            <a:cxnSpLocks/>
          </p:cNvCxnSpPr>
          <p:nvPr/>
        </p:nvCxnSpPr>
        <p:spPr>
          <a:xfrm>
            <a:off x="1077721" y="4787771"/>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7D3FAAB-1E0B-43BB-8FE4-23B8B77FEF19}"/>
              </a:ext>
            </a:extLst>
          </p:cNvPr>
          <p:cNvCxnSpPr>
            <a:cxnSpLocks/>
          </p:cNvCxnSpPr>
          <p:nvPr/>
        </p:nvCxnSpPr>
        <p:spPr>
          <a:xfrm>
            <a:off x="1077721" y="5040732"/>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66A94FE-2C1C-418A-BCF3-2E2D8BA08983}"/>
              </a:ext>
            </a:extLst>
          </p:cNvPr>
          <p:cNvCxnSpPr>
            <a:cxnSpLocks/>
          </p:cNvCxnSpPr>
          <p:nvPr/>
        </p:nvCxnSpPr>
        <p:spPr>
          <a:xfrm>
            <a:off x="1077721" y="5293693"/>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A3EDA8A-E6AA-4B6E-80A5-CF64DE7E3FD1}"/>
              </a:ext>
            </a:extLst>
          </p:cNvPr>
          <p:cNvCxnSpPr>
            <a:cxnSpLocks/>
          </p:cNvCxnSpPr>
          <p:nvPr/>
        </p:nvCxnSpPr>
        <p:spPr>
          <a:xfrm>
            <a:off x="1077721" y="5546654"/>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EBC4D15-F722-4DC4-BC9C-1D1B91E1D089}"/>
              </a:ext>
            </a:extLst>
          </p:cNvPr>
          <p:cNvCxnSpPr>
            <a:cxnSpLocks/>
          </p:cNvCxnSpPr>
          <p:nvPr/>
        </p:nvCxnSpPr>
        <p:spPr>
          <a:xfrm>
            <a:off x="1077721" y="5799615"/>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13032AC-55A3-46C7-8793-BA07B7D1C331}"/>
              </a:ext>
            </a:extLst>
          </p:cNvPr>
          <p:cNvCxnSpPr>
            <a:cxnSpLocks/>
          </p:cNvCxnSpPr>
          <p:nvPr/>
        </p:nvCxnSpPr>
        <p:spPr>
          <a:xfrm>
            <a:off x="1077721" y="6052578"/>
            <a:ext cx="1426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B922F169-44C3-42D2-B344-DA67A5D5CB86}"/>
              </a:ext>
            </a:extLst>
          </p:cNvPr>
          <p:cNvGrpSpPr/>
          <p:nvPr/>
        </p:nvGrpSpPr>
        <p:grpSpPr>
          <a:xfrm>
            <a:off x="4220860" y="3750933"/>
            <a:ext cx="2457349" cy="2533689"/>
            <a:chOff x="4220860" y="3701238"/>
            <a:chExt cx="2457349" cy="2533689"/>
          </a:xfrm>
        </p:grpSpPr>
        <p:sp>
          <p:nvSpPr>
            <p:cNvPr id="338" name="TextBox 337">
              <a:extLst>
                <a:ext uri="{FF2B5EF4-FFF2-40B4-BE49-F238E27FC236}">
                  <a16:creationId xmlns:a16="http://schemas.microsoft.com/office/drawing/2014/main" id="{07724C9B-E583-4E27-AE59-57A259DD5FE7}"/>
                </a:ext>
              </a:extLst>
            </p:cNvPr>
            <p:cNvSpPr txBox="1"/>
            <p:nvPr/>
          </p:nvSpPr>
          <p:spPr>
            <a:xfrm>
              <a:off x="4220861" y="3701238"/>
              <a:ext cx="1547664" cy="378565"/>
            </a:xfrm>
            <a:prstGeom prst="rect">
              <a:avLst/>
            </a:prstGeom>
            <a:noFill/>
          </p:spPr>
          <p:txBody>
            <a:bodyPr wrap="square" lIns="27432" tIns="27432" rIns="27432" bIns="27432" rtlCol="0">
              <a:spAutoFit/>
            </a:bodyPr>
            <a:lstStyle/>
            <a:p>
              <a:r>
                <a:rPr lang="en-US" sz="900" b="1">
                  <a:cs typeface="Calibri" panose="020F0502020204030204" pitchFamily="34" charset="0"/>
                </a:rPr>
                <a:t>BISO Program</a:t>
              </a:r>
              <a:br>
                <a:rPr lang="en-US" sz="900" b="1">
                  <a:cs typeface="Calibri" panose="020F0502020204030204" pitchFamily="34" charset="0"/>
                </a:rPr>
              </a:br>
              <a:r>
                <a:rPr lang="en-US" sz="600" i="1">
                  <a:cs typeface="Calibri" panose="020F0502020204030204" pitchFamily="34" charset="0"/>
                </a:rPr>
                <a:t>Define and operationalize a vision</a:t>
              </a:r>
              <a:br>
                <a:rPr lang="en-US" sz="600" i="1">
                  <a:cs typeface="Calibri" panose="020F0502020204030204" pitchFamily="34" charset="0"/>
                </a:rPr>
              </a:br>
              <a:r>
                <a:rPr lang="en-US" sz="600" i="1">
                  <a:cs typeface="Calibri" panose="020F0502020204030204" pitchFamily="34" charset="0"/>
                </a:rPr>
                <a:t>into missions and objectives</a:t>
              </a:r>
              <a:endParaRPr lang="en-US" sz="600" b="1">
                <a:cs typeface="Calibri" panose="020F0502020204030204" pitchFamily="34" charset="0"/>
              </a:endParaRPr>
            </a:p>
          </p:txBody>
        </p:sp>
        <p:sp>
          <p:nvSpPr>
            <p:cNvPr id="339" name="TextBox 338">
              <a:extLst>
                <a:ext uri="{FF2B5EF4-FFF2-40B4-BE49-F238E27FC236}">
                  <a16:creationId xmlns:a16="http://schemas.microsoft.com/office/drawing/2014/main" id="{BAC2A9EB-8916-49F3-9C0D-8B00EB27B466}"/>
                </a:ext>
              </a:extLst>
            </p:cNvPr>
            <p:cNvSpPr txBox="1"/>
            <p:nvPr/>
          </p:nvSpPr>
          <p:spPr>
            <a:xfrm>
              <a:off x="4220860" y="5717862"/>
              <a:ext cx="1601131" cy="517065"/>
            </a:xfrm>
            <a:prstGeom prst="rect">
              <a:avLst/>
            </a:prstGeom>
            <a:noFill/>
          </p:spPr>
          <p:txBody>
            <a:bodyPr wrap="square" lIns="27432" tIns="27432" rIns="27432" bIns="27432" rtlCol="0">
              <a:spAutoFit/>
            </a:bodyPr>
            <a:lstStyle/>
            <a:p>
              <a:r>
                <a:rPr lang="en-US" sz="900" b="1">
                  <a:cs typeface="Calibri" panose="020F0502020204030204" pitchFamily="34" charset="0"/>
                </a:rPr>
                <a:t>Security services catalog</a:t>
              </a:r>
            </a:p>
            <a:p>
              <a:r>
                <a:rPr lang="en-US" sz="600" i="1">
                  <a:cs typeface="Calibri" panose="020F0502020204030204" pitchFamily="34" charset="0"/>
                </a:rPr>
                <a:t>Document current CIP security services, and design supporting templates incl. RACIs</a:t>
              </a:r>
            </a:p>
            <a:p>
              <a:endParaRPr lang="en-US" sz="900" b="1">
                <a:cs typeface="Calibri" panose="020F0502020204030204" pitchFamily="34" charset="0"/>
              </a:endParaRPr>
            </a:p>
          </p:txBody>
        </p:sp>
        <p:sp>
          <p:nvSpPr>
            <p:cNvPr id="340" name="TextBox 339">
              <a:extLst>
                <a:ext uri="{FF2B5EF4-FFF2-40B4-BE49-F238E27FC236}">
                  <a16:creationId xmlns:a16="http://schemas.microsoft.com/office/drawing/2014/main" id="{09311233-8B6B-4E2B-B7FE-F774A1F51D4C}"/>
                </a:ext>
              </a:extLst>
            </p:cNvPr>
            <p:cNvSpPr txBox="1"/>
            <p:nvPr/>
          </p:nvSpPr>
          <p:spPr>
            <a:xfrm>
              <a:off x="4220860" y="5381758"/>
              <a:ext cx="2457349" cy="378565"/>
            </a:xfrm>
            <a:prstGeom prst="rect">
              <a:avLst/>
            </a:prstGeom>
            <a:noFill/>
          </p:spPr>
          <p:txBody>
            <a:bodyPr wrap="square" lIns="27432" tIns="27432" rIns="27432" bIns="27432" rtlCol="0">
              <a:spAutoFit/>
            </a:bodyPr>
            <a:lstStyle/>
            <a:p>
              <a:r>
                <a:rPr lang="en-US" sz="900" b="1">
                  <a:cs typeface="Calibri" panose="020F0502020204030204" pitchFamily="34" charset="0"/>
                </a:rPr>
                <a:t>Organizational Governance</a:t>
              </a:r>
            </a:p>
            <a:p>
              <a:r>
                <a:rPr lang="en-US" sz="600" i="1">
                  <a:cs typeface="Calibri" panose="020F0502020204030204" pitchFamily="34" charset="0"/>
                </a:rPr>
                <a:t>Establish clear roles &amp; responsibilities to create effective decision- making framework with clear oversight to manage risk.</a:t>
              </a:r>
            </a:p>
          </p:txBody>
        </p:sp>
        <p:sp>
          <p:nvSpPr>
            <p:cNvPr id="341" name="TextBox 340">
              <a:extLst>
                <a:ext uri="{FF2B5EF4-FFF2-40B4-BE49-F238E27FC236}">
                  <a16:creationId xmlns:a16="http://schemas.microsoft.com/office/drawing/2014/main" id="{74FD4F13-D3EA-4C0D-9EB3-EA397D2137FC}"/>
                </a:ext>
              </a:extLst>
            </p:cNvPr>
            <p:cNvSpPr txBox="1"/>
            <p:nvPr/>
          </p:nvSpPr>
          <p:spPr>
            <a:xfrm>
              <a:off x="4220861" y="5045654"/>
              <a:ext cx="2177771" cy="378565"/>
            </a:xfrm>
            <a:prstGeom prst="rect">
              <a:avLst/>
            </a:prstGeom>
            <a:noFill/>
          </p:spPr>
          <p:txBody>
            <a:bodyPr wrap="square" lIns="27432" tIns="27432" rIns="27432" bIns="27432" rtlCol="0">
              <a:spAutoFit/>
            </a:bodyPr>
            <a:lstStyle/>
            <a:p>
              <a:r>
                <a:rPr lang="en-US" sz="900" b="1">
                  <a:cs typeface="Calibri" panose="020F0502020204030204" pitchFamily="34" charset="0"/>
                </a:rPr>
                <a:t>Portfolio Management Office (PMO)</a:t>
              </a:r>
            </a:p>
            <a:p>
              <a:r>
                <a:rPr lang="en-US" sz="600" i="1">
                  <a:cs typeface="Calibri" panose="020F0502020204030204" pitchFamily="34" charset="0"/>
                </a:rPr>
                <a:t>Review operating model, develop PMO templates and support program management</a:t>
              </a:r>
            </a:p>
          </p:txBody>
        </p:sp>
        <p:sp>
          <p:nvSpPr>
            <p:cNvPr id="342" name="TextBox 341">
              <a:extLst>
                <a:ext uri="{FF2B5EF4-FFF2-40B4-BE49-F238E27FC236}">
                  <a16:creationId xmlns:a16="http://schemas.microsoft.com/office/drawing/2014/main" id="{361C3426-E64E-47CD-A3AB-0A6D13FA0E5A}"/>
                </a:ext>
              </a:extLst>
            </p:cNvPr>
            <p:cNvSpPr txBox="1"/>
            <p:nvPr/>
          </p:nvSpPr>
          <p:spPr>
            <a:xfrm>
              <a:off x="4220861" y="4709550"/>
              <a:ext cx="2161652" cy="378565"/>
            </a:xfrm>
            <a:prstGeom prst="rect">
              <a:avLst/>
            </a:prstGeom>
            <a:noFill/>
          </p:spPr>
          <p:txBody>
            <a:bodyPr wrap="square" lIns="27432" tIns="27432" rIns="27432" bIns="27432" rtlCol="0">
              <a:spAutoFit/>
            </a:bodyPr>
            <a:lstStyle/>
            <a:p>
              <a:r>
                <a:rPr lang="en-US" sz="900" b="1">
                  <a:cs typeface="Calibri" panose="020F0502020204030204" pitchFamily="34" charset="0"/>
                </a:rPr>
                <a:t>Agile Acceleration and Transition</a:t>
              </a:r>
            </a:p>
            <a:p>
              <a:r>
                <a:rPr lang="en-US" sz="600" i="1">
                  <a:cs typeface="Calibri" panose="020F0502020204030204" pitchFamily="34" charset="0"/>
                </a:rPr>
                <a:t>Review agile end state goals, develop roadmap and develop agile training courses</a:t>
              </a:r>
            </a:p>
          </p:txBody>
        </p:sp>
        <p:sp>
          <p:nvSpPr>
            <p:cNvPr id="343" name="TextBox 342">
              <a:extLst>
                <a:ext uri="{FF2B5EF4-FFF2-40B4-BE49-F238E27FC236}">
                  <a16:creationId xmlns:a16="http://schemas.microsoft.com/office/drawing/2014/main" id="{BF52EAD4-5713-4943-9CA0-6A8B436EDF18}"/>
                </a:ext>
              </a:extLst>
            </p:cNvPr>
            <p:cNvSpPr txBox="1"/>
            <p:nvPr/>
          </p:nvSpPr>
          <p:spPr>
            <a:xfrm>
              <a:off x="4220861" y="4373446"/>
              <a:ext cx="2161652" cy="378565"/>
            </a:xfrm>
            <a:prstGeom prst="rect">
              <a:avLst/>
            </a:prstGeom>
            <a:noFill/>
          </p:spPr>
          <p:txBody>
            <a:bodyPr wrap="square" lIns="27432" tIns="27432" rIns="27432" bIns="27432" rtlCol="0">
              <a:spAutoFit/>
            </a:bodyPr>
            <a:lstStyle/>
            <a:p>
              <a:r>
                <a:rPr lang="en-US" sz="900" b="1">
                  <a:cs typeface="Calibri" panose="020F0502020204030204" pitchFamily="34" charset="0"/>
                </a:rPr>
                <a:t>Modernize security org. structure</a:t>
              </a:r>
            </a:p>
            <a:p>
              <a:r>
                <a:rPr lang="en-US" sz="600" i="1">
                  <a:cs typeface="Calibri" panose="020F0502020204030204" pitchFamily="34" charset="0"/>
                </a:rPr>
                <a:t>Assess current CIP org. structure and recommend improvements and roadmap for transition to new structure</a:t>
              </a:r>
            </a:p>
          </p:txBody>
        </p:sp>
        <p:sp>
          <p:nvSpPr>
            <p:cNvPr id="344" name="TextBox 343">
              <a:extLst>
                <a:ext uri="{FF2B5EF4-FFF2-40B4-BE49-F238E27FC236}">
                  <a16:creationId xmlns:a16="http://schemas.microsoft.com/office/drawing/2014/main" id="{DF3BB0D2-FB2F-44E2-848A-483CB1203968}"/>
                </a:ext>
              </a:extLst>
            </p:cNvPr>
            <p:cNvSpPr txBox="1"/>
            <p:nvPr/>
          </p:nvSpPr>
          <p:spPr>
            <a:xfrm>
              <a:off x="4220861" y="4037342"/>
              <a:ext cx="1785910" cy="378565"/>
            </a:xfrm>
            <a:prstGeom prst="rect">
              <a:avLst/>
            </a:prstGeom>
            <a:noFill/>
          </p:spPr>
          <p:txBody>
            <a:bodyPr wrap="square" lIns="27432" tIns="27432" rIns="27432" bIns="27432" rtlCol="0">
              <a:spAutoFit/>
            </a:bodyPr>
            <a:lstStyle/>
            <a:p>
              <a:r>
                <a:rPr lang="en-US" sz="900" b="1">
                  <a:cs typeface="Calibri" panose="020F0502020204030204" pitchFamily="34" charset="0"/>
                </a:rPr>
                <a:t>Change management</a:t>
              </a:r>
              <a:endParaRPr lang="en-US" sz="600">
                <a:cs typeface="Calibri" panose="020F0502020204030204" pitchFamily="34" charset="0"/>
              </a:endParaRPr>
            </a:p>
            <a:p>
              <a:r>
                <a:rPr lang="en-US" sz="600" i="1">
                  <a:cs typeface="Calibri" panose="020F0502020204030204" pitchFamily="34" charset="0"/>
                </a:rPr>
                <a:t>Build a roadmap and execute on objectives in each workstream </a:t>
              </a:r>
              <a:endParaRPr lang="en-US" sz="600">
                <a:cs typeface="Calibri" panose="020F0502020204030204" pitchFamily="34" charset="0"/>
              </a:endParaRPr>
            </a:p>
          </p:txBody>
        </p:sp>
      </p:grpSp>
      <p:grpSp>
        <p:nvGrpSpPr>
          <p:cNvPr id="2" name="Group 1">
            <a:extLst>
              <a:ext uri="{FF2B5EF4-FFF2-40B4-BE49-F238E27FC236}">
                <a16:creationId xmlns:a16="http://schemas.microsoft.com/office/drawing/2014/main" id="{74BC2847-A07B-4200-A40E-A8EFC43D1C41}"/>
              </a:ext>
            </a:extLst>
          </p:cNvPr>
          <p:cNvGrpSpPr/>
          <p:nvPr/>
        </p:nvGrpSpPr>
        <p:grpSpPr>
          <a:xfrm>
            <a:off x="5292033" y="3612443"/>
            <a:ext cx="3052119" cy="2650879"/>
            <a:chOff x="5123587" y="3612443"/>
            <a:chExt cx="3052119" cy="2650879"/>
          </a:xfrm>
        </p:grpSpPr>
        <p:grpSp>
          <p:nvGrpSpPr>
            <p:cNvPr id="264" name="Group 263">
              <a:extLst>
                <a:ext uri="{FF2B5EF4-FFF2-40B4-BE49-F238E27FC236}">
                  <a16:creationId xmlns:a16="http://schemas.microsoft.com/office/drawing/2014/main" id="{89ABEEE3-D4F5-4301-A8E4-B4B0C0456515}"/>
                </a:ext>
              </a:extLst>
            </p:cNvPr>
            <p:cNvGrpSpPr/>
            <p:nvPr/>
          </p:nvGrpSpPr>
          <p:grpSpPr>
            <a:xfrm>
              <a:off x="5289767" y="3612443"/>
              <a:ext cx="2885939" cy="2650879"/>
              <a:chOff x="9891061" y="4111"/>
              <a:chExt cx="7991378" cy="6851174"/>
            </a:xfrm>
          </p:grpSpPr>
          <p:sp>
            <p:nvSpPr>
              <p:cNvPr id="265" name="Freeform: Shape 264">
                <a:extLst>
                  <a:ext uri="{FF2B5EF4-FFF2-40B4-BE49-F238E27FC236}">
                    <a16:creationId xmlns:a16="http://schemas.microsoft.com/office/drawing/2014/main" id="{EC9DEA93-BEE2-4304-8098-4A44DAB305D2}"/>
                  </a:ext>
                </a:extLst>
              </p:cNvPr>
              <p:cNvSpPr/>
              <p:nvPr/>
            </p:nvSpPr>
            <p:spPr>
              <a:xfrm>
                <a:off x="9891061" y="4111"/>
                <a:ext cx="7991378" cy="6851174"/>
              </a:xfrm>
              <a:custGeom>
                <a:avLst/>
                <a:gdLst>
                  <a:gd name="connsiteX0" fmla="*/ 2111443 w 7991378"/>
                  <a:gd name="connsiteY0" fmla="*/ -127 h 6851174"/>
                  <a:gd name="connsiteX1" fmla="*/ 2107331 w 7991378"/>
                  <a:gd name="connsiteY1" fmla="*/ 36877 h 6851174"/>
                  <a:gd name="connsiteX2" fmla="*/ 1819526 w 7991378"/>
                  <a:gd name="connsiteY2" fmla="*/ 119107 h 6851174"/>
                  <a:gd name="connsiteX3" fmla="*/ 3649148 w 7991378"/>
                  <a:gd name="connsiteY3" fmla="*/ 263010 h 6851174"/>
                  <a:gd name="connsiteX4" fmla="*/ 3583364 w 7991378"/>
                  <a:gd name="connsiteY4" fmla="*/ 550815 h 6851174"/>
                  <a:gd name="connsiteX5" fmla="*/ 2259457 w 7991378"/>
                  <a:gd name="connsiteY5" fmla="*/ 887959 h 6851174"/>
                  <a:gd name="connsiteX6" fmla="*/ 2333465 w 7991378"/>
                  <a:gd name="connsiteY6" fmla="*/ 1118204 h 6851174"/>
                  <a:gd name="connsiteX7" fmla="*/ 7990904 w 7991378"/>
                  <a:gd name="connsiteY7" fmla="*/ 3395981 h 6851174"/>
                  <a:gd name="connsiteX8" fmla="*/ 5486993 w 7991378"/>
                  <a:gd name="connsiteY8" fmla="*/ 6851048 h 6851174"/>
                  <a:gd name="connsiteX9" fmla="*/ -476 w 7991378"/>
                  <a:gd name="connsiteY9" fmla="*/ 6851048 h 6851174"/>
                  <a:gd name="connsiteX10" fmla="*/ 4989501 w 7991378"/>
                  <a:gd name="connsiteY10" fmla="*/ 3478211 h 6851174"/>
                  <a:gd name="connsiteX11" fmla="*/ 4496119 w 7991378"/>
                  <a:gd name="connsiteY11" fmla="*/ 2376326 h 6851174"/>
                  <a:gd name="connsiteX12" fmla="*/ 1206911 w 7991378"/>
                  <a:gd name="connsiteY12" fmla="*/ 1537578 h 6851174"/>
                  <a:gd name="connsiteX13" fmla="*/ 1248026 w 7991378"/>
                  <a:gd name="connsiteY13" fmla="*/ 682384 h 6851174"/>
                  <a:gd name="connsiteX14" fmla="*/ 2728170 w 7991378"/>
                  <a:gd name="connsiteY14" fmla="*/ 394578 h 6851174"/>
                  <a:gd name="connsiteX15" fmla="*/ 1198688 w 7991378"/>
                  <a:gd name="connsiteY15" fmla="*/ 197226 h 6851174"/>
                  <a:gd name="connsiteX16" fmla="*/ 1280918 w 7991378"/>
                  <a:gd name="connsiteY16" fmla="*/ 49211 h 6851174"/>
                  <a:gd name="connsiteX17" fmla="*/ 2111443 w 7991378"/>
                  <a:gd name="connsiteY17" fmla="*/ -127 h 685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378" h="6851174">
                    <a:moveTo>
                      <a:pt x="2111443" y="-127"/>
                    </a:moveTo>
                    <a:cubicBezTo>
                      <a:pt x="2111443" y="-127"/>
                      <a:pt x="2161357" y="18704"/>
                      <a:pt x="2107331" y="36877"/>
                    </a:cubicBezTo>
                    <a:cubicBezTo>
                      <a:pt x="2018605" y="66726"/>
                      <a:pt x="1809329" y="103812"/>
                      <a:pt x="1819526" y="119107"/>
                    </a:cubicBezTo>
                    <a:cubicBezTo>
                      <a:pt x="1835972" y="143776"/>
                      <a:pt x="3344896" y="197226"/>
                      <a:pt x="3649148" y="263010"/>
                    </a:cubicBezTo>
                    <a:cubicBezTo>
                      <a:pt x="3953400" y="328794"/>
                      <a:pt x="3978069" y="452139"/>
                      <a:pt x="3583364" y="550815"/>
                    </a:cubicBezTo>
                    <a:cubicBezTo>
                      <a:pt x="3188659" y="649492"/>
                      <a:pt x="2440364" y="797506"/>
                      <a:pt x="2259457" y="887959"/>
                    </a:cubicBezTo>
                    <a:cubicBezTo>
                      <a:pt x="2078551" y="978413"/>
                      <a:pt x="2002241" y="1021008"/>
                      <a:pt x="2333465" y="1118204"/>
                    </a:cubicBezTo>
                    <a:cubicBezTo>
                      <a:pt x="2950191" y="1299110"/>
                      <a:pt x="7990904" y="1562247"/>
                      <a:pt x="7990904" y="3395981"/>
                    </a:cubicBezTo>
                    <a:cubicBezTo>
                      <a:pt x="7990904" y="4884348"/>
                      <a:pt x="5486993" y="6851048"/>
                      <a:pt x="5486993" y="6851048"/>
                    </a:cubicBezTo>
                    <a:lnTo>
                      <a:pt x="-476" y="6851048"/>
                    </a:lnTo>
                    <a:cubicBezTo>
                      <a:pt x="-476" y="6851048"/>
                      <a:pt x="4380997" y="4086715"/>
                      <a:pt x="4989501" y="3478211"/>
                    </a:cubicBezTo>
                    <a:cubicBezTo>
                      <a:pt x="5598004" y="2869708"/>
                      <a:pt x="4833263" y="2540787"/>
                      <a:pt x="4496119" y="2376326"/>
                    </a:cubicBezTo>
                    <a:cubicBezTo>
                      <a:pt x="4158975" y="2211866"/>
                      <a:pt x="2366932" y="1831551"/>
                      <a:pt x="1206911" y="1537578"/>
                    </a:cubicBezTo>
                    <a:cubicBezTo>
                      <a:pt x="314713" y="1311445"/>
                      <a:pt x="779313" y="797506"/>
                      <a:pt x="1248026" y="682384"/>
                    </a:cubicBezTo>
                    <a:cubicBezTo>
                      <a:pt x="1716738" y="567262"/>
                      <a:pt x="2703501" y="460362"/>
                      <a:pt x="2728170" y="394578"/>
                    </a:cubicBezTo>
                    <a:cubicBezTo>
                      <a:pt x="2752839" y="328794"/>
                      <a:pt x="1374002" y="255691"/>
                      <a:pt x="1198688" y="197226"/>
                    </a:cubicBezTo>
                    <a:cubicBezTo>
                      <a:pt x="1050673" y="147887"/>
                      <a:pt x="1149349" y="65657"/>
                      <a:pt x="1280918" y="49211"/>
                    </a:cubicBezTo>
                    <a:cubicBezTo>
                      <a:pt x="1403605" y="33916"/>
                      <a:pt x="2111443" y="-127"/>
                      <a:pt x="2111443" y="-127"/>
                    </a:cubicBezTo>
                    <a:close/>
                  </a:path>
                </a:pathLst>
              </a:custGeom>
              <a:gradFill>
                <a:gsLst>
                  <a:gs pos="75000">
                    <a:schemeClr val="bg1">
                      <a:lumMod val="85000"/>
                    </a:schemeClr>
                  </a:gs>
                  <a:gs pos="100000">
                    <a:schemeClr val="bg1">
                      <a:lumMod val="85000"/>
                      <a:alpha val="0"/>
                    </a:schemeClr>
                  </a:gs>
                </a:gsLst>
                <a:lin ang="5400000" scaled="0"/>
              </a:gradFill>
              <a:ln w="8222"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167C7B46-F175-4788-AE3A-43E72E9B0E10}"/>
                  </a:ext>
                </a:extLst>
              </p:cNvPr>
              <p:cNvSpPr/>
              <p:nvPr/>
            </p:nvSpPr>
            <p:spPr>
              <a:xfrm>
                <a:off x="11050138" y="4111"/>
                <a:ext cx="5570824" cy="6851174"/>
              </a:xfrm>
              <a:custGeom>
                <a:avLst/>
                <a:gdLst>
                  <a:gd name="connsiteX0" fmla="*/ 952365 w 5570824"/>
                  <a:gd name="connsiteY0" fmla="*/ -127 h 6851174"/>
                  <a:gd name="connsiteX1" fmla="*/ 228739 w 5570824"/>
                  <a:gd name="connsiteY1" fmla="*/ 131441 h 6851174"/>
                  <a:gd name="connsiteX2" fmla="*/ 2235157 w 5570824"/>
                  <a:gd name="connsiteY2" fmla="*/ 345240 h 6851174"/>
                  <a:gd name="connsiteX3" fmla="*/ 14941 w 5570824"/>
                  <a:gd name="connsiteY3" fmla="*/ 1077089 h 6851174"/>
                  <a:gd name="connsiteX4" fmla="*/ 5499697 w 5570824"/>
                  <a:gd name="connsiteY4" fmla="*/ 2943715 h 6851174"/>
                  <a:gd name="connsiteX5" fmla="*/ 1449858 w 5570824"/>
                  <a:gd name="connsiteY5" fmla="*/ 6851048 h 685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824" h="6851174">
                    <a:moveTo>
                      <a:pt x="952365" y="-127"/>
                    </a:moveTo>
                    <a:cubicBezTo>
                      <a:pt x="952365" y="-127"/>
                      <a:pt x="319193" y="82103"/>
                      <a:pt x="228739" y="131441"/>
                    </a:cubicBezTo>
                    <a:cubicBezTo>
                      <a:pt x="138286" y="180779"/>
                      <a:pt x="2128258" y="254787"/>
                      <a:pt x="2235157" y="345240"/>
                    </a:cubicBezTo>
                    <a:cubicBezTo>
                      <a:pt x="2342056" y="435693"/>
                      <a:pt x="307516" y="745126"/>
                      <a:pt x="14941" y="1077089"/>
                    </a:cubicBezTo>
                    <a:cubicBezTo>
                      <a:pt x="-314967" y="1451483"/>
                      <a:pt x="4751402" y="1653523"/>
                      <a:pt x="5499697" y="2943715"/>
                    </a:cubicBezTo>
                    <a:cubicBezTo>
                      <a:pt x="6201038" y="4153321"/>
                      <a:pt x="1449858" y="6851048"/>
                      <a:pt x="1449858" y="6851048"/>
                    </a:cubicBezTo>
                  </a:path>
                </a:pathLst>
              </a:custGeom>
              <a:ln w="12700">
                <a:solidFill>
                  <a:schemeClr val="bg1"/>
                </a:solidFill>
                <a:prstDash val="lgDash"/>
              </a:ln>
            </p:spPr>
            <p:txBody>
              <a:bodyPr rtlCol="0" anchor="ctr"/>
              <a:lstStyle/>
              <a:p>
                <a:endParaRPr lang="en-GB"/>
              </a:p>
            </p:txBody>
          </p:sp>
        </p:grpSp>
        <p:grpSp>
          <p:nvGrpSpPr>
            <p:cNvPr id="267" name="Group 266">
              <a:extLst>
                <a:ext uri="{FF2B5EF4-FFF2-40B4-BE49-F238E27FC236}">
                  <a16:creationId xmlns:a16="http://schemas.microsoft.com/office/drawing/2014/main" id="{0BC5CADE-2E50-44C4-A8AD-18DECEB5C71E}"/>
                </a:ext>
              </a:extLst>
            </p:cNvPr>
            <p:cNvGrpSpPr/>
            <p:nvPr/>
          </p:nvGrpSpPr>
          <p:grpSpPr>
            <a:xfrm>
              <a:off x="6375089" y="5626151"/>
              <a:ext cx="376592" cy="538276"/>
              <a:chOff x="502358" y="1493207"/>
              <a:chExt cx="4258379" cy="6086389"/>
            </a:xfrm>
          </p:grpSpPr>
          <p:sp>
            <p:nvSpPr>
              <p:cNvPr id="268" name="Freeform: Shape 267">
                <a:extLst>
                  <a:ext uri="{FF2B5EF4-FFF2-40B4-BE49-F238E27FC236}">
                    <a16:creationId xmlns:a16="http://schemas.microsoft.com/office/drawing/2014/main" id="{7B802B42-300E-42CF-A0AA-E0AF6C05D595}"/>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269" name="Graphic 17">
                <a:extLst>
                  <a:ext uri="{FF2B5EF4-FFF2-40B4-BE49-F238E27FC236}">
                    <a16:creationId xmlns:a16="http://schemas.microsoft.com/office/drawing/2014/main" id="{64E6D7CD-A775-4BDA-A9E2-54BE90BB1D34}"/>
                  </a:ext>
                </a:extLst>
              </p:cNvPr>
              <p:cNvGrpSpPr/>
              <p:nvPr/>
            </p:nvGrpSpPr>
            <p:grpSpPr>
              <a:xfrm>
                <a:off x="831094" y="1493207"/>
                <a:ext cx="328555" cy="5922160"/>
                <a:chOff x="4295565" y="990600"/>
                <a:chExt cx="328555" cy="5922160"/>
              </a:xfrm>
              <a:solidFill>
                <a:srgbClr val="CDD3DA"/>
              </a:solidFill>
            </p:grpSpPr>
            <p:sp>
              <p:nvSpPr>
                <p:cNvPr id="275" name="Freeform: Shape 274">
                  <a:extLst>
                    <a:ext uri="{FF2B5EF4-FFF2-40B4-BE49-F238E27FC236}">
                      <a16:creationId xmlns:a16="http://schemas.microsoft.com/office/drawing/2014/main" id="{1953A4EE-8B6D-4256-AEA2-253D5077B245}"/>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1DE5A81A-E978-4B8A-A08C-A6D608BAED90}"/>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270" name="Freeform: Shape 269">
                <a:extLst>
                  <a:ext uri="{FF2B5EF4-FFF2-40B4-BE49-F238E27FC236}">
                    <a16:creationId xmlns:a16="http://schemas.microsoft.com/office/drawing/2014/main" id="{077D6F70-D6A0-4FE0-9D7B-82E88A9C8F25}"/>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C0F85C93-39AD-4B25-B19D-D0598D6E2D56}"/>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61745333-658C-49FD-BD5A-8499B46CDC1B}"/>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114C7906-5CE6-4563-897C-E3AE2B163686}"/>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A3B8A190-CFAF-4FA8-A747-FE988F205826}"/>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277" name="Group 276">
              <a:extLst>
                <a:ext uri="{FF2B5EF4-FFF2-40B4-BE49-F238E27FC236}">
                  <a16:creationId xmlns:a16="http://schemas.microsoft.com/office/drawing/2014/main" id="{2CC2C969-B7DB-4529-9F86-6E6424E34DDF}"/>
                </a:ext>
              </a:extLst>
            </p:cNvPr>
            <p:cNvGrpSpPr/>
            <p:nvPr/>
          </p:nvGrpSpPr>
          <p:grpSpPr>
            <a:xfrm>
              <a:off x="6998677" y="5213694"/>
              <a:ext cx="351813" cy="502834"/>
              <a:chOff x="502358" y="1493207"/>
              <a:chExt cx="4258379" cy="6086389"/>
            </a:xfrm>
          </p:grpSpPr>
          <p:sp>
            <p:nvSpPr>
              <p:cNvPr id="278" name="Freeform: Shape 277">
                <a:extLst>
                  <a:ext uri="{FF2B5EF4-FFF2-40B4-BE49-F238E27FC236}">
                    <a16:creationId xmlns:a16="http://schemas.microsoft.com/office/drawing/2014/main" id="{40AF17D5-6D23-4D19-8F35-77A2864C4184}"/>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279" name="Graphic 17">
                <a:extLst>
                  <a:ext uri="{FF2B5EF4-FFF2-40B4-BE49-F238E27FC236}">
                    <a16:creationId xmlns:a16="http://schemas.microsoft.com/office/drawing/2014/main" id="{570D2292-8DAF-4AB0-AB78-3592CC95CD00}"/>
                  </a:ext>
                </a:extLst>
              </p:cNvPr>
              <p:cNvGrpSpPr/>
              <p:nvPr/>
            </p:nvGrpSpPr>
            <p:grpSpPr>
              <a:xfrm>
                <a:off x="831094" y="1493207"/>
                <a:ext cx="328555" cy="5922160"/>
                <a:chOff x="4295565" y="990600"/>
                <a:chExt cx="328555" cy="5922160"/>
              </a:xfrm>
              <a:solidFill>
                <a:srgbClr val="CDD3DA"/>
              </a:solidFill>
            </p:grpSpPr>
            <p:sp>
              <p:nvSpPr>
                <p:cNvPr id="285" name="Freeform: Shape 284">
                  <a:extLst>
                    <a:ext uri="{FF2B5EF4-FFF2-40B4-BE49-F238E27FC236}">
                      <a16:creationId xmlns:a16="http://schemas.microsoft.com/office/drawing/2014/main" id="{22EB79AD-FC56-475F-8F14-04C0AA1D641D}"/>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7945110F-7AE2-402B-9239-B7168FD2017A}"/>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280" name="Freeform: Shape 279">
                <a:extLst>
                  <a:ext uri="{FF2B5EF4-FFF2-40B4-BE49-F238E27FC236}">
                    <a16:creationId xmlns:a16="http://schemas.microsoft.com/office/drawing/2014/main" id="{5BF01A16-0196-40C0-80D9-1FF9B47B3EC6}"/>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40DE4A78-FA7A-4EEE-89EC-F810D42F81BE}"/>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93CE4236-EC19-42C8-8548-DDD402E8EC07}"/>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2D50C989-5DE3-4217-B1BC-4399186D001E}"/>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2C94895A-823D-4BD0-BADE-34F063FBFDF3}"/>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287" name="Group 286">
              <a:extLst>
                <a:ext uri="{FF2B5EF4-FFF2-40B4-BE49-F238E27FC236}">
                  <a16:creationId xmlns:a16="http://schemas.microsoft.com/office/drawing/2014/main" id="{FD2417C0-AD5A-4A11-BA70-72C4EEF9865D}"/>
                </a:ext>
              </a:extLst>
            </p:cNvPr>
            <p:cNvGrpSpPr/>
            <p:nvPr/>
          </p:nvGrpSpPr>
          <p:grpSpPr>
            <a:xfrm>
              <a:off x="7463214" y="4871299"/>
              <a:ext cx="296195" cy="423349"/>
              <a:chOff x="502358" y="1493207"/>
              <a:chExt cx="4258379" cy="6086389"/>
            </a:xfrm>
          </p:grpSpPr>
          <p:sp>
            <p:nvSpPr>
              <p:cNvPr id="288" name="Freeform: Shape 287">
                <a:extLst>
                  <a:ext uri="{FF2B5EF4-FFF2-40B4-BE49-F238E27FC236}">
                    <a16:creationId xmlns:a16="http://schemas.microsoft.com/office/drawing/2014/main" id="{8C01460A-B898-457A-83CE-EB0CE3A72937}"/>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289" name="Graphic 17">
                <a:extLst>
                  <a:ext uri="{FF2B5EF4-FFF2-40B4-BE49-F238E27FC236}">
                    <a16:creationId xmlns:a16="http://schemas.microsoft.com/office/drawing/2014/main" id="{D3EF7204-743A-40AC-9E9A-8623D7C3CE7D}"/>
                  </a:ext>
                </a:extLst>
              </p:cNvPr>
              <p:cNvGrpSpPr/>
              <p:nvPr/>
            </p:nvGrpSpPr>
            <p:grpSpPr>
              <a:xfrm>
                <a:off x="831094" y="1493207"/>
                <a:ext cx="328555" cy="5922160"/>
                <a:chOff x="4295565" y="990600"/>
                <a:chExt cx="328555" cy="5922160"/>
              </a:xfrm>
              <a:solidFill>
                <a:srgbClr val="CDD3DA"/>
              </a:solidFill>
            </p:grpSpPr>
            <p:sp>
              <p:nvSpPr>
                <p:cNvPr id="295" name="Freeform: Shape 294">
                  <a:extLst>
                    <a:ext uri="{FF2B5EF4-FFF2-40B4-BE49-F238E27FC236}">
                      <a16:creationId xmlns:a16="http://schemas.microsoft.com/office/drawing/2014/main" id="{2E4389BE-13AB-40F4-9B22-E458C26AE032}"/>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3BBCEAC5-815A-4DBE-9AA5-A8557EF3DDE4}"/>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290" name="Freeform: Shape 289">
                <a:extLst>
                  <a:ext uri="{FF2B5EF4-FFF2-40B4-BE49-F238E27FC236}">
                    <a16:creationId xmlns:a16="http://schemas.microsoft.com/office/drawing/2014/main" id="{180E98BD-A9A8-4F19-92A7-107BDE48073D}"/>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3E558A72-52B1-4CE5-BA4F-34DF376A4C20}"/>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648929C5-8B37-416C-8E56-F178EA6DD402}"/>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198FB688-55CC-4CEC-B2B8-0FB72AC2FB1C}"/>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8357019A-911C-48B1-AD73-EEFB3C094A4C}"/>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297" name="Group 296">
              <a:extLst>
                <a:ext uri="{FF2B5EF4-FFF2-40B4-BE49-F238E27FC236}">
                  <a16:creationId xmlns:a16="http://schemas.microsoft.com/office/drawing/2014/main" id="{9CF3CECA-892A-46A6-BED3-B82FD481E3D6}"/>
                </a:ext>
              </a:extLst>
            </p:cNvPr>
            <p:cNvGrpSpPr/>
            <p:nvPr/>
          </p:nvGrpSpPr>
          <p:grpSpPr>
            <a:xfrm>
              <a:off x="7673860" y="4437178"/>
              <a:ext cx="264454" cy="377969"/>
              <a:chOff x="502358" y="1493207"/>
              <a:chExt cx="4258379" cy="6086389"/>
            </a:xfrm>
          </p:grpSpPr>
          <p:sp>
            <p:nvSpPr>
              <p:cNvPr id="298" name="Freeform: Shape 297">
                <a:extLst>
                  <a:ext uri="{FF2B5EF4-FFF2-40B4-BE49-F238E27FC236}">
                    <a16:creationId xmlns:a16="http://schemas.microsoft.com/office/drawing/2014/main" id="{BF5BA112-6D63-4E49-A844-F8C1F360F4BD}"/>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299" name="Graphic 17">
                <a:extLst>
                  <a:ext uri="{FF2B5EF4-FFF2-40B4-BE49-F238E27FC236}">
                    <a16:creationId xmlns:a16="http://schemas.microsoft.com/office/drawing/2014/main" id="{79B0094C-8C81-4C4C-A29A-2AC94FB75A22}"/>
                  </a:ext>
                </a:extLst>
              </p:cNvPr>
              <p:cNvGrpSpPr/>
              <p:nvPr/>
            </p:nvGrpSpPr>
            <p:grpSpPr>
              <a:xfrm>
                <a:off x="831094" y="1493207"/>
                <a:ext cx="328555" cy="5922160"/>
                <a:chOff x="4295565" y="990600"/>
                <a:chExt cx="328555" cy="5922160"/>
              </a:xfrm>
              <a:solidFill>
                <a:srgbClr val="CDD3DA"/>
              </a:solidFill>
            </p:grpSpPr>
            <p:sp>
              <p:nvSpPr>
                <p:cNvPr id="305" name="Freeform: Shape 304">
                  <a:extLst>
                    <a:ext uri="{FF2B5EF4-FFF2-40B4-BE49-F238E27FC236}">
                      <a16:creationId xmlns:a16="http://schemas.microsoft.com/office/drawing/2014/main" id="{845F0AEC-E6D3-41DD-901E-08B4A4629FEF}"/>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0BACA856-B6BB-484B-82D4-B47FFFFC8880}"/>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300" name="Freeform: Shape 299">
                <a:extLst>
                  <a:ext uri="{FF2B5EF4-FFF2-40B4-BE49-F238E27FC236}">
                    <a16:creationId xmlns:a16="http://schemas.microsoft.com/office/drawing/2014/main" id="{576E0D26-3B40-4912-9390-37CCE56424B7}"/>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EED42096-2747-45B9-9660-26EBE68FCBCF}"/>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08614F9C-57AB-46F3-9555-ACFCFBEDC62E}"/>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4FF68FDB-2C6C-4910-86FF-3122E5240884}"/>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F25C3E22-5E90-4DEC-A0CB-079E387B5054}"/>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307" name="Group 306">
              <a:extLst>
                <a:ext uri="{FF2B5EF4-FFF2-40B4-BE49-F238E27FC236}">
                  <a16:creationId xmlns:a16="http://schemas.microsoft.com/office/drawing/2014/main" id="{CFF7A98E-F4D1-47FA-B801-F5417F6A1DDE}"/>
                </a:ext>
              </a:extLst>
            </p:cNvPr>
            <p:cNvGrpSpPr/>
            <p:nvPr/>
          </p:nvGrpSpPr>
          <p:grpSpPr>
            <a:xfrm>
              <a:off x="7233856" y="4185741"/>
              <a:ext cx="210668" cy="301093"/>
              <a:chOff x="502358" y="1493207"/>
              <a:chExt cx="4258379" cy="6086389"/>
            </a:xfrm>
          </p:grpSpPr>
          <p:sp>
            <p:nvSpPr>
              <p:cNvPr id="308" name="Freeform: Shape 307">
                <a:extLst>
                  <a:ext uri="{FF2B5EF4-FFF2-40B4-BE49-F238E27FC236}">
                    <a16:creationId xmlns:a16="http://schemas.microsoft.com/office/drawing/2014/main" id="{C3249EB3-9F46-477B-9991-9294DC1ED0D4}"/>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309" name="Graphic 17">
                <a:extLst>
                  <a:ext uri="{FF2B5EF4-FFF2-40B4-BE49-F238E27FC236}">
                    <a16:creationId xmlns:a16="http://schemas.microsoft.com/office/drawing/2014/main" id="{954645F6-706C-42C9-B8FC-55943AF0D3B2}"/>
                  </a:ext>
                </a:extLst>
              </p:cNvPr>
              <p:cNvGrpSpPr/>
              <p:nvPr/>
            </p:nvGrpSpPr>
            <p:grpSpPr>
              <a:xfrm>
                <a:off x="831094" y="1493207"/>
                <a:ext cx="328555" cy="5922160"/>
                <a:chOff x="4295565" y="990600"/>
                <a:chExt cx="328555" cy="5922160"/>
              </a:xfrm>
              <a:solidFill>
                <a:srgbClr val="CDD3DA"/>
              </a:solidFill>
            </p:grpSpPr>
            <p:sp>
              <p:nvSpPr>
                <p:cNvPr id="315" name="Freeform: Shape 314">
                  <a:extLst>
                    <a:ext uri="{FF2B5EF4-FFF2-40B4-BE49-F238E27FC236}">
                      <a16:creationId xmlns:a16="http://schemas.microsoft.com/office/drawing/2014/main" id="{4FFF7D33-C4F4-4543-B244-01977D5CC4F2}"/>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17C4F618-D8FC-4411-9835-E3327A6E8DFA}"/>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310" name="Freeform: Shape 309">
                <a:extLst>
                  <a:ext uri="{FF2B5EF4-FFF2-40B4-BE49-F238E27FC236}">
                    <a16:creationId xmlns:a16="http://schemas.microsoft.com/office/drawing/2014/main" id="{102BD725-1B78-4B6E-882A-F3A7C1AB670A}"/>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7793616D-75C5-4944-8ABD-863D1E0B4721}"/>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1D02E44D-E8F2-4691-8830-A754441B5A4F}"/>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4B147902-CBE7-4846-A59E-B56F28036AFC}"/>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850FF81E-5B37-44AB-BA47-3FB1E2AF32E9}"/>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317" name="Group 316">
              <a:extLst>
                <a:ext uri="{FF2B5EF4-FFF2-40B4-BE49-F238E27FC236}">
                  <a16:creationId xmlns:a16="http://schemas.microsoft.com/office/drawing/2014/main" id="{BF93D272-AEEF-46DA-A623-2B33CB3A722B}"/>
                </a:ext>
              </a:extLst>
            </p:cNvPr>
            <p:cNvGrpSpPr/>
            <p:nvPr/>
          </p:nvGrpSpPr>
          <p:grpSpPr>
            <a:xfrm>
              <a:off x="6404149" y="3941679"/>
              <a:ext cx="210668" cy="301093"/>
              <a:chOff x="502358" y="1493207"/>
              <a:chExt cx="4258379" cy="6086389"/>
            </a:xfrm>
          </p:grpSpPr>
          <p:sp>
            <p:nvSpPr>
              <p:cNvPr id="318" name="Freeform: Shape 317">
                <a:extLst>
                  <a:ext uri="{FF2B5EF4-FFF2-40B4-BE49-F238E27FC236}">
                    <a16:creationId xmlns:a16="http://schemas.microsoft.com/office/drawing/2014/main" id="{9EBDA81B-DD96-4EDC-8596-CF41DD31DDC7}"/>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319" name="Graphic 17">
                <a:extLst>
                  <a:ext uri="{FF2B5EF4-FFF2-40B4-BE49-F238E27FC236}">
                    <a16:creationId xmlns:a16="http://schemas.microsoft.com/office/drawing/2014/main" id="{DBB6E146-9C79-4D9F-A3E4-AA74C312F89E}"/>
                  </a:ext>
                </a:extLst>
              </p:cNvPr>
              <p:cNvGrpSpPr/>
              <p:nvPr/>
            </p:nvGrpSpPr>
            <p:grpSpPr>
              <a:xfrm>
                <a:off x="831094" y="1493207"/>
                <a:ext cx="328555" cy="5922160"/>
                <a:chOff x="4295565" y="990600"/>
                <a:chExt cx="328555" cy="5922160"/>
              </a:xfrm>
              <a:solidFill>
                <a:srgbClr val="CDD3DA"/>
              </a:solidFill>
            </p:grpSpPr>
            <p:sp>
              <p:nvSpPr>
                <p:cNvPr id="325" name="Freeform: Shape 324">
                  <a:extLst>
                    <a:ext uri="{FF2B5EF4-FFF2-40B4-BE49-F238E27FC236}">
                      <a16:creationId xmlns:a16="http://schemas.microsoft.com/office/drawing/2014/main" id="{B4FAD0B6-275A-4C63-B12C-8B06A63DF3C1}"/>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947DF63E-EF40-4CA6-9860-9B05BB78C300}"/>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320" name="Freeform: Shape 319">
                <a:extLst>
                  <a:ext uri="{FF2B5EF4-FFF2-40B4-BE49-F238E27FC236}">
                    <a16:creationId xmlns:a16="http://schemas.microsoft.com/office/drawing/2014/main" id="{1D73A767-A009-4632-8F42-43D463EB15B6}"/>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424B2A02-5C7C-4789-A5DE-92036B53D39D}"/>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4755A648-D586-4D36-9742-5EDFCB1300AC}"/>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06141353-274E-4E84-BDD4-891DC18AF71E}"/>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F201F5E1-92B7-44C6-A2BF-4FBE4E735C5B}"/>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grpSp>
          <p:nvGrpSpPr>
            <p:cNvPr id="327" name="Group 326">
              <a:extLst>
                <a:ext uri="{FF2B5EF4-FFF2-40B4-BE49-F238E27FC236}">
                  <a16:creationId xmlns:a16="http://schemas.microsoft.com/office/drawing/2014/main" id="{15EB59A9-BD33-4AD9-8A15-D297F5450F9A}"/>
                </a:ext>
              </a:extLst>
            </p:cNvPr>
            <p:cNvGrpSpPr/>
            <p:nvPr/>
          </p:nvGrpSpPr>
          <p:grpSpPr>
            <a:xfrm>
              <a:off x="5779719" y="3735730"/>
              <a:ext cx="182555" cy="260920"/>
              <a:chOff x="502358" y="1493207"/>
              <a:chExt cx="4258379" cy="6086389"/>
            </a:xfrm>
          </p:grpSpPr>
          <p:sp>
            <p:nvSpPr>
              <p:cNvPr id="328" name="Freeform: Shape 327">
                <a:extLst>
                  <a:ext uri="{FF2B5EF4-FFF2-40B4-BE49-F238E27FC236}">
                    <a16:creationId xmlns:a16="http://schemas.microsoft.com/office/drawing/2014/main" id="{48355E61-4F38-46A9-B910-B146FF621A24}"/>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chemeClr val="bg1">
                  <a:lumMod val="65000"/>
                </a:schemeClr>
              </a:solidFill>
              <a:ln w="9525" cap="flat">
                <a:noFill/>
                <a:prstDash val="solid"/>
                <a:miter/>
              </a:ln>
            </p:spPr>
            <p:txBody>
              <a:bodyPr rtlCol="0" anchor="ctr"/>
              <a:lstStyle/>
              <a:p>
                <a:endParaRPr lang="en-GB"/>
              </a:p>
            </p:txBody>
          </p:sp>
          <p:grpSp>
            <p:nvGrpSpPr>
              <p:cNvPr id="329" name="Graphic 17">
                <a:extLst>
                  <a:ext uri="{FF2B5EF4-FFF2-40B4-BE49-F238E27FC236}">
                    <a16:creationId xmlns:a16="http://schemas.microsoft.com/office/drawing/2014/main" id="{ED02B546-6DAF-4F7B-B058-D1AB88773D1B}"/>
                  </a:ext>
                </a:extLst>
              </p:cNvPr>
              <p:cNvGrpSpPr/>
              <p:nvPr/>
            </p:nvGrpSpPr>
            <p:grpSpPr>
              <a:xfrm>
                <a:off x="831094" y="1493207"/>
                <a:ext cx="328555" cy="5922160"/>
                <a:chOff x="4295565" y="990600"/>
                <a:chExt cx="328555" cy="5922160"/>
              </a:xfrm>
              <a:solidFill>
                <a:srgbClr val="CDD3DA"/>
              </a:solidFill>
            </p:grpSpPr>
            <p:sp>
              <p:nvSpPr>
                <p:cNvPr id="335" name="Freeform: Shape 334">
                  <a:extLst>
                    <a:ext uri="{FF2B5EF4-FFF2-40B4-BE49-F238E27FC236}">
                      <a16:creationId xmlns:a16="http://schemas.microsoft.com/office/drawing/2014/main" id="{39A4AD45-57C7-4292-9753-44110931E699}"/>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538CBC74-FE71-45DA-B4F2-3829D3D2B0A2}"/>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endParaRPr lang="en-GB"/>
                </a:p>
              </p:txBody>
            </p:sp>
          </p:grpSp>
          <p:sp>
            <p:nvSpPr>
              <p:cNvPr id="330" name="Freeform: Shape 329">
                <a:extLst>
                  <a:ext uri="{FF2B5EF4-FFF2-40B4-BE49-F238E27FC236}">
                    <a16:creationId xmlns:a16="http://schemas.microsoft.com/office/drawing/2014/main" id="{4823607B-9134-47DE-9387-765A0198CD3E}"/>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E7E54092-2DEA-4E60-9406-A113215B4930}"/>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1"/>
              </a:solidFill>
              <a:ln w="9525"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80777E9A-AACF-4922-9D13-F424E3C8A826}"/>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918A0775-E812-4C8F-99EF-811BC14487CF}"/>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1"/>
              </a:solidFill>
              <a:ln w="9525"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EC27FC53-574C-4410-B7CE-065F458E6087}"/>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endParaRPr lang="en-GB"/>
              </a:p>
            </p:txBody>
          </p:sp>
        </p:grpSp>
        <p:cxnSp>
          <p:nvCxnSpPr>
            <p:cNvPr id="345" name="Straight Arrow Connector 344">
              <a:extLst>
                <a:ext uri="{FF2B5EF4-FFF2-40B4-BE49-F238E27FC236}">
                  <a16:creationId xmlns:a16="http://schemas.microsoft.com/office/drawing/2014/main" id="{BD90CF9C-1B80-491B-A0C6-7E64DD4E4DB8}"/>
                </a:ext>
              </a:extLst>
            </p:cNvPr>
            <p:cNvCxnSpPr>
              <a:cxnSpLocks/>
            </p:cNvCxnSpPr>
            <p:nvPr/>
          </p:nvCxnSpPr>
          <p:spPr>
            <a:xfrm flipV="1">
              <a:off x="5708346" y="5678086"/>
              <a:ext cx="700540"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93891F40-2F76-4533-8E58-1F2D8285CC46}"/>
                </a:ext>
              </a:extLst>
            </p:cNvPr>
            <p:cNvCxnSpPr>
              <a:cxnSpLocks/>
            </p:cNvCxnSpPr>
            <p:nvPr/>
          </p:nvCxnSpPr>
          <p:spPr>
            <a:xfrm>
              <a:off x="5859526" y="5372592"/>
              <a:ext cx="1189042"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165D9DAD-8F75-49A9-A6DF-08BD189D3BFE}"/>
                </a:ext>
              </a:extLst>
            </p:cNvPr>
            <p:cNvCxnSpPr>
              <a:cxnSpLocks/>
            </p:cNvCxnSpPr>
            <p:nvPr/>
          </p:nvCxnSpPr>
          <p:spPr>
            <a:xfrm>
              <a:off x="6203193" y="5067100"/>
              <a:ext cx="1282888"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65A892AF-56FE-4F4C-BCF7-EFBCA37B133F}"/>
                </a:ext>
              </a:extLst>
            </p:cNvPr>
            <p:cNvCxnSpPr>
              <a:cxnSpLocks/>
            </p:cNvCxnSpPr>
            <p:nvPr/>
          </p:nvCxnSpPr>
          <p:spPr>
            <a:xfrm>
              <a:off x="6203193" y="4761608"/>
              <a:ext cx="1516953"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82D68EB9-1200-430A-9B0C-A5521C43C3C0}"/>
                </a:ext>
              </a:extLst>
            </p:cNvPr>
            <p:cNvCxnSpPr>
              <a:cxnSpLocks/>
            </p:cNvCxnSpPr>
            <p:nvPr/>
          </p:nvCxnSpPr>
          <p:spPr>
            <a:xfrm>
              <a:off x="6021877" y="4456116"/>
              <a:ext cx="1196409"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B6241A94-1764-4582-B2C5-AE0098EF5F9B}"/>
                </a:ext>
              </a:extLst>
            </p:cNvPr>
            <p:cNvCxnSpPr>
              <a:cxnSpLocks/>
            </p:cNvCxnSpPr>
            <p:nvPr/>
          </p:nvCxnSpPr>
          <p:spPr>
            <a:xfrm>
              <a:off x="5515096" y="4150624"/>
              <a:ext cx="914400"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27C82C9F-B1B9-43E4-B720-1754D8A1B79B}"/>
                </a:ext>
              </a:extLst>
            </p:cNvPr>
            <p:cNvCxnSpPr>
              <a:cxnSpLocks/>
            </p:cNvCxnSpPr>
            <p:nvPr/>
          </p:nvCxnSpPr>
          <p:spPr>
            <a:xfrm>
              <a:off x="5123587" y="3845132"/>
              <a:ext cx="674400" cy="0"/>
            </a:xfrm>
            <a:prstGeom prst="straightConnector1">
              <a:avLst/>
            </a:prstGeom>
            <a:ln w="3175" cap="rnd">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55" name="TextBox 354">
            <a:extLst>
              <a:ext uri="{FF2B5EF4-FFF2-40B4-BE49-F238E27FC236}">
                <a16:creationId xmlns:a16="http://schemas.microsoft.com/office/drawing/2014/main" id="{DBF36B0B-E84C-474C-8BF6-E07DB1F8B861}"/>
              </a:ext>
            </a:extLst>
          </p:cNvPr>
          <p:cNvSpPr txBox="1"/>
          <p:nvPr/>
        </p:nvSpPr>
        <p:spPr>
          <a:xfrm>
            <a:off x="1077721" y="4075617"/>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Strategy- and governance documentation</a:t>
            </a:r>
          </a:p>
        </p:txBody>
      </p:sp>
      <p:grpSp>
        <p:nvGrpSpPr>
          <p:cNvPr id="352" name="Group 351">
            <a:extLst>
              <a:ext uri="{FF2B5EF4-FFF2-40B4-BE49-F238E27FC236}">
                <a16:creationId xmlns:a16="http://schemas.microsoft.com/office/drawing/2014/main" id="{74D4F054-784D-4788-854B-4BA3FCEBC6CF}"/>
              </a:ext>
            </a:extLst>
          </p:cNvPr>
          <p:cNvGrpSpPr/>
          <p:nvPr/>
        </p:nvGrpSpPr>
        <p:grpSpPr>
          <a:xfrm>
            <a:off x="2770350" y="3818118"/>
            <a:ext cx="1281973" cy="172021"/>
            <a:chOff x="2850560" y="3768423"/>
            <a:chExt cx="1281973" cy="172021"/>
          </a:xfrm>
        </p:grpSpPr>
        <p:cxnSp>
          <p:nvCxnSpPr>
            <p:cNvPr id="353" name="Straight Connector 352">
              <a:extLst>
                <a:ext uri="{FF2B5EF4-FFF2-40B4-BE49-F238E27FC236}">
                  <a16:creationId xmlns:a16="http://schemas.microsoft.com/office/drawing/2014/main" id="{6E997DFB-C643-421D-9C54-2C05BFEFB4B9}"/>
                </a:ext>
              </a:extLst>
            </p:cNvPr>
            <p:cNvCxnSpPr>
              <a:cxnSpLocks/>
            </p:cNvCxnSpPr>
            <p:nvPr/>
          </p:nvCxnSpPr>
          <p:spPr>
            <a:xfrm>
              <a:off x="2850560" y="3940444"/>
              <a:ext cx="11270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4" name="TextBox 353">
              <a:extLst>
                <a:ext uri="{FF2B5EF4-FFF2-40B4-BE49-F238E27FC236}">
                  <a16:creationId xmlns:a16="http://schemas.microsoft.com/office/drawing/2014/main" id="{0613A363-64FD-4934-9AA4-122518257813}"/>
                </a:ext>
              </a:extLst>
            </p:cNvPr>
            <p:cNvSpPr txBox="1"/>
            <p:nvPr/>
          </p:nvSpPr>
          <p:spPr>
            <a:xfrm>
              <a:off x="2888660" y="3768423"/>
              <a:ext cx="1243873" cy="115416"/>
            </a:xfrm>
            <a:prstGeom prst="rect">
              <a:avLst/>
            </a:prstGeom>
            <a:noFill/>
          </p:spPr>
          <p:txBody>
            <a:bodyPr wrap="square" lIns="0" tIns="0" rIns="0" bIns="0" rtlCol="0" anchor="ctr">
              <a:spAutoFit/>
            </a:bodyPr>
            <a:lstStyle/>
            <a:p>
              <a:pPr>
                <a:lnSpc>
                  <a:spcPts val="900"/>
                </a:lnSpc>
              </a:pPr>
              <a:r>
                <a:rPr lang="en-US" sz="1500">
                  <a:solidFill>
                    <a:schemeClr val="accent1"/>
                  </a:solidFill>
                  <a:latin typeface="+mj-lt"/>
                  <a:cs typeface="Arial" panose="020B0604020202020204" pitchFamily="34" charset="0"/>
                </a:rPr>
                <a:t>Analysis:</a:t>
              </a:r>
            </a:p>
          </p:txBody>
        </p:sp>
      </p:grpSp>
      <p:sp>
        <p:nvSpPr>
          <p:cNvPr id="356" name="TextBox 355">
            <a:extLst>
              <a:ext uri="{FF2B5EF4-FFF2-40B4-BE49-F238E27FC236}">
                <a16:creationId xmlns:a16="http://schemas.microsoft.com/office/drawing/2014/main" id="{1948FE41-CB35-4028-948D-91D43BB6A0A4}"/>
              </a:ext>
            </a:extLst>
          </p:cNvPr>
          <p:cNvSpPr txBox="1"/>
          <p:nvPr/>
        </p:nvSpPr>
        <p:spPr>
          <a:xfrm>
            <a:off x="1077721" y="4329468"/>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BISO vision </a:t>
            </a:r>
          </a:p>
        </p:txBody>
      </p:sp>
      <p:sp>
        <p:nvSpPr>
          <p:cNvPr id="357" name="TextBox 356">
            <a:extLst>
              <a:ext uri="{FF2B5EF4-FFF2-40B4-BE49-F238E27FC236}">
                <a16:creationId xmlns:a16="http://schemas.microsoft.com/office/drawing/2014/main" id="{90B40FB1-9780-4AA9-BA17-8BF75694BAF5}"/>
              </a:ext>
            </a:extLst>
          </p:cNvPr>
          <p:cNvSpPr txBox="1"/>
          <p:nvPr/>
        </p:nvSpPr>
        <p:spPr>
          <a:xfrm>
            <a:off x="1077721" y="4583319"/>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Business Goals</a:t>
            </a:r>
          </a:p>
        </p:txBody>
      </p:sp>
      <p:sp>
        <p:nvSpPr>
          <p:cNvPr id="358" name="TextBox 357">
            <a:extLst>
              <a:ext uri="{FF2B5EF4-FFF2-40B4-BE49-F238E27FC236}">
                <a16:creationId xmlns:a16="http://schemas.microsoft.com/office/drawing/2014/main" id="{88263238-F1D5-4BE7-B92C-EC5B0BB2373D}"/>
              </a:ext>
            </a:extLst>
          </p:cNvPr>
          <p:cNvSpPr txBox="1"/>
          <p:nvPr/>
        </p:nvSpPr>
        <p:spPr>
          <a:xfrm>
            <a:off x="1077721" y="4837170"/>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Current Organization</a:t>
            </a:r>
          </a:p>
        </p:txBody>
      </p:sp>
      <p:sp>
        <p:nvSpPr>
          <p:cNvPr id="359" name="TextBox 358">
            <a:extLst>
              <a:ext uri="{FF2B5EF4-FFF2-40B4-BE49-F238E27FC236}">
                <a16:creationId xmlns:a16="http://schemas.microsoft.com/office/drawing/2014/main" id="{58BA3E56-0357-40EB-BC28-B765618A4ABF}"/>
              </a:ext>
            </a:extLst>
          </p:cNvPr>
          <p:cNvSpPr txBox="1"/>
          <p:nvPr/>
        </p:nvSpPr>
        <p:spPr>
          <a:xfrm>
            <a:off x="1077721" y="5091021"/>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Overview of PMO portfolio</a:t>
            </a:r>
          </a:p>
        </p:txBody>
      </p:sp>
      <p:sp>
        <p:nvSpPr>
          <p:cNvPr id="360" name="TextBox 359">
            <a:extLst>
              <a:ext uri="{FF2B5EF4-FFF2-40B4-BE49-F238E27FC236}">
                <a16:creationId xmlns:a16="http://schemas.microsoft.com/office/drawing/2014/main" id="{AEE35410-4D72-499A-8BBC-CE98F1002D6D}"/>
              </a:ext>
            </a:extLst>
          </p:cNvPr>
          <p:cNvSpPr txBox="1"/>
          <p:nvPr/>
        </p:nvSpPr>
        <p:spPr>
          <a:xfrm>
            <a:off x="1077721" y="5344872"/>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Technology Understanding</a:t>
            </a:r>
          </a:p>
        </p:txBody>
      </p:sp>
      <p:sp>
        <p:nvSpPr>
          <p:cNvPr id="361" name="TextBox 360">
            <a:extLst>
              <a:ext uri="{FF2B5EF4-FFF2-40B4-BE49-F238E27FC236}">
                <a16:creationId xmlns:a16="http://schemas.microsoft.com/office/drawing/2014/main" id="{5CAA08FD-62EE-48CF-807B-A9E5CADE5AB9}"/>
              </a:ext>
            </a:extLst>
          </p:cNvPr>
          <p:cNvSpPr txBox="1"/>
          <p:nvPr/>
        </p:nvSpPr>
        <p:spPr>
          <a:xfrm>
            <a:off x="1077721" y="5598723"/>
            <a:ext cx="1554480" cy="91440"/>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Security Risks</a:t>
            </a:r>
          </a:p>
        </p:txBody>
      </p:sp>
      <p:sp>
        <p:nvSpPr>
          <p:cNvPr id="362" name="TextBox 361">
            <a:extLst>
              <a:ext uri="{FF2B5EF4-FFF2-40B4-BE49-F238E27FC236}">
                <a16:creationId xmlns:a16="http://schemas.microsoft.com/office/drawing/2014/main" id="{FB622D93-7F6D-42F4-91F6-4BA73EBAA9E6}"/>
              </a:ext>
            </a:extLst>
          </p:cNvPr>
          <p:cNvSpPr txBox="1"/>
          <p:nvPr/>
        </p:nvSpPr>
        <p:spPr>
          <a:xfrm>
            <a:off x="1077721" y="5852574"/>
            <a:ext cx="1554480" cy="132024"/>
          </a:xfrm>
          <a:prstGeom prst="rect">
            <a:avLst/>
          </a:prstGeom>
          <a:noFill/>
        </p:spPr>
        <p:txBody>
          <a:bodyPr wrap="square" lIns="0" tIns="0" rIns="0" bIns="0" rtlCol="0" anchor="ctr">
            <a:spAutoFit/>
          </a:bodyPr>
          <a:lstStyle/>
          <a:p>
            <a:pPr>
              <a:lnSpc>
                <a:spcPts val="1100"/>
              </a:lnSpc>
            </a:pPr>
            <a:r>
              <a:rPr lang="en-US" sz="900">
                <a:solidFill>
                  <a:schemeClr val="bg1"/>
                </a:solidFill>
                <a:cs typeface="Calibri" panose="020F0502020204030204" pitchFamily="34" charset="0"/>
              </a:rPr>
              <a:t>CIP Security Services</a:t>
            </a:r>
          </a:p>
        </p:txBody>
      </p:sp>
      <p:grpSp>
        <p:nvGrpSpPr>
          <p:cNvPr id="364" name="Group 363">
            <a:extLst>
              <a:ext uri="{FF2B5EF4-FFF2-40B4-BE49-F238E27FC236}">
                <a16:creationId xmlns:a16="http://schemas.microsoft.com/office/drawing/2014/main" id="{BC5A1874-0D4D-4203-9BFE-279C19A644DA}"/>
              </a:ext>
            </a:extLst>
          </p:cNvPr>
          <p:cNvGrpSpPr/>
          <p:nvPr/>
        </p:nvGrpSpPr>
        <p:grpSpPr>
          <a:xfrm>
            <a:off x="2815655" y="4253718"/>
            <a:ext cx="994234" cy="796635"/>
            <a:chOff x="2890787" y="4204015"/>
            <a:chExt cx="805180" cy="645154"/>
          </a:xfrm>
        </p:grpSpPr>
        <p:sp>
          <p:nvSpPr>
            <p:cNvPr id="365" name="object 21">
              <a:extLst>
                <a:ext uri="{FF2B5EF4-FFF2-40B4-BE49-F238E27FC236}">
                  <a16:creationId xmlns:a16="http://schemas.microsoft.com/office/drawing/2014/main" id="{776D10CA-A10E-44A9-825D-9A1B8F25B805}"/>
                </a:ext>
              </a:extLst>
            </p:cNvPr>
            <p:cNvSpPr/>
            <p:nvPr/>
          </p:nvSpPr>
          <p:spPr>
            <a:xfrm>
              <a:off x="3140721" y="4691689"/>
              <a:ext cx="304800" cy="157480"/>
            </a:xfrm>
            <a:custGeom>
              <a:avLst/>
              <a:gdLst/>
              <a:ahLst/>
              <a:cxnLst/>
              <a:rect l="l" t="t" r="r" b="b"/>
              <a:pathLst>
                <a:path w="304800" h="157479">
                  <a:moveTo>
                    <a:pt x="152400" y="0"/>
                  </a:moveTo>
                  <a:lnTo>
                    <a:pt x="98386" y="0"/>
                  </a:lnTo>
                  <a:lnTo>
                    <a:pt x="103059" y="21502"/>
                  </a:lnTo>
                  <a:lnTo>
                    <a:pt x="106467" y="38682"/>
                  </a:lnTo>
                  <a:lnTo>
                    <a:pt x="108465" y="52315"/>
                  </a:lnTo>
                  <a:lnTo>
                    <a:pt x="108908" y="63177"/>
                  </a:lnTo>
                  <a:lnTo>
                    <a:pt x="107652" y="72043"/>
                  </a:lnTo>
                  <a:lnTo>
                    <a:pt x="82740" y="103053"/>
                  </a:lnTo>
                  <a:lnTo>
                    <a:pt x="49122" y="125720"/>
                  </a:lnTo>
                  <a:lnTo>
                    <a:pt x="9990" y="138152"/>
                  </a:lnTo>
                  <a:lnTo>
                    <a:pt x="28" y="139090"/>
                  </a:lnTo>
                  <a:lnTo>
                    <a:pt x="0" y="156972"/>
                  </a:lnTo>
                  <a:lnTo>
                    <a:pt x="304800" y="156972"/>
                  </a:lnTo>
                  <a:lnTo>
                    <a:pt x="304781" y="139090"/>
                  </a:lnTo>
                  <a:lnTo>
                    <a:pt x="288333" y="138982"/>
                  </a:lnTo>
                  <a:lnTo>
                    <a:pt x="275985" y="138230"/>
                  </a:lnTo>
                  <a:lnTo>
                    <a:pt x="236305" y="115872"/>
                  </a:lnTo>
                  <a:lnTo>
                    <a:pt x="209508" y="81662"/>
                  </a:lnTo>
                  <a:lnTo>
                    <a:pt x="202691" y="36951"/>
                  </a:lnTo>
                  <a:lnTo>
                    <a:pt x="203242" y="23622"/>
                  </a:lnTo>
                  <a:lnTo>
                    <a:pt x="204369" y="12510"/>
                  </a:lnTo>
                  <a:lnTo>
                    <a:pt x="205568" y="4468"/>
                  </a:lnTo>
                  <a:lnTo>
                    <a:pt x="206337" y="355"/>
                  </a:lnTo>
                  <a:lnTo>
                    <a:pt x="152400" y="0"/>
                  </a:lnTo>
                  <a:close/>
                </a:path>
              </a:pathLst>
            </a:custGeom>
            <a:solidFill>
              <a:srgbClr val="A6A6A6"/>
            </a:solidFill>
          </p:spPr>
          <p:txBody>
            <a:bodyPr wrap="square" lIns="0" tIns="0" rIns="0" bIns="0" rtlCol="0"/>
            <a:lstStyle/>
            <a:p>
              <a:endParaRPr/>
            </a:p>
          </p:txBody>
        </p:sp>
        <p:sp>
          <p:nvSpPr>
            <p:cNvPr id="366" name="object 22">
              <a:extLst>
                <a:ext uri="{FF2B5EF4-FFF2-40B4-BE49-F238E27FC236}">
                  <a16:creationId xmlns:a16="http://schemas.microsoft.com/office/drawing/2014/main" id="{B5DB1D6A-4703-4BAD-81B1-FA4D6465C964}"/>
                </a:ext>
              </a:extLst>
            </p:cNvPr>
            <p:cNvSpPr/>
            <p:nvPr/>
          </p:nvSpPr>
          <p:spPr>
            <a:xfrm>
              <a:off x="3140724" y="4840280"/>
              <a:ext cx="304800" cy="0"/>
            </a:xfrm>
            <a:custGeom>
              <a:avLst/>
              <a:gdLst/>
              <a:ahLst/>
              <a:cxnLst/>
              <a:rect l="l" t="t" r="r" b="b"/>
              <a:pathLst>
                <a:path w="304800">
                  <a:moveTo>
                    <a:pt x="0" y="0"/>
                  </a:moveTo>
                  <a:lnTo>
                    <a:pt x="304800" y="0"/>
                  </a:lnTo>
                </a:path>
              </a:pathLst>
            </a:custGeom>
            <a:ln w="18033">
              <a:solidFill>
                <a:srgbClr val="C1C1C1"/>
              </a:solidFill>
            </a:ln>
          </p:spPr>
          <p:txBody>
            <a:bodyPr wrap="square" lIns="0" tIns="0" rIns="0" bIns="0" rtlCol="0"/>
            <a:lstStyle/>
            <a:p>
              <a:endParaRPr/>
            </a:p>
          </p:txBody>
        </p:sp>
        <p:sp>
          <p:nvSpPr>
            <p:cNvPr id="367" name="object 23">
              <a:extLst>
                <a:ext uri="{FF2B5EF4-FFF2-40B4-BE49-F238E27FC236}">
                  <a16:creationId xmlns:a16="http://schemas.microsoft.com/office/drawing/2014/main" id="{4EC98E25-5B61-4200-B018-DEBC4F455392}"/>
                </a:ext>
              </a:extLst>
            </p:cNvPr>
            <p:cNvSpPr/>
            <p:nvPr/>
          </p:nvSpPr>
          <p:spPr>
            <a:xfrm>
              <a:off x="2890787" y="4204015"/>
              <a:ext cx="805180" cy="487680"/>
            </a:xfrm>
            <a:custGeom>
              <a:avLst/>
              <a:gdLst/>
              <a:ahLst/>
              <a:cxnLst/>
              <a:rect l="l" t="t" r="r" b="b"/>
              <a:pathLst>
                <a:path w="805179" h="487679">
                  <a:moveTo>
                    <a:pt x="756602" y="0"/>
                  </a:moveTo>
                  <a:lnTo>
                    <a:pt x="42890" y="256"/>
                  </a:lnTo>
                  <a:lnTo>
                    <a:pt x="8192" y="21232"/>
                  </a:lnTo>
                  <a:lnTo>
                    <a:pt x="0" y="48056"/>
                  </a:lnTo>
                  <a:lnTo>
                    <a:pt x="257" y="444598"/>
                  </a:lnTo>
                  <a:lnTo>
                    <a:pt x="21179" y="479473"/>
                  </a:lnTo>
                  <a:lnTo>
                    <a:pt x="47828" y="487679"/>
                  </a:lnTo>
                  <a:lnTo>
                    <a:pt x="761774" y="487403"/>
                  </a:lnTo>
                  <a:lnTo>
                    <a:pt x="796507" y="466378"/>
                  </a:lnTo>
                  <a:lnTo>
                    <a:pt x="804672" y="439610"/>
                  </a:lnTo>
                  <a:lnTo>
                    <a:pt x="804396" y="42897"/>
                  </a:lnTo>
                  <a:lnTo>
                    <a:pt x="783378" y="8165"/>
                  </a:lnTo>
                  <a:lnTo>
                    <a:pt x="756602" y="0"/>
                  </a:lnTo>
                  <a:close/>
                </a:path>
              </a:pathLst>
            </a:custGeom>
            <a:solidFill>
              <a:srgbClr val="CDCDCD"/>
            </a:solidFill>
          </p:spPr>
          <p:txBody>
            <a:bodyPr wrap="square" lIns="0" tIns="0" rIns="0" bIns="0" rtlCol="0"/>
            <a:lstStyle/>
            <a:p>
              <a:endParaRPr/>
            </a:p>
          </p:txBody>
        </p:sp>
        <p:sp>
          <p:nvSpPr>
            <p:cNvPr id="368" name="object 24">
              <a:extLst>
                <a:ext uri="{FF2B5EF4-FFF2-40B4-BE49-F238E27FC236}">
                  <a16:creationId xmlns:a16="http://schemas.microsoft.com/office/drawing/2014/main" id="{1ABFD33C-DC15-4075-85B4-1DBACC6E1849}"/>
                </a:ext>
              </a:extLst>
            </p:cNvPr>
            <p:cNvSpPr/>
            <p:nvPr/>
          </p:nvSpPr>
          <p:spPr>
            <a:xfrm>
              <a:off x="2890787" y="4220771"/>
              <a:ext cx="805180" cy="449580"/>
            </a:xfrm>
            <a:custGeom>
              <a:avLst/>
              <a:gdLst/>
              <a:ahLst/>
              <a:cxnLst/>
              <a:rect l="l" t="t" r="r" b="b"/>
              <a:pathLst>
                <a:path w="805179" h="449579">
                  <a:moveTo>
                    <a:pt x="12420" y="0"/>
                  </a:moveTo>
                  <a:lnTo>
                    <a:pt x="5231" y="10509"/>
                  </a:lnTo>
                  <a:lnTo>
                    <a:pt x="976" y="22678"/>
                  </a:lnTo>
                  <a:lnTo>
                    <a:pt x="0" y="32385"/>
                  </a:lnTo>
                  <a:lnTo>
                    <a:pt x="0" y="424243"/>
                  </a:lnTo>
                  <a:lnTo>
                    <a:pt x="1743" y="437242"/>
                  </a:lnTo>
                  <a:lnTo>
                    <a:pt x="6762" y="448782"/>
                  </a:lnTo>
                  <a:lnTo>
                    <a:pt x="797407" y="449580"/>
                  </a:lnTo>
                  <a:lnTo>
                    <a:pt x="802567" y="438169"/>
                  </a:lnTo>
                  <a:lnTo>
                    <a:pt x="804660" y="425263"/>
                  </a:lnTo>
                  <a:lnTo>
                    <a:pt x="804672" y="32385"/>
                  </a:lnTo>
                  <a:lnTo>
                    <a:pt x="802803" y="19298"/>
                  </a:lnTo>
                  <a:lnTo>
                    <a:pt x="797610" y="7558"/>
                  </a:lnTo>
                  <a:lnTo>
                    <a:pt x="12420" y="0"/>
                  </a:lnTo>
                  <a:close/>
                </a:path>
              </a:pathLst>
            </a:custGeom>
            <a:solidFill>
              <a:srgbClr val="223666"/>
            </a:solidFill>
          </p:spPr>
          <p:txBody>
            <a:bodyPr wrap="square" lIns="0" tIns="0" rIns="0" bIns="0" rtlCol="0"/>
            <a:lstStyle/>
            <a:p>
              <a:endParaRPr/>
            </a:p>
          </p:txBody>
        </p:sp>
        <p:sp>
          <p:nvSpPr>
            <p:cNvPr id="369" name="object 25">
              <a:extLst>
                <a:ext uri="{FF2B5EF4-FFF2-40B4-BE49-F238E27FC236}">
                  <a16:creationId xmlns:a16="http://schemas.microsoft.com/office/drawing/2014/main" id="{93E1E20D-2040-45EE-999F-5C28D522870F}"/>
                </a:ext>
              </a:extLst>
            </p:cNvPr>
            <p:cNvSpPr/>
            <p:nvPr/>
          </p:nvSpPr>
          <p:spPr>
            <a:xfrm>
              <a:off x="2925839" y="4236015"/>
              <a:ext cx="734695" cy="417830"/>
            </a:xfrm>
            <a:custGeom>
              <a:avLst/>
              <a:gdLst/>
              <a:ahLst/>
              <a:cxnLst/>
              <a:rect l="l" t="t" r="r" b="b"/>
              <a:pathLst>
                <a:path w="734695" h="417829">
                  <a:moveTo>
                    <a:pt x="0" y="0"/>
                  </a:moveTo>
                  <a:lnTo>
                    <a:pt x="734568" y="0"/>
                  </a:lnTo>
                  <a:lnTo>
                    <a:pt x="734568" y="417576"/>
                  </a:lnTo>
                  <a:lnTo>
                    <a:pt x="0" y="417576"/>
                  </a:lnTo>
                  <a:lnTo>
                    <a:pt x="0" y="0"/>
                  </a:lnTo>
                  <a:close/>
                </a:path>
              </a:pathLst>
            </a:custGeom>
            <a:solidFill>
              <a:srgbClr val="FFFFFF"/>
            </a:solidFill>
          </p:spPr>
          <p:txBody>
            <a:bodyPr wrap="square" lIns="0" tIns="0" rIns="0" bIns="0" rtlCol="0"/>
            <a:lstStyle/>
            <a:p>
              <a:endParaRPr/>
            </a:p>
          </p:txBody>
        </p:sp>
        <p:sp>
          <p:nvSpPr>
            <p:cNvPr id="370" name="object 26">
              <a:extLst>
                <a:ext uri="{FF2B5EF4-FFF2-40B4-BE49-F238E27FC236}">
                  <a16:creationId xmlns:a16="http://schemas.microsoft.com/office/drawing/2014/main" id="{58C8B928-93B8-4C49-97CF-B908C5F8D274}"/>
                </a:ext>
              </a:extLst>
            </p:cNvPr>
            <p:cNvSpPr/>
            <p:nvPr/>
          </p:nvSpPr>
          <p:spPr>
            <a:xfrm>
              <a:off x="2998992" y="4502715"/>
              <a:ext cx="78105" cy="151130"/>
            </a:xfrm>
            <a:custGeom>
              <a:avLst/>
              <a:gdLst/>
              <a:ahLst/>
              <a:cxnLst/>
              <a:rect l="l" t="t" r="r" b="b"/>
              <a:pathLst>
                <a:path w="78105" h="151129">
                  <a:moveTo>
                    <a:pt x="0" y="0"/>
                  </a:moveTo>
                  <a:lnTo>
                    <a:pt x="77724" y="0"/>
                  </a:lnTo>
                  <a:lnTo>
                    <a:pt x="77724" y="150876"/>
                  </a:lnTo>
                  <a:lnTo>
                    <a:pt x="0" y="150876"/>
                  </a:lnTo>
                  <a:lnTo>
                    <a:pt x="0" y="0"/>
                  </a:lnTo>
                  <a:close/>
                </a:path>
              </a:pathLst>
            </a:custGeom>
            <a:solidFill>
              <a:schemeClr val="accent1"/>
            </a:solidFill>
          </p:spPr>
          <p:txBody>
            <a:bodyPr wrap="square" lIns="0" tIns="0" rIns="0" bIns="0" rtlCol="0"/>
            <a:lstStyle/>
            <a:p>
              <a:endParaRPr/>
            </a:p>
          </p:txBody>
        </p:sp>
        <p:sp>
          <p:nvSpPr>
            <p:cNvPr id="371" name="object 27">
              <a:extLst>
                <a:ext uri="{FF2B5EF4-FFF2-40B4-BE49-F238E27FC236}">
                  <a16:creationId xmlns:a16="http://schemas.microsoft.com/office/drawing/2014/main" id="{5E48565F-5F6A-41D6-9513-F8F782133464}"/>
                </a:ext>
              </a:extLst>
            </p:cNvPr>
            <p:cNvSpPr/>
            <p:nvPr/>
          </p:nvSpPr>
          <p:spPr>
            <a:xfrm>
              <a:off x="3131580" y="4456994"/>
              <a:ext cx="79375" cy="196850"/>
            </a:xfrm>
            <a:custGeom>
              <a:avLst/>
              <a:gdLst/>
              <a:ahLst/>
              <a:cxnLst/>
              <a:rect l="l" t="t" r="r" b="b"/>
              <a:pathLst>
                <a:path w="79375" h="196850">
                  <a:moveTo>
                    <a:pt x="0" y="0"/>
                  </a:moveTo>
                  <a:lnTo>
                    <a:pt x="79248" y="0"/>
                  </a:lnTo>
                  <a:lnTo>
                    <a:pt x="79248" y="196595"/>
                  </a:lnTo>
                  <a:lnTo>
                    <a:pt x="0" y="196595"/>
                  </a:lnTo>
                  <a:lnTo>
                    <a:pt x="0" y="0"/>
                  </a:lnTo>
                  <a:close/>
                </a:path>
              </a:pathLst>
            </a:custGeom>
            <a:solidFill>
              <a:schemeClr val="accent4"/>
            </a:solidFill>
          </p:spPr>
          <p:txBody>
            <a:bodyPr wrap="square" lIns="0" tIns="0" rIns="0" bIns="0" rtlCol="0"/>
            <a:lstStyle/>
            <a:p>
              <a:endParaRPr/>
            </a:p>
          </p:txBody>
        </p:sp>
        <p:sp>
          <p:nvSpPr>
            <p:cNvPr id="372" name="object 28">
              <a:extLst>
                <a:ext uri="{FF2B5EF4-FFF2-40B4-BE49-F238E27FC236}">
                  <a16:creationId xmlns:a16="http://schemas.microsoft.com/office/drawing/2014/main" id="{4709A96A-9809-457B-A14E-2D168355FA55}"/>
                </a:ext>
              </a:extLst>
            </p:cNvPr>
            <p:cNvSpPr/>
            <p:nvPr/>
          </p:nvSpPr>
          <p:spPr>
            <a:xfrm>
              <a:off x="3265692" y="4362506"/>
              <a:ext cx="79375" cy="291465"/>
            </a:xfrm>
            <a:custGeom>
              <a:avLst/>
              <a:gdLst/>
              <a:ahLst/>
              <a:cxnLst/>
              <a:rect l="l" t="t" r="r" b="b"/>
              <a:pathLst>
                <a:path w="79375" h="291465">
                  <a:moveTo>
                    <a:pt x="0" y="0"/>
                  </a:moveTo>
                  <a:lnTo>
                    <a:pt x="79248" y="0"/>
                  </a:lnTo>
                  <a:lnTo>
                    <a:pt x="79248" y="291083"/>
                  </a:lnTo>
                  <a:lnTo>
                    <a:pt x="0" y="291083"/>
                  </a:lnTo>
                  <a:lnTo>
                    <a:pt x="0" y="0"/>
                  </a:lnTo>
                  <a:close/>
                </a:path>
              </a:pathLst>
            </a:custGeom>
            <a:solidFill>
              <a:schemeClr val="accent1"/>
            </a:solidFill>
          </p:spPr>
          <p:txBody>
            <a:bodyPr wrap="square" lIns="0" tIns="0" rIns="0" bIns="0" rtlCol="0"/>
            <a:lstStyle/>
            <a:p>
              <a:endParaRPr/>
            </a:p>
          </p:txBody>
        </p:sp>
        <p:sp>
          <p:nvSpPr>
            <p:cNvPr id="373" name="object 29">
              <a:extLst>
                <a:ext uri="{FF2B5EF4-FFF2-40B4-BE49-F238E27FC236}">
                  <a16:creationId xmlns:a16="http://schemas.microsoft.com/office/drawing/2014/main" id="{B63E6AE3-909F-450B-81DB-78F10E5DF253}"/>
                </a:ext>
              </a:extLst>
            </p:cNvPr>
            <p:cNvSpPr/>
            <p:nvPr/>
          </p:nvSpPr>
          <p:spPr>
            <a:xfrm>
              <a:off x="3405899" y="4312215"/>
              <a:ext cx="79375" cy="341630"/>
            </a:xfrm>
            <a:custGeom>
              <a:avLst/>
              <a:gdLst/>
              <a:ahLst/>
              <a:cxnLst/>
              <a:rect l="l" t="t" r="r" b="b"/>
              <a:pathLst>
                <a:path w="79375" h="341629">
                  <a:moveTo>
                    <a:pt x="0" y="0"/>
                  </a:moveTo>
                  <a:lnTo>
                    <a:pt x="79248" y="0"/>
                  </a:lnTo>
                  <a:lnTo>
                    <a:pt x="79248" y="341376"/>
                  </a:lnTo>
                  <a:lnTo>
                    <a:pt x="0" y="341376"/>
                  </a:lnTo>
                  <a:lnTo>
                    <a:pt x="0" y="0"/>
                  </a:lnTo>
                  <a:close/>
                </a:path>
              </a:pathLst>
            </a:custGeom>
            <a:solidFill>
              <a:schemeClr val="accent4"/>
            </a:solidFill>
          </p:spPr>
          <p:txBody>
            <a:bodyPr wrap="square" lIns="0" tIns="0" rIns="0" bIns="0" rtlCol="0"/>
            <a:lstStyle/>
            <a:p>
              <a:endParaRPr/>
            </a:p>
          </p:txBody>
        </p:sp>
        <p:sp>
          <p:nvSpPr>
            <p:cNvPr id="374" name="object 30">
              <a:extLst>
                <a:ext uri="{FF2B5EF4-FFF2-40B4-BE49-F238E27FC236}">
                  <a16:creationId xmlns:a16="http://schemas.microsoft.com/office/drawing/2014/main" id="{721F7827-7329-4B4B-8C5A-0B1215DC1B16}"/>
                </a:ext>
              </a:extLst>
            </p:cNvPr>
            <p:cNvSpPr/>
            <p:nvPr/>
          </p:nvSpPr>
          <p:spPr>
            <a:xfrm>
              <a:off x="2970034" y="4254302"/>
              <a:ext cx="652780" cy="309880"/>
            </a:xfrm>
            <a:custGeom>
              <a:avLst/>
              <a:gdLst/>
              <a:ahLst/>
              <a:cxnLst/>
              <a:rect l="l" t="t" r="r" b="b"/>
              <a:pathLst>
                <a:path w="652779" h="309879">
                  <a:moveTo>
                    <a:pt x="646353" y="0"/>
                  </a:moveTo>
                  <a:lnTo>
                    <a:pt x="474116" y="101942"/>
                  </a:lnTo>
                  <a:lnTo>
                    <a:pt x="228472" y="128015"/>
                  </a:lnTo>
                  <a:lnTo>
                    <a:pt x="0" y="299300"/>
                  </a:lnTo>
                  <a:lnTo>
                    <a:pt x="7696" y="309371"/>
                  </a:lnTo>
                  <a:lnTo>
                    <a:pt x="233210" y="139865"/>
                  </a:lnTo>
                  <a:lnTo>
                    <a:pt x="477659" y="113791"/>
                  </a:lnTo>
                  <a:lnTo>
                    <a:pt x="652271" y="10667"/>
                  </a:lnTo>
                  <a:lnTo>
                    <a:pt x="646353" y="0"/>
                  </a:lnTo>
                  <a:close/>
                </a:path>
              </a:pathLst>
            </a:custGeom>
            <a:solidFill>
              <a:srgbClr val="34495E"/>
            </a:solidFill>
          </p:spPr>
          <p:txBody>
            <a:bodyPr wrap="square" lIns="0" tIns="0" rIns="0" bIns="0" rtlCol="0"/>
            <a:lstStyle/>
            <a:p>
              <a:endParaRPr/>
            </a:p>
          </p:txBody>
        </p:sp>
        <p:sp>
          <p:nvSpPr>
            <p:cNvPr id="375" name="object 31">
              <a:extLst>
                <a:ext uri="{FF2B5EF4-FFF2-40B4-BE49-F238E27FC236}">
                  <a16:creationId xmlns:a16="http://schemas.microsoft.com/office/drawing/2014/main" id="{5B8062F9-7C87-4EED-A48C-258F57B79016}"/>
                </a:ext>
              </a:extLst>
            </p:cNvPr>
            <p:cNvSpPr/>
            <p:nvPr/>
          </p:nvSpPr>
          <p:spPr>
            <a:xfrm>
              <a:off x="2954796" y="4539517"/>
              <a:ext cx="39370" cy="38735"/>
            </a:xfrm>
            <a:custGeom>
              <a:avLst/>
              <a:gdLst/>
              <a:ahLst/>
              <a:cxnLst/>
              <a:rect l="l" t="t" r="r" b="b"/>
              <a:pathLst>
                <a:path w="39369" h="38734">
                  <a:moveTo>
                    <a:pt x="16802" y="0"/>
                  </a:moveTo>
                  <a:lnTo>
                    <a:pt x="4832" y="6614"/>
                  </a:lnTo>
                  <a:lnTo>
                    <a:pt x="0" y="19585"/>
                  </a:lnTo>
                  <a:lnTo>
                    <a:pt x="1644" y="27247"/>
                  </a:lnTo>
                  <a:lnTo>
                    <a:pt x="10343" y="35711"/>
                  </a:lnTo>
                  <a:lnTo>
                    <a:pt x="26488" y="38192"/>
                  </a:lnTo>
                  <a:lnTo>
                    <a:pt x="35774" y="29953"/>
                  </a:lnTo>
                  <a:lnTo>
                    <a:pt x="38928" y="14408"/>
                  </a:lnTo>
                  <a:lnTo>
                    <a:pt x="31364" y="3972"/>
                  </a:lnTo>
                  <a:lnTo>
                    <a:pt x="16802" y="0"/>
                  </a:lnTo>
                  <a:close/>
                </a:path>
              </a:pathLst>
            </a:custGeom>
            <a:solidFill>
              <a:schemeClr val="tx2"/>
            </a:solidFill>
          </p:spPr>
          <p:txBody>
            <a:bodyPr wrap="square" lIns="0" tIns="0" rIns="0" bIns="0" rtlCol="0"/>
            <a:lstStyle/>
            <a:p>
              <a:endParaRPr/>
            </a:p>
          </p:txBody>
        </p:sp>
        <p:sp>
          <p:nvSpPr>
            <p:cNvPr id="376" name="object 32">
              <a:extLst>
                <a:ext uri="{FF2B5EF4-FFF2-40B4-BE49-F238E27FC236}">
                  <a16:creationId xmlns:a16="http://schemas.microsoft.com/office/drawing/2014/main" id="{EE84EF62-0558-4608-B511-9E6807B702B3}"/>
                </a:ext>
              </a:extLst>
            </p:cNvPr>
            <p:cNvSpPr/>
            <p:nvPr/>
          </p:nvSpPr>
          <p:spPr>
            <a:xfrm>
              <a:off x="3181871" y="4368829"/>
              <a:ext cx="39370" cy="38735"/>
            </a:xfrm>
            <a:custGeom>
              <a:avLst/>
              <a:gdLst/>
              <a:ahLst/>
              <a:cxnLst/>
              <a:rect l="l" t="t" r="r" b="b"/>
              <a:pathLst>
                <a:path w="39369" h="38734">
                  <a:moveTo>
                    <a:pt x="16802" y="0"/>
                  </a:moveTo>
                  <a:lnTo>
                    <a:pt x="4832" y="6614"/>
                  </a:lnTo>
                  <a:lnTo>
                    <a:pt x="0" y="19585"/>
                  </a:lnTo>
                  <a:lnTo>
                    <a:pt x="1644" y="27247"/>
                  </a:lnTo>
                  <a:lnTo>
                    <a:pt x="10343" y="35711"/>
                  </a:lnTo>
                  <a:lnTo>
                    <a:pt x="26488" y="38192"/>
                  </a:lnTo>
                  <a:lnTo>
                    <a:pt x="35774" y="29953"/>
                  </a:lnTo>
                  <a:lnTo>
                    <a:pt x="38928" y="14408"/>
                  </a:lnTo>
                  <a:lnTo>
                    <a:pt x="31364" y="3972"/>
                  </a:lnTo>
                  <a:lnTo>
                    <a:pt x="16802" y="0"/>
                  </a:lnTo>
                  <a:close/>
                </a:path>
              </a:pathLst>
            </a:custGeom>
            <a:solidFill>
              <a:schemeClr val="tx2"/>
            </a:solidFill>
          </p:spPr>
          <p:txBody>
            <a:bodyPr wrap="square" lIns="0" tIns="0" rIns="0" bIns="0" rtlCol="0"/>
            <a:lstStyle/>
            <a:p>
              <a:endParaRPr/>
            </a:p>
          </p:txBody>
        </p:sp>
        <p:sp>
          <p:nvSpPr>
            <p:cNvPr id="377" name="object 33">
              <a:extLst>
                <a:ext uri="{FF2B5EF4-FFF2-40B4-BE49-F238E27FC236}">
                  <a16:creationId xmlns:a16="http://schemas.microsoft.com/office/drawing/2014/main" id="{9CD8B154-5F17-4B60-ACE1-0F42F0CA4027}"/>
                </a:ext>
              </a:extLst>
            </p:cNvPr>
            <p:cNvSpPr/>
            <p:nvPr/>
          </p:nvSpPr>
          <p:spPr>
            <a:xfrm>
              <a:off x="3425711" y="4342922"/>
              <a:ext cx="39370" cy="38735"/>
            </a:xfrm>
            <a:custGeom>
              <a:avLst/>
              <a:gdLst/>
              <a:ahLst/>
              <a:cxnLst/>
              <a:rect l="l" t="t" r="r" b="b"/>
              <a:pathLst>
                <a:path w="39370" h="38734">
                  <a:moveTo>
                    <a:pt x="16802" y="0"/>
                  </a:moveTo>
                  <a:lnTo>
                    <a:pt x="4832" y="6614"/>
                  </a:lnTo>
                  <a:lnTo>
                    <a:pt x="0" y="19585"/>
                  </a:lnTo>
                  <a:lnTo>
                    <a:pt x="1644" y="27247"/>
                  </a:lnTo>
                  <a:lnTo>
                    <a:pt x="10343" y="35711"/>
                  </a:lnTo>
                  <a:lnTo>
                    <a:pt x="26488" y="38192"/>
                  </a:lnTo>
                  <a:lnTo>
                    <a:pt x="35774" y="29953"/>
                  </a:lnTo>
                  <a:lnTo>
                    <a:pt x="38928" y="14408"/>
                  </a:lnTo>
                  <a:lnTo>
                    <a:pt x="31364" y="3972"/>
                  </a:lnTo>
                  <a:lnTo>
                    <a:pt x="16802" y="0"/>
                  </a:lnTo>
                  <a:close/>
                </a:path>
              </a:pathLst>
            </a:custGeom>
            <a:solidFill>
              <a:schemeClr val="tx2"/>
            </a:solidFill>
          </p:spPr>
          <p:txBody>
            <a:bodyPr wrap="square" lIns="0" tIns="0" rIns="0" bIns="0" rtlCol="0"/>
            <a:lstStyle/>
            <a:p>
              <a:endParaRPr/>
            </a:p>
          </p:txBody>
        </p:sp>
        <p:sp>
          <p:nvSpPr>
            <p:cNvPr id="378" name="object 34">
              <a:extLst>
                <a:ext uri="{FF2B5EF4-FFF2-40B4-BE49-F238E27FC236}">
                  <a16:creationId xmlns:a16="http://schemas.microsoft.com/office/drawing/2014/main" id="{1915CCA9-0432-4A15-B82B-9CD20B52DEFA}"/>
                </a:ext>
              </a:extLst>
            </p:cNvPr>
            <p:cNvSpPr/>
            <p:nvPr/>
          </p:nvSpPr>
          <p:spPr>
            <a:xfrm>
              <a:off x="3599447" y="4240813"/>
              <a:ext cx="39370" cy="38735"/>
            </a:xfrm>
            <a:custGeom>
              <a:avLst/>
              <a:gdLst/>
              <a:ahLst/>
              <a:cxnLst/>
              <a:rect l="l" t="t" r="r" b="b"/>
              <a:pathLst>
                <a:path w="39370" h="38734">
                  <a:moveTo>
                    <a:pt x="16802" y="0"/>
                  </a:moveTo>
                  <a:lnTo>
                    <a:pt x="4832" y="6614"/>
                  </a:lnTo>
                  <a:lnTo>
                    <a:pt x="0" y="19585"/>
                  </a:lnTo>
                  <a:lnTo>
                    <a:pt x="1644" y="27247"/>
                  </a:lnTo>
                  <a:lnTo>
                    <a:pt x="10343" y="35711"/>
                  </a:lnTo>
                  <a:lnTo>
                    <a:pt x="26488" y="38192"/>
                  </a:lnTo>
                  <a:lnTo>
                    <a:pt x="35774" y="29953"/>
                  </a:lnTo>
                  <a:lnTo>
                    <a:pt x="38928" y="14408"/>
                  </a:lnTo>
                  <a:lnTo>
                    <a:pt x="31364" y="3972"/>
                  </a:lnTo>
                  <a:lnTo>
                    <a:pt x="16802" y="0"/>
                  </a:lnTo>
                  <a:close/>
                </a:path>
              </a:pathLst>
            </a:custGeom>
            <a:solidFill>
              <a:schemeClr val="tx2"/>
            </a:solidFill>
          </p:spPr>
          <p:txBody>
            <a:bodyPr wrap="square" lIns="0" tIns="0" rIns="0" bIns="0" rtlCol="0"/>
            <a:lstStyle/>
            <a:p>
              <a:endParaRPr/>
            </a:p>
          </p:txBody>
        </p:sp>
        <p:sp>
          <p:nvSpPr>
            <p:cNvPr id="379" name="object 39">
              <a:extLst>
                <a:ext uri="{FF2B5EF4-FFF2-40B4-BE49-F238E27FC236}">
                  <a16:creationId xmlns:a16="http://schemas.microsoft.com/office/drawing/2014/main" id="{CEC149CB-4A2F-41B1-B948-C88539F1DF0B}"/>
                </a:ext>
              </a:extLst>
            </p:cNvPr>
            <p:cNvSpPr/>
            <p:nvPr/>
          </p:nvSpPr>
          <p:spPr>
            <a:xfrm>
              <a:off x="3559823" y="4312215"/>
              <a:ext cx="100965" cy="335623"/>
            </a:xfrm>
            <a:custGeom>
              <a:avLst/>
              <a:gdLst/>
              <a:ahLst/>
              <a:cxnLst/>
              <a:rect l="l" t="t" r="r" b="b"/>
              <a:pathLst>
                <a:path w="100964" h="291465">
                  <a:moveTo>
                    <a:pt x="0" y="0"/>
                  </a:moveTo>
                  <a:lnTo>
                    <a:pt x="100584" y="0"/>
                  </a:lnTo>
                  <a:lnTo>
                    <a:pt x="100584" y="291084"/>
                  </a:lnTo>
                  <a:lnTo>
                    <a:pt x="0" y="291084"/>
                  </a:lnTo>
                  <a:lnTo>
                    <a:pt x="0" y="0"/>
                  </a:lnTo>
                  <a:close/>
                </a:path>
              </a:pathLst>
            </a:custGeom>
            <a:solidFill>
              <a:schemeClr val="accent1"/>
            </a:solidFill>
          </p:spPr>
          <p:txBody>
            <a:bodyPr wrap="square" lIns="0" tIns="0" rIns="0" bIns="0" rtlCol="0"/>
            <a:lstStyle/>
            <a:p>
              <a:endParaRPr/>
            </a:p>
          </p:txBody>
        </p:sp>
        <p:sp>
          <p:nvSpPr>
            <p:cNvPr id="380" name="object 43">
              <a:extLst>
                <a:ext uri="{FF2B5EF4-FFF2-40B4-BE49-F238E27FC236}">
                  <a16:creationId xmlns:a16="http://schemas.microsoft.com/office/drawing/2014/main" id="{4CFE7CB1-5788-48C1-85DA-2BE9EE6B0C8C}"/>
                </a:ext>
              </a:extLst>
            </p:cNvPr>
            <p:cNvSpPr/>
            <p:nvPr/>
          </p:nvSpPr>
          <p:spPr>
            <a:xfrm>
              <a:off x="3472680" y="4321359"/>
              <a:ext cx="142240" cy="149225"/>
            </a:xfrm>
            <a:custGeom>
              <a:avLst/>
              <a:gdLst/>
              <a:ahLst/>
              <a:cxnLst/>
              <a:rect l="l" t="t" r="r" b="b"/>
              <a:pathLst>
                <a:path w="142239" h="149225">
                  <a:moveTo>
                    <a:pt x="121" y="137693"/>
                  </a:moveTo>
                  <a:lnTo>
                    <a:pt x="228" y="143974"/>
                  </a:lnTo>
                  <a:lnTo>
                    <a:pt x="591" y="148869"/>
                  </a:lnTo>
                  <a:lnTo>
                    <a:pt x="248" y="143974"/>
                  </a:lnTo>
                  <a:lnTo>
                    <a:pt x="121" y="137693"/>
                  </a:lnTo>
                  <a:close/>
                </a:path>
                <a:path w="142239" h="149225">
                  <a:moveTo>
                    <a:pt x="13427" y="77629"/>
                  </a:moveTo>
                  <a:lnTo>
                    <a:pt x="902" y="119400"/>
                  </a:lnTo>
                  <a:lnTo>
                    <a:pt x="0" y="131644"/>
                  </a:lnTo>
                  <a:lnTo>
                    <a:pt x="121" y="137693"/>
                  </a:lnTo>
                  <a:lnTo>
                    <a:pt x="121" y="135953"/>
                  </a:lnTo>
                  <a:lnTo>
                    <a:pt x="776" y="122642"/>
                  </a:lnTo>
                  <a:lnTo>
                    <a:pt x="2718" y="109526"/>
                  </a:lnTo>
                  <a:lnTo>
                    <a:pt x="5912" y="96701"/>
                  </a:lnTo>
                  <a:lnTo>
                    <a:pt x="10323" y="84263"/>
                  </a:lnTo>
                  <a:lnTo>
                    <a:pt x="13427" y="77629"/>
                  </a:lnTo>
                  <a:close/>
                </a:path>
                <a:path w="142239" h="149225">
                  <a:moveTo>
                    <a:pt x="66534" y="19548"/>
                  </a:moveTo>
                  <a:lnTo>
                    <a:pt x="30515" y="50232"/>
                  </a:lnTo>
                  <a:lnTo>
                    <a:pt x="13427" y="77629"/>
                  </a:lnTo>
                  <a:lnTo>
                    <a:pt x="15833" y="72640"/>
                  </a:lnTo>
                  <a:lnTo>
                    <a:pt x="22349" y="61841"/>
                  </a:lnTo>
                  <a:lnTo>
                    <a:pt x="29959" y="51533"/>
                  </a:lnTo>
                  <a:lnTo>
                    <a:pt x="38654" y="41785"/>
                  </a:lnTo>
                  <a:lnTo>
                    <a:pt x="48424" y="32663"/>
                  </a:lnTo>
                  <a:lnTo>
                    <a:pt x="59261" y="24236"/>
                  </a:lnTo>
                  <a:lnTo>
                    <a:pt x="66534" y="19548"/>
                  </a:lnTo>
                  <a:close/>
                </a:path>
                <a:path w="142239" h="149225">
                  <a:moveTo>
                    <a:pt x="136634" y="0"/>
                  </a:moveTo>
                  <a:lnTo>
                    <a:pt x="133840" y="0"/>
                  </a:lnTo>
                  <a:lnTo>
                    <a:pt x="121290" y="594"/>
                  </a:lnTo>
                  <a:lnTo>
                    <a:pt x="84093" y="9734"/>
                  </a:lnTo>
                  <a:lnTo>
                    <a:pt x="66534" y="19548"/>
                  </a:lnTo>
                  <a:lnTo>
                    <a:pt x="72380" y="16109"/>
                  </a:lnTo>
                  <a:lnTo>
                    <a:pt x="79700" y="12446"/>
                  </a:lnTo>
                  <a:lnTo>
                    <a:pt x="123585" y="1343"/>
                  </a:lnTo>
                  <a:lnTo>
                    <a:pt x="139440" y="939"/>
                  </a:lnTo>
                  <a:lnTo>
                    <a:pt x="141307" y="469"/>
                  </a:lnTo>
                  <a:lnTo>
                    <a:pt x="142006" y="228"/>
                  </a:lnTo>
                  <a:lnTo>
                    <a:pt x="139440" y="228"/>
                  </a:lnTo>
                  <a:lnTo>
                    <a:pt x="136634" y="0"/>
                  </a:lnTo>
                  <a:close/>
                </a:path>
              </a:pathLst>
            </a:custGeom>
            <a:solidFill>
              <a:srgbClr val="0A9A8D"/>
            </a:solidFill>
          </p:spPr>
          <p:txBody>
            <a:bodyPr wrap="square" lIns="0" tIns="0" rIns="0" bIns="0" rtlCol="0"/>
            <a:lstStyle/>
            <a:p>
              <a:endParaRPr/>
            </a:p>
          </p:txBody>
        </p:sp>
      </p:grpSp>
      <p:grpSp>
        <p:nvGrpSpPr>
          <p:cNvPr id="381" name="Group 380">
            <a:extLst>
              <a:ext uri="{FF2B5EF4-FFF2-40B4-BE49-F238E27FC236}">
                <a16:creationId xmlns:a16="http://schemas.microsoft.com/office/drawing/2014/main" id="{EDC11EBF-4FAD-4762-A010-185F72B738C3}"/>
              </a:ext>
            </a:extLst>
          </p:cNvPr>
          <p:cNvGrpSpPr/>
          <p:nvPr/>
        </p:nvGrpSpPr>
        <p:grpSpPr>
          <a:xfrm>
            <a:off x="2814350" y="5127952"/>
            <a:ext cx="1010409" cy="998021"/>
            <a:chOff x="7682177" y="3509420"/>
            <a:chExt cx="720019" cy="711191"/>
          </a:xfrm>
        </p:grpSpPr>
        <p:sp>
          <p:nvSpPr>
            <p:cNvPr id="382" name="object 98">
              <a:extLst>
                <a:ext uri="{FF2B5EF4-FFF2-40B4-BE49-F238E27FC236}">
                  <a16:creationId xmlns:a16="http://schemas.microsoft.com/office/drawing/2014/main" id="{8941169C-2DB5-484E-B5B2-7CFF8046E807}"/>
                </a:ext>
              </a:extLst>
            </p:cNvPr>
            <p:cNvSpPr/>
            <p:nvPr/>
          </p:nvSpPr>
          <p:spPr>
            <a:xfrm>
              <a:off x="7781037" y="3509420"/>
              <a:ext cx="546100" cy="638810"/>
            </a:xfrm>
            <a:custGeom>
              <a:avLst/>
              <a:gdLst/>
              <a:ahLst/>
              <a:cxnLst/>
              <a:rect l="l" t="t" r="r" b="b"/>
              <a:pathLst>
                <a:path w="546100" h="638809">
                  <a:moveTo>
                    <a:pt x="0" y="0"/>
                  </a:moveTo>
                  <a:lnTo>
                    <a:pt x="545591" y="0"/>
                  </a:lnTo>
                  <a:lnTo>
                    <a:pt x="545591" y="638555"/>
                  </a:lnTo>
                  <a:lnTo>
                    <a:pt x="0" y="638555"/>
                  </a:lnTo>
                  <a:lnTo>
                    <a:pt x="0" y="0"/>
                  </a:lnTo>
                  <a:close/>
                </a:path>
              </a:pathLst>
            </a:custGeom>
            <a:solidFill>
              <a:srgbClr val="FFFFFF"/>
            </a:solidFill>
          </p:spPr>
          <p:txBody>
            <a:bodyPr wrap="square" lIns="0" tIns="0" rIns="0" bIns="0" rtlCol="0"/>
            <a:lstStyle/>
            <a:p>
              <a:endParaRPr/>
            </a:p>
          </p:txBody>
        </p:sp>
        <p:sp>
          <p:nvSpPr>
            <p:cNvPr id="383" name="object 99">
              <a:extLst>
                <a:ext uri="{FF2B5EF4-FFF2-40B4-BE49-F238E27FC236}">
                  <a16:creationId xmlns:a16="http://schemas.microsoft.com/office/drawing/2014/main" id="{B17CFC39-1FEA-4335-A0E3-33D5DF9B1D70}"/>
                </a:ext>
              </a:extLst>
            </p:cNvPr>
            <p:cNvSpPr/>
            <p:nvPr/>
          </p:nvSpPr>
          <p:spPr>
            <a:xfrm>
              <a:off x="7813041" y="3961285"/>
              <a:ext cx="492759" cy="0"/>
            </a:xfrm>
            <a:custGeom>
              <a:avLst/>
              <a:gdLst/>
              <a:ahLst/>
              <a:cxnLst/>
              <a:rect l="l" t="t" r="r" b="b"/>
              <a:pathLst>
                <a:path w="492760">
                  <a:moveTo>
                    <a:pt x="0" y="0"/>
                  </a:moveTo>
                  <a:lnTo>
                    <a:pt x="492252" y="0"/>
                  </a:lnTo>
                </a:path>
              </a:pathLst>
            </a:custGeom>
            <a:ln w="14986">
              <a:solidFill>
                <a:srgbClr val="948A8D"/>
              </a:solidFill>
            </a:ln>
          </p:spPr>
          <p:txBody>
            <a:bodyPr wrap="square" lIns="0" tIns="0" rIns="0" bIns="0" rtlCol="0"/>
            <a:lstStyle/>
            <a:p>
              <a:endParaRPr/>
            </a:p>
          </p:txBody>
        </p:sp>
        <p:sp>
          <p:nvSpPr>
            <p:cNvPr id="384" name="object 100">
              <a:extLst>
                <a:ext uri="{FF2B5EF4-FFF2-40B4-BE49-F238E27FC236}">
                  <a16:creationId xmlns:a16="http://schemas.microsoft.com/office/drawing/2014/main" id="{F170D233-7F9A-426A-94DE-6149596A6B41}"/>
                </a:ext>
              </a:extLst>
            </p:cNvPr>
            <p:cNvSpPr/>
            <p:nvPr/>
          </p:nvSpPr>
          <p:spPr>
            <a:xfrm>
              <a:off x="7813041" y="3993289"/>
              <a:ext cx="233679" cy="0"/>
            </a:xfrm>
            <a:custGeom>
              <a:avLst/>
              <a:gdLst/>
              <a:ahLst/>
              <a:cxnLst/>
              <a:rect l="l" t="t" r="r" b="b"/>
              <a:pathLst>
                <a:path w="233680">
                  <a:moveTo>
                    <a:pt x="0" y="0"/>
                  </a:moveTo>
                  <a:lnTo>
                    <a:pt x="233171" y="0"/>
                  </a:lnTo>
                </a:path>
              </a:pathLst>
            </a:custGeom>
            <a:ln w="36321">
              <a:solidFill>
                <a:srgbClr val="948A8D"/>
              </a:solidFill>
            </a:ln>
          </p:spPr>
          <p:txBody>
            <a:bodyPr wrap="square" lIns="0" tIns="0" rIns="0" bIns="0" rtlCol="0"/>
            <a:lstStyle/>
            <a:p>
              <a:endParaRPr/>
            </a:p>
          </p:txBody>
        </p:sp>
        <p:sp>
          <p:nvSpPr>
            <p:cNvPr id="385" name="object 101">
              <a:extLst>
                <a:ext uri="{FF2B5EF4-FFF2-40B4-BE49-F238E27FC236}">
                  <a16:creationId xmlns:a16="http://schemas.microsoft.com/office/drawing/2014/main" id="{4C841F85-910C-47B9-B27B-53A6C96B27F8}"/>
                </a:ext>
              </a:extLst>
            </p:cNvPr>
            <p:cNvSpPr/>
            <p:nvPr/>
          </p:nvSpPr>
          <p:spPr>
            <a:xfrm>
              <a:off x="7813041" y="4025294"/>
              <a:ext cx="492759" cy="0"/>
            </a:xfrm>
            <a:custGeom>
              <a:avLst/>
              <a:gdLst/>
              <a:ahLst/>
              <a:cxnLst/>
              <a:rect l="l" t="t" r="r" b="b"/>
              <a:pathLst>
                <a:path w="492760">
                  <a:moveTo>
                    <a:pt x="0" y="0"/>
                  </a:moveTo>
                  <a:lnTo>
                    <a:pt x="492252" y="0"/>
                  </a:lnTo>
                </a:path>
              </a:pathLst>
            </a:custGeom>
            <a:ln w="14986">
              <a:solidFill>
                <a:srgbClr val="948A8D"/>
              </a:solidFill>
            </a:ln>
          </p:spPr>
          <p:txBody>
            <a:bodyPr wrap="square" lIns="0" tIns="0" rIns="0" bIns="0" rtlCol="0"/>
            <a:lstStyle/>
            <a:p>
              <a:endParaRPr/>
            </a:p>
          </p:txBody>
        </p:sp>
        <p:sp>
          <p:nvSpPr>
            <p:cNvPr id="386" name="object 102">
              <a:extLst>
                <a:ext uri="{FF2B5EF4-FFF2-40B4-BE49-F238E27FC236}">
                  <a16:creationId xmlns:a16="http://schemas.microsoft.com/office/drawing/2014/main" id="{538DF8CA-F5A5-44B4-B061-E89B953AF7DB}"/>
                </a:ext>
              </a:extLst>
            </p:cNvPr>
            <p:cNvSpPr/>
            <p:nvPr/>
          </p:nvSpPr>
          <p:spPr>
            <a:xfrm>
              <a:off x="7813041" y="4046630"/>
              <a:ext cx="492759" cy="0"/>
            </a:xfrm>
            <a:custGeom>
              <a:avLst/>
              <a:gdLst/>
              <a:ahLst/>
              <a:cxnLst/>
              <a:rect l="l" t="t" r="r" b="b"/>
              <a:pathLst>
                <a:path w="492760">
                  <a:moveTo>
                    <a:pt x="0" y="0"/>
                  </a:moveTo>
                  <a:lnTo>
                    <a:pt x="492252" y="0"/>
                  </a:lnTo>
                </a:path>
              </a:pathLst>
            </a:custGeom>
            <a:ln w="14986">
              <a:solidFill>
                <a:srgbClr val="948A8D"/>
              </a:solidFill>
            </a:ln>
          </p:spPr>
          <p:txBody>
            <a:bodyPr wrap="square" lIns="0" tIns="0" rIns="0" bIns="0" rtlCol="0"/>
            <a:lstStyle/>
            <a:p>
              <a:endParaRPr/>
            </a:p>
          </p:txBody>
        </p:sp>
        <p:sp>
          <p:nvSpPr>
            <p:cNvPr id="387" name="object 103">
              <a:extLst>
                <a:ext uri="{FF2B5EF4-FFF2-40B4-BE49-F238E27FC236}">
                  <a16:creationId xmlns:a16="http://schemas.microsoft.com/office/drawing/2014/main" id="{E925E3FD-A1A0-4A7C-B7AE-E1F853606533}"/>
                </a:ext>
              </a:extLst>
            </p:cNvPr>
            <p:cNvSpPr/>
            <p:nvPr/>
          </p:nvSpPr>
          <p:spPr>
            <a:xfrm>
              <a:off x="7813041" y="4067965"/>
              <a:ext cx="492759" cy="0"/>
            </a:xfrm>
            <a:custGeom>
              <a:avLst/>
              <a:gdLst/>
              <a:ahLst/>
              <a:cxnLst/>
              <a:rect l="l" t="t" r="r" b="b"/>
              <a:pathLst>
                <a:path w="492760">
                  <a:moveTo>
                    <a:pt x="0" y="0"/>
                  </a:moveTo>
                  <a:lnTo>
                    <a:pt x="492252" y="0"/>
                  </a:lnTo>
                </a:path>
              </a:pathLst>
            </a:custGeom>
            <a:ln w="14986">
              <a:solidFill>
                <a:srgbClr val="948A8D"/>
              </a:solidFill>
            </a:ln>
          </p:spPr>
          <p:txBody>
            <a:bodyPr wrap="square" lIns="0" tIns="0" rIns="0" bIns="0" rtlCol="0"/>
            <a:lstStyle/>
            <a:p>
              <a:endParaRPr/>
            </a:p>
          </p:txBody>
        </p:sp>
        <p:sp>
          <p:nvSpPr>
            <p:cNvPr id="388" name="object 104">
              <a:extLst>
                <a:ext uri="{FF2B5EF4-FFF2-40B4-BE49-F238E27FC236}">
                  <a16:creationId xmlns:a16="http://schemas.microsoft.com/office/drawing/2014/main" id="{423EFD32-3194-4F2E-8DF7-2E50C667F7E5}"/>
                </a:ext>
              </a:extLst>
            </p:cNvPr>
            <p:cNvSpPr/>
            <p:nvPr/>
          </p:nvSpPr>
          <p:spPr>
            <a:xfrm>
              <a:off x="7813041" y="4090825"/>
              <a:ext cx="492759" cy="0"/>
            </a:xfrm>
            <a:custGeom>
              <a:avLst/>
              <a:gdLst/>
              <a:ahLst/>
              <a:cxnLst/>
              <a:rect l="l" t="t" r="r" b="b"/>
              <a:pathLst>
                <a:path w="492760">
                  <a:moveTo>
                    <a:pt x="0" y="0"/>
                  </a:moveTo>
                  <a:lnTo>
                    <a:pt x="492252" y="0"/>
                  </a:lnTo>
                </a:path>
              </a:pathLst>
            </a:custGeom>
            <a:ln w="14986">
              <a:solidFill>
                <a:srgbClr val="948A8D"/>
              </a:solidFill>
            </a:ln>
          </p:spPr>
          <p:txBody>
            <a:bodyPr wrap="square" lIns="0" tIns="0" rIns="0" bIns="0" rtlCol="0"/>
            <a:lstStyle/>
            <a:p>
              <a:endParaRPr/>
            </a:p>
          </p:txBody>
        </p:sp>
        <p:sp>
          <p:nvSpPr>
            <p:cNvPr id="389" name="object 105">
              <a:extLst>
                <a:ext uri="{FF2B5EF4-FFF2-40B4-BE49-F238E27FC236}">
                  <a16:creationId xmlns:a16="http://schemas.microsoft.com/office/drawing/2014/main" id="{AFFBBC22-B2A3-4F9A-BB6D-9020FDB23B5B}"/>
                </a:ext>
              </a:extLst>
            </p:cNvPr>
            <p:cNvSpPr/>
            <p:nvPr/>
          </p:nvSpPr>
          <p:spPr>
            <a:xfrm>
              <a:off x="7813041" y="4111406"/>
              <a:ext cx="492759" cy="0"/>
            </a:xfrm>
            <a:custGeom>
              <a:avLst/>
              <a:gdLst/>
              <a:ahLst/>
              <a:cxnLst/>
              <a:rect l="l" t="t" r="r" b="b"/>
              <a:pathLst>
                <a:path w="492760">
                  <a:moveTo>
                    <a:pt x="0" y="0"/>
                  </a:moveTo>
                  <a:lnTo>
                    <a:pt x="492252" y="0"/>
                  </a:lnTo>
                </a:path>
              </a:pathLst>
            </a:custGeom>
            <a:ln w="13449">
              <a:solidFill>
                <a:srgbClr val="948A8D"/>
              </a:solidFill>
            </a:ln>
          </p:spPr>
          <p:txBody>
            <a:bodyPr wrap="square" lIns="0" tIns="0" rIns="0" bIns="0" rtlCol="0"/>
            <a:lstStyle/>
            <a:p>
              <a:endParaRPr/>
            </a:p>
          </p:txBody>
        </p:sp>
        <p:sp>
          <p:nvSpPr>
            <p:cNvPr id="390" name="object 106">
              <a:extLst>
                <a:ext uri="{FF2B5EF4-FFF2-40B4-BE49-F238E27FC236}">
                  <a16:creationId xmlns:a16="http://schemas.microsoft.com/office/drawing/2014/main" id="{7A380C8D-D8CF-4E4C-912E-1B34BD7C3E25}"/>
                </a:ext>
              </a:extLst>
            </p:cNvPr>
            <p:cNvSpPr/>
            <p:nvPr/>
          </p:nvSpPr>
          <p:spPr>
            <a:xfrm>
              <a:off x="8072121" y="3993289"/>
              <a:ext cx="233679" cy="0"/>
            </a:xfrm>
            <a:custGeom>
              <a:avLst/>
              <a:gdLst/>
              <a:ahLst/>
              <a:cxnLst/>
              <a:rect l="l" t="t" r="r" b="b"/>
              <a:pathLst>
                <a:path w="233679">
                  <a:moveTo>
                    <a:pt x="0" y="0"/>
                  </a:moveTo>
                  <a:lnTo>
                    <a:pt x="233172" y="0"/>
                  </a:lnTo>
                </a:path>
              </a:pathLst>
            </a:custGeom>
            <a:ln w="36321">
              <a:solidFill>
                <a:srgbClr val="948A8D"/>
              </a:solidFill>
            </a:ln>
          </p:spPr>
          <p:txBody>
            <a:bodyPr wrap="square" lIns="0" tIns="0" rIns="0" bIns="0" rtlCol="0"/>
            <a:lstStyle/>
            <a:p>
              <a:endParaRPr/>
            </a:p>
          </p:txBody>
        </p:sp>
        <p:sp>
          <p:nvSpPr>
            <p:cNvPr id="391" name="object 107">
              <a:extLst>
                <a:ext uri="{FF2B5EF4-FFF2-40B4-BE49-F238E27FC236}">
                  <a16:creationId xmlns:a16="http://schemas.microsoft.com/office/drawing/2014/main" id="{D90718B8-A807-442F-A383-1A7F3A06ADCC}"/>
                </a:ext>
              </a:extLst>
            </p:cNvPr>
            <p:cNvSpPr/>
            <p:nvPr/>
          </p:nvSpPr>
          <p:spPr>
            <a:xfrm>
              <a:off x="7813041" y="3864511"/>
              <a:ext cx="43180" cy="32384"/>
            </a:xfrm>
            <a:custGeom>
              <a:avLst/>
              <a:gdLst/>
              <a:ahLst/>
              <a:cxnLst/>
              <a:rect l="l" t="t" r="r" b="b"/>
              <a:pathLst>
                <a:path w="43180" h="32384">
                  <a:moveTo>
                    <a:pt x="0" y="16002"/>
                  </a:moveTo>
                  <a:lnTo>
                    <a:pt x="42672" y="16002"/>
                  </a:lnTo>
                </a:path>
              </a:pathLst>
            </a:custGeom>
            <a:ln w="33274">
              <a:solidFill>
                <a:schemeClr val="accent1"/>
              </a:solidFill>
            </a:ln>
          </p:spPr>
          <p:txBody>
            <a:bodyPr wrap="square" lIns="0" tIns="0" rIns="0" bIns="0" rtlCol="0"/>
            <a:lstStyle/>
            <a:p>
              <a:endParaRPr/>
            </a:p>
          </p:txBody>
        </p:sp>
        <p:sp>
          <p:nvSpPr>
            <p:cNvPr id="392" name="object 108">
              <a:extLst>
                <a:ext uri="{FF2B5EF4-FFF2-40B4-BE49-F238E27FC236}">
                  <a16:creationId xmlns:a16="http://schemas.microsoft.com/office/drawing/2014/main" id="{1BA5A0AD-3F4C-4934-B7D3-7648863B2422}"/>
                </a:ext>
              </a:extLst>
            </p:cNvPr>
            <p:cNvSpPr/>
            <p:nvPr/>
          </p:nvSpPr>
          <p:spPr>
            <a:xfrm>
              <a:off x="7813041" y="3910232"/>
              <a:ext cx="43180" cy="32384"/>
            </a:xfrm>
            <a:custGeom>
              <a:avLst/>
              <a:gdLst/>
              <a:ahLst/>
              <a:cxnLst/>
              <a:rect l="l" t="t" r="r" b="b"/>
              <a:pathLst>
                <a:path w="43180" h="32384">
                  <a:moveTo>
                    <a:pt x="0" y="16001"/>
                  </a:moveTo>
                  <a:lnTo>
                    <a:pt x="42672" y="16001"/>
                  </a:lnTo>
                </a:path>
              </a:pathLst>
            </a:custGeom>
            <a:ln w="33274">
              <a:solidFill>
                <a:srgbClr val="98D5F4"/>
              </a:solidFill>
            </a:ln>
          </p:spPr>
          <p:txBody>
            <a:bodyPr wrap="square" lIns="0" tIns="0" rIns="0" bIns="0" rtlCol="0"/>
            <a:lstStyle/>
            <a:p>
              <a:endParaRPr/>
            </a:p>
          </p:txBody>
        </p:sp>
        <p:sp>
          <p:nvSpPr>
            <p:cNvPr id="393" name="object 109">
              <a:extLst>
                <a:ext uri="{FF2B5EF4-FFF2-40B4-BE49-F238E27FC236}">
                  <a16:creationId xmlns:a16="http://schemas.microsoft.com/office/drawing/2014/main" id="{92AF89E2-C5E4-4868-80EC-377AA7A9E849}"/>
                </a:ext>
              </a:extLst>
            </p:cNvPr>
            <p:cNvSpPr/>
            <p:nvPr/>
          </p:nvSpPr>
          <p:spPr>
            <a:xfrm>
              <a:off x="8064502" y="3864511"/>
              <a:ext cx="43180" cy="32384"/>
            </a:xfrm>
            <a:custGeom>
              <a:avLst/>
              <a:gdLst/>
              <a:ahLst/>
              <a:cxnLst/>
              <a:rect l="l" t="t" r="r" b="b"/>
              <a:pathLst>
                <a:path w="43179" h="32384">
                  <a:moveTo>
                    <a:pt x="0" y="16002"/>
                  </a:moveTo>
                  <a:lnTo>
                    <a:pt x="42671" y="16002"/>
                  </a:lnTo>
                </a:path>
              </a:pathLst>
            </a:custGeom>
            <a:ln w="33274">
              <a:solidFill>
                <a:schemeClr val="accent1"/>
              </a:solidFill>
            </a:ln>
          </p:spPr>
          <p:txBody>
            <a:bodyPr wrap="square" lIns="0" tIns="0" rIns="0" bIns="0" rtlCol="0"/>
            <a:lstStyle/>
            <a:p>
              <a:endParaRPr/>
            </a:p>
          </p:txBody>
        </p:sp>
        <p:sp>
          <p:nvSpPr>
            <p:cNvPr id="394" name="object 110">
              <a:extLst>
                <a:ext uri="{FF2B5EF4-FFF2-40B4-BE49-F238E27FC236}">
                  <a16:creationId xmlns:a16="http://schemas.microsoft.com/office/drawing/2014/main" id="{A73E8530-BB11-4E24-B636-1FBDAAC2E4A5}"/>
                </a:ext>
              </a:extLst>
            </p:cNvPr>
            <p:cNvSpPr/>
            <p:nvPr/>
          </p:nvSpPr>
          <p:spPr>
            <a:xfrm>
              <a:off x="8064502" y="3910232"/>
              <a:ext cx="43180" cy="32384"/>
            </a:xfrm>
            <a:custGeom>
              <a:avLst/>
              <a:gdLst/>
              <a:ahLst/>
              <a:cxnLst/>
              <a:rect l="l" t="t" r="r" b="b"/>
              <a:pathLst>
                <a:path w="43179" h="32384">
                  <a:moveTo>
                    <a:pt x="0" y="16001"/>
                  </a:moveTo>
                  <a:lnTo>
                    <a:pt x="42671" y="16001"/>
                  </a:lnTo>
                </a:path>
              </a:pathLst>
            </a:custGeom>
            <a:ln w="33274">
              <a:solidFill>
                <a:schemeClr val="accent1"/>
              </a:solidFill>
            </a:ln>
          </p:spPr>
          <p:txBody>
            <a:bodyPr wrap="square" lIns="0" tIns="0" rIns="0" bIns="0" rtlCol="0"/>
            <a:lstStyle/>
            <a:p>
              <a:endParaRPr/>
            </a:p>
          </p:txBody>
        </p:sp>
        <p:sp>
          <p:nvSpPr>
            <p:cNvPr id="395" name="object 111">
              <a:extLst>
                <a:ext uri="{FF2B5EF4-FFF2-40B4-BE49-F238E27FC236}">
                  <a16:creationId xmlns:a16="http://schemas.microsoft.com/office/drawing/2014/main" id="{80AA2EE0-3EEA-403E-A479-C869654BA852}"/>
                </a:ext>
              </a:extLst>
            </p:cNvPr>
            <p:cNvSpPr/>
            <p:nvPr/>
          </p:nvSpPr>
          <p:spPr>
            <a:xfrm>
              <a:off x="7878574" y="3873656"/>
              <a:ext cx="50800" cy="13970"/>
            </a:xfrm>
            <a:custGeom>
              <a:avLst/>
              <a:gdLst/>
              <a:ahLst/>
              <a:cxnLst/>
              <a:rect l="l" t="t" r="r" b="b"/>
              <a:pathLst>
                <a:path w="50800" h="13970">
                  <a:moveTo>
                    <a:pt x="0" y="6858"/>
                  </a:moveTo>
                  <a:lnTo>
                    <a:pt x="50292" y="6858"/>
                  </a:lnTo>
                </a:path>
              </a:pathLst>
            </a:custGeom>
            <a:ln w="14986">
              <a:solidFill>
                <a:srgbClr val="CCCAC9"/>
              </a:solidFill>
            </a:ln>
          </p:spPr>
          <p:txBody>
            <a:bodyPr wrap="square" lIns="0" tIns="0" rIns="0" bIns="0" rtlCol="0"/>
            <a:lstStyle/>
            <a:p>
              <a:endParaRPr/>
            </a:p>
          </p:txBody>
        </p:sp>
        <p:sp>
          <p:nvSpPr>
            <p:cNvPr id="396" name="object 112">
              <a:extLst>
                <a:ext uri="{FF2B5EF4-FFF2-40B4-BE49-F238E27FC236}">
                  <a16:creationId xmlns:a16="http://schemas.microsoft.com/office/drawing/2014/main" id="{C726DA9E-C29E-44A1-94F3-36945530462F}"/>
                </a:ext>
              </a:extLst>
            </p:cNvPr>
            <p:cNvSpPr/>
            <p:nvPr/>
          </p:nvSpPr>
          <p:spPr>
            <a:xfrm>
              <a:off x="7878574" y="3920899"/>
              <a:ext cx="50800" cy="12700"/>
            </a:xfrm>
            <a:custGeom>
              <a:avLst/>
              <a:gdLst/>
              <a:ahLst/>
              <a:cxnLst/>
              <a:rect l="l" t="t" r="r" b="b"/>
              <a:pathLst>
                <a:path w="50800" h="12700">
                  <a:moveTo>
                    <a:pt x="0" y="6095"/>
                  </a:moveTo>
                  <a:lnTo>
                    <a:pt x="50292" y="6095"/>
                  </a:lnTo>
                </a:path>
              </a:pathLst>
            </a:custGeom>
            <a:ln w="13462">
              <a:solidFill>
                <a:srgbClr val="CCCAC9"/>
              </a:solidFill>
            </a:ln>
          </p:spPr>
          <p:txBody>
            <a:bodyPr wrap="square" lIns="0" tIns="0" rIns="0" bIns="0" rtlCol="0"/>
            <a:lstStyle/>
            <a:p>
              <a:endParaRPr/>
            </a:p>
          </p:txBody>
        </p:sp>
        <p:sp>
          <p:nvSpPr>
            <p:cNvPr id="397" name="object 113">
              <a:extLst>
                <a:ext uri="{FF2B5EF4-FFF2-40B4-BE49-F238E27FC236}">
                  <a16:creationId xmlns:a16="http://schemas.microsoft.com/office/drawing/2014/main" id="{739B5F7A-68E8-412A-BC78-4C8121730510}"/>
                </a:ext>
              </a:extLst>
            </p:cNvPr>
            <p:cNvSpPr/>
            <p:nvPr/>
          </p:nvSpPr>
          <p:spPr>
            <a:xfrm>
              <a:off x="8125462" y="3873656"/>
              <a:ext cx="50800" cy="13970"/>
            </a:xfrm>
            <a:custGeom>
              <a:avLst/>
              <a:gdLst/>
              <a:ahLst/>
              <a:cxnLst/>
              <a:rect l="l" t="t" r="r" b="b"/>
              <a:pathLst>
                <a:path w="50800" h="13970">
                  <a:moveTo>
                    <a:pt x="0" y="6858"/>
                  </a:moveTo>
                  <a:lnTo>
                    <a:pt x="50291" y="6858"/>
                  </a:lnTo>
                </a:path>
              </a:pathLst>
            </a:custGeom>
            <a:ln w="14986">
              <a:solidFill>
                <a:srgbClr val="CCCAC9"/>
              </a:solidFill>
            </a:ln>
          </p:spPr>
          <p:txBody>
            <a:bodyPr wrap="square" lIns="0" tIns="0" rIns="0" bIns="0" rtlCol="0"/>
            <a:lstStyle/>
            <a:p>
              <a:endParaRPr/>
            </a:p>
          </p:txBody>
        </p:sp>
        <p:sp>
          <p:nvSpPr>
            <p:cNvPr id="398" name="object 114">
              <a:extLst>
                <a:ext uri="{FF2B5EF4-FFF2-40B4-BE49-F238E27FC236}">
                  <a16:creationId xmlns:a16="http://schemas.microsoft.com/office/drawing/2014/main" id="{A50B0E49-13F1-4472-ACA3-C0F109024501}"/>
                </a:ext>
              </a:extLst>
            </p:cNvPr>
            <p:cNvSpPr/>
            <p:nvPr/>
          </p:nvSpPr>
          <p:spPr>
            <a:xfrm>
              <a:off x="8125462" y="3920899"/>
              <a:ext cx="50800" cy="12700"/>
            </a:xfrm>
            <a:custGeom>
              <a:avLst/>
              <a:gdLst/>
              <a:ahLst/>
              <a:cxnLst/>
              <a:rect l="l" t="t" r="r" b="b"/>
              <a:pathLst>
                <a:path w="50800" h="12700">
                  <a:moveTo>
                    <a:pt x="0" y="6095"/>
                  </a:moveTo>
                  <a:lnTo>
                    <a:pt x="50291" y="6095"/>
                  </a:lnTo>
                </a:path>
              </a:pathLst>
            </a:custGeom>
            <a:ln w="13462">
              <a:solidFill>
                <a:srgbClr val="CCCAC9"/>
              </a:solidFill>
            </a:ln>
          </p:spPr>
          <p:txBody>
            <a:bodyPr wrap="square" lIns="0" tIns="0" rIns="0" bIns="0" rtlCol="0"/>
            <a:lstStyle/>
            <a:p>
              <a:endParaRPr/>
            </a:p>
          </p:txBody>
        </p:sp>
        <p:sp>
          <p:nvSpPr>
            <p:cNvPr id="399" name="object 115">
              <a:extLst>
                <a:ext uri="{FF2B5EF4-FFF2-40B4-BE49-F238E27FC236}">
                  <a16:creationId xmlns:a16="http://schemas.microsoft.com/office/drawing/2014/main" id="{A00D6737-B6AA-4E75-AB20-657DC727B232}"/>
                </a:ext>
              </a:extLst>
            </p:cNvPr>
            <p:cNvSpPr/>
            <p:nvPr/>
          </p:nvSpPr>
          <p:spPr>
            <a:xfrm>
              <a:off x="7989825" y="3553612"/>
              <a:ext cx="35560" cy="35560"/>
            </a:xfrm>
            <a:custGeom>
              <a:avLst/>
              <a:gdLst/>
              <a:ahLst/>
              <a:cxnLst/>
              <a:rect l="l" t="t" r="r" b="b"/>
              <a:pathLst>
                <a:path w="35560" h="35559">
                  <a:moveTo>
                    <a:pt x="19583" y="0"/>
                  </a:moveTo>
                  <a:lnTo>
                    <a:pt x="7556" y="0"/>
                  </a:lnTo>
                  <a:lnTo>
                    <a:pt x="3441" y="355"/>
                  </a:lnTo>
                  <a:lnTo>
                    <a:pt x="0" y="711"/>
                  </a:lnTo>
                  <a:lnTo>
                    <a:pt x="0" y="34696"/>
                  </a:lnTo>
                  <a:lnTo>
                    <a:pt x="2400" y="35051"/>
                  </a:lnTo>
                  <a:lnTo>
                    <a:pt x="17868" y="35051"/>
                  </a:lnTo>
                  <a:lnTo>
                    <a:pt x="24396" y="33642"/>
                  </a:lnTo>
                  <a:lnTo>
                    <a:pt x="28524" y="30810"/>
                  </a:lnTo>
                  <a:lnTo>
                    <a:pt x="30900" y="29032"/>
                  </a:lnTo>
                  <a:lnTo>
                    <a:pt x="8940" y="29032"/>
                  </a:lnTo>
                  <a:lnTo>
                    <a:pt x="8940" y="6375"/>
                  </a:lnTo>
                  <a:lnTo>
                    <a:pt x="9969" y="6019"/>
                  </a:lnTo>
                  <a:lnTo>
                    <a:pt x="31790" y="6019"/>
                  </a:lnTo>
                  <a:lnTo>
                    <a:pt x="28181" y="3543"/>
                  </a:lnTo>
                  <a:lnTo>
                    <a:pt x="24396" y="1066"/>
                  </a:lnTo>
                  <a:lnTo>
                    <a:pt x="19583" y="0"/>
                  </a:lnTo>
                  <a:close/>
                </a:path>
                <a:path w="35560" h="35559">
                  <a:moveTo>
                    <a:pt x="31790" y="6019"/>
                  </a:moveTo>
                  <a:lnTo>
                    <a:pt x="20624" y="6019"/>
                  </a:lnTo>
                  <a:lnTo>
                    <a:pt x="25425" y="9918"/>
                  </a:lnTo>
                  <a:lnTo>
                    <a:pt x="25425" y="25145"/>
                  </a:lnTo>
                  <a:lnTo>
                    <a:pt x="20269" y="29032"/>
                  </a:lnTo>
                  <a:lnTo>
                    <a:pt x="30900" y="29032"/>
                  </a:lnTo>
                  <a:lnTo>
                    <a:pt x="32308" y="27978"/>
                  </a:lnTo>
                  <a:lnTo>
                    <a:pt x="35052" y="23367"/>
                  </a:lnTo>
                  <a:lnTo>
                    <a:pt x="35052" y="10629"/>
                  </a:lnTo>
                  <a:lnTo>
                    <a:pt x="32308" y="6375"/>
                  </a:lnTo>
                  <a:lnTo>
                    <a:pt x="31790" y="6019"/>
                  </a:lnTo>
                  <a:close/>
                </a:path>
              </a:pathLst>
            </a:custGeom>
            <a:solidFill>
              <a:srgbClr val="948A8D"/>
            </a:solidFill>
          </p:spPr>
          <p:txBody>
            <a:bodyPr wrap="square" lIns="0" tIns="0" rIns="0" bIns="0" rtlCol="0"/>
            <a:lstStyle/>
            <a:p>
              <a:endParaRPr/>
            </a:p>
          </p:txBody>
        </p:sp>
        <p:sp>
          <p:nvSpPr>
            <p:cNvPr id="400" name="object 116">
              <a:extLst>
                <a:ext uri="{FF2B5EF4-FFF2-40B4-BE49-F238E27FC236}">
                  <a16:creationId xmlns:a16="http://schemas.microsoft.com/office/drawing/2014/main" id="{2DCC27BE-DE3E-4C25-88E7-46DC6C9A9D1E}"/>
                </a:ext>
              </a:extLst>
            </p:cNvPr>
            <p:cNvSpPr/>
            <p:nvPr/>
          </p:nvSpPr>
          <p:spPr>
            <a:xfrm>
              <a:off x="8026402" y="3553610"/>
              <a:ext cx="36830" cy="33655"/>
            </a:xfrm>
            <a:custGeom>
              <a:avLst/>
              <a:gdLst/>
              <a:ahLst/>
              <a:cxnLst/>
              <a:rect l="l" t="t" r="r" b="b"/>
              <a:pathLst>
                <a:path w="36830" h="33654">
                  <a:moveTo>
                    <a:pt x="24041" y="0"/>
                  </a:moveTo>
                  <a:lnTo>
                    <a:pt x="12192" y="0"/>
                  </a:lnTo>
                  <a:lnTo>
                    <a:pt x="0" y="33527"/>
                  </a:lnTo>
                  <a:lnTo>
                    <a:pt x="9410" y="33527"/>
                  </a:lnTo>
                  <a:lnTo>
                    <a:pt x="12192" y="24891"/>
                  </a:lnTo>
                  <a:lnTo>
                    <a:pt x="33347" y="24891"/>
                  </a:lnTo>
                  <a:lnTo>
                    <a:pt x="31281" y="19367"/>
                  </a:lnTo>
                  <a:lnTo>
                    <a:pt x="13589" y="19367"/>
                  </a:lnTo>
                  <a:lnTo>
                    <a:pt x="15671" y="12103"/>
                  </a:lnTo>
                  <a:lnTo>
                    <a:pt x="16370" y="10032"/>
                  </a:lnTo>
                  <a:lnTo>
                    <a:pt x="17068" y="7607"/>
                  </a:lnTo>
                  <a:lnTo>
                    <a:pt x="17767" y="5537"/>
                  </a:lnTo>
                  <a:lnTo>
                    <a:pt x="26111" y="5537"/>
                  </a:lnTo>
                  <a:lnTo>
                    <a:pt x="24041" y="0"/>
                  </a:lnTo>
                  <a:close/>
                </a:path>
                <a:path w="36830" h="33654">
                  <a:moveTo>
                    <a:pt x="33347" y="24891"/>
                  </a:moveTo>
                  <a:lnTo>
                    <a:pt x="23685" y="24891"/>
                  </a:lnTo>
                  <a:lnTo>
                    <a:pt x="26822" y="33527"/>
                  </a:lnTo>
                  <a:lnTo>
                    <a:pt x="36576" y="33527"/>
                  </a:lnTo>
                  <a:lnTo>
                    <a:pt x="33347" y="24891"/>
                  </a:lnTo>
                  <a:close/>
                </a:path>
                <a:path w="36830" h="33654">
                  <a:moveTo>
                    <a:pt x="26111" y="5537"/>
                  </a:moveTo>
                  <a:lnTo>
                    <a:pt x="17767" y="5537"/>
                  </a:lnTo>
                  <a:lnTo>
                    <a:pt x="18465" y="7607"/>
                  </a:lnTo>
                  <a:lnTo>
                    <a:pt x="19164" y="10032"/>
                  </a:lnTo>
                  <a:lnTo>
                    <a:pt x="22288" y="19367"/>
                  </a:lnTo>
                  <a:lnTo>
                    <a:pt x="31281" y="19367"/>
                  </a:lnTo>
                  <a:lnTo>
                    <a:pt x="26111" y="5537"/>
                  </a:lnTo>
                  <a:close/>
                </a:path>
              </a:pathLst>
            </a:custGeom>
            <a:solidFill>
              <a:srgbClr val="948A8D"/>
            </a:solidFill>
          </p:spPr>
          <p:txBody>
            <a:bodyPr wrap="square" lIns="0" tIns="0" rIns="0" bIns="0" rtlCol="0"/>
            <a:lstStyle/>
            <a:p>
              <a:endParaRPr/>
            </a:p>
          </p:txBody>
        </p:sp>
        <p:sp>
          <p:nvSpPr>
            <p:cNvPr id="401" name="object 117">
              <a:extLst>
                <a:ext uri="{FF2B5EF4-FFF2-40B4-BE49-F238E27FC236}">
                  <a16:creationId xmlns:a16="http://schemas.microsoft.com/office/drawing/2014/main" id="{43CD59EB-EB3B-4E79-ACF0-BB9950486F0D}"/>
                </a:ext>
              </a:extLst>
            </p:cNvPr>
            <p:cNvSpPr/>
            <p:nvPr/>
          </p:nvSpPr>
          <p:spPr>
            <a:xfrm>
              <a:off x="8061447" y="3553617"/>
              <a:ext cx="30480" cy="33655"/>
            </a:xfrm>
            <a:custGeom>
              <a:avLst/>
              <a:gdLst/>
              <a:ahLst/>
              <a:cxnLst/>
              <a:rect l="l" t="t" r="r" b="b"/>
              <a:pathLst>
                <a:path w="30480" h="33654">
                  <a:moveTo>
                    <a:pt x="19938" y="6235"/>
                  </a:moveTo>
                  <a:lnTo>
                    <a:pt x="10947" y="6235"/>
                  </a:lnTo>
                  <a:lnTo>
                    <a:pt x="10947" y="33528"/>
                  </a:lnTo>
                  <a:lnTo>
                    <a:pt x="19938" y="33528"/>
                  </a:lnTo>
                  <a:lnTo>
                    <a:pt x="19938" y="6235"/>
                  </a:lnTo>
                  <a:close/>
                </a:path>
                <a:path w="30480" h="33654">
                  <a:moveTo>
                    <a:pt x="30479" y="0"/>
                  </a:moveTo>
                  <a:lnTo>
                    <a:pt x="0" y="0"/>
                  </a:lnTo>
                  <a:lnTo>
                    <a:pt x="0" y="6235"/>
                  </a:lnTo>
                  <a:lnTo>
                    <a:pt x="30479" y="6235"/>
                  </a:lnTo>
                  <a:lnTo>
                    <a:pt x="30479" y="0"/>
                  </a:lnTo>
                  <a:close/>
                </a:path>
              </a:pathLst>
            </a:custGeom>
            <a:solidFill>
              <a:srgbClr val="948A8D"/>
            </a:solidFill>
          </p:spPr>
          <p:txBody>
            <a:bodyPr wrap="square" lIns="0" tIns="0" rIns="0" bIns="0" rtlCol="0"/>
            <a:lstStyle/>
            <a:p>
              <a:endParaRPr/>
            </a:p>
          </p:txBody>
        </p:sp>
        <p:sp>
          <p:nvSpPr>
            <p:cNvPr id="402" name="object 118">
              <a:extLst>
                <a:ext uri="{FF2B5EF4-FFF2-40B4-BE49-F238E27FC236}">
                  <a16:creationId xmlns:a16="http://schemas.microsoft.com/office/drawing/2014/main" id="{46B39636-26BE-4C13-9633-13C3907FF0DA}"/>
                </a:ext>
              </a:extLst>
            </p:cNvPr>
            <p:cNvSpPr/>
            <p:nvPr/>
          </p:nvSpPr>
          <p:spPr>
            <a:xfrm>
              <a:off x="8088888" y="3553610"/>
              <a:ext cx="36830" cy="33655"/>
            </a:xfrm>
            <a:custGeom>
              <a:avLst/>
              <a:gdLst/>
              <a:ahLst/>
              <a:cxnLst/>
              <a:rect l="l" t="t" r="r" b="b"/>
              <a:pathLst>
                <a:path w="36829" h="33654">
                  <a:moveTo>
                    <a:pt x="24269" y="0"/>
                  </a:moveTo>
                  <a:lnTo>
                    <a:pt x="12306" y="0"/>
                  </a:lnTo>
                  <a:lnTo>
                    <a:pt x="0" y="33527"/>
                  </a:lnTo>
                  <a:lnTo>
                    <a:pt x="9143" y="33527"/>
                  </a:lnTo>
                  <a:lnTo>
                    <a:pt x="12306" y="24891"/>
                  </a:lnTo>
                  <a:lnTo>
                    <a:pt x="33406" y="24891"/>
                  </a:lnTo>
                  <a:lnTo>
                    <a:pt x="31378" y="19367"/>
                  </a:lnTo>
                  <a:lnTo>
                    <a:pt x="13360" y="19367"/>
                  </a:lnTo>
                  <a:lnTo>
                    <a:pt x="16522" y="10032"/>
                  </a:lnTo>
                  <a:lnTo>
                    <a:pt x="17233" y="7607"/>
                  </a:lnTo>
                  <a:lnTo>
                    <a:pt x="17576" y="5537"/>
                  </a:lnTo>
                  <a:lnTo>
                    <a:pt x="26302" y="5537"/>
                  </a:lnTo>
                  <a:lnTo>
                    <a:pt x="24269" y="0"/>
                  </a:lnTo>
                  <a:close/>
                </a:path>
                <a:path w="36829" h="33654">
                  <a:moveTo>
                    <a:pt x="33406" y="24891"/>
                  </a:moveTo>
                  <a:lnTo>
                    <a:pt x="23558" y="24891"/>
                  </a:lnTo>
                  <a:lnTo>
                    <a:pt x="26720" y="33527"/>
                  </a:lnTo>
                  <a:lnTo>
                    <a:pt x="36575" y="33527"/>
                  </a:lnTo>
                  <a:lnTo>
                    <a:pt x="33406" y="24891"/>
                  </a:lnTo>
                  <a:close/>
                </a:path>
                <a:path w="36829" h="33654">
                  <a:moveTo>
                    <a:pt x="26302" y="5537"/>
                  </a:moveTo>
                  <a:lnTo>
                    <a:pt x="17932" y="5537"/>
                  </a:lnTo>
                  <a:lnTo>
                    <a:pt x="18630" y="7607"/>
                  </a:lnTo>
                  <a:lnTo>
                    <a:pt x="19342" y="10032"/>
                  </a:lnTo>
                  <a:lnTo>
                    <a:pt x="22504" y="19367"/>
                  </a:lnTo>
                  <a:lnTo>
                    <a:pt x="31378" y="19367"/>
                  </a:lnTo>
                  <a:lnTo>
                    <a:pt x="26302" y="5537"/>
                  </a:lnTo>
                  <a:close/>
                </a:path>
              </a:pathLst>
            </a:custGeom>
            <a:solidFill>
              <a:srgbClr val="948A8D"/>
            </a:solidFill>
          </p:spPr>
          <p:txBody>
            <a:bodyPr wrap="square" lIns="0" tIns="0" rIns="0" bIns="0" rtlCol="0"/>
            <a:lstStyle/>
            <a:p>
              <a:endParaRPr/>
            </a:p>
          </p:txBody>
        </p:sp>
        <p:sp>
          <p:nvSpPr>
            <p:cNvPr id="403" name="object 119">
              <a:extLst>
                <a:ext uri="{FF2B5EF4-FFF2-40B4-BE49-F238E27FC236}">
                  <a16:creationId xmlns:a16="http://schemas.microsoft.com/office/drawing/2014/main" id="{DEAF733F-A591-4F00-8FBE-69EE7BD06DFA}"/>
                </a:ext>
              </a:extLst>
            </p:cNvPr>
            <p:cNvSpPr/>
            <p:nvPr/>
          </p:nvSpPr>
          <p:spPr>
            <a:xfrm>
              <a:off x="7806946" y="3616099"/>
              <a:ext cx="498475" cy="230504"/>
            </a:xfrm>
            <a:custGeom>
              <a:avLst/>
              <a:gdLst/>
              <a:ahLst/>
              <a:cxnLst/>
              <a:rect l="l" t="t" r="r" b="b"/>
              <a:pathLst>
                <a:path w="498475" h="230504">
                  <a:moveTo>
                    <a:pt x="498348" y="0"/>
                  </a:moveTo>
                  <a:lnTo>
                    <a:pt x="0" y="0"/>
                  </a:lnTo>
                  <a:lnTo>
                    <a:pt x="0" y="230123"/>
                  </a:lnTo>
                  <a:lnTo>
                    <a:pt x="498348" y="230123"/>
                  </a:lnTo>
                  <a:lnTo>
                    <a:pt x="498348" y="219328"/>
                  </a:lnTo>
                  <a:lnTo>
                    <a:pt x="16979" y="219328"/>
                  </a:lnTo>
                  <a:lnTo>
                    <a:pt x="16979" y="178600"/>
                  </a:lnTo>
                  <a:lnTo>
                    <a:pt x="498348" y="178600"/>
                  </a:lnTo>
                  <a:lnTo>
                    <a:pt x="498348" y="168147"/>
                  </a:lnTo>
                  <a:lnTo>
                    <a:pt x="16979" y="168147"/>
                  </a:lnTo>
                  <a:lnTo>
                    <a:pt x="16979" y="121856"/>
                  </a:lnTo>
                  <a:lnTo>
                    <a:pt x="19405" y="121856"/>
                  </a:lnTo>
                  <a:lnTo>
                    <a:pt x="19405" y="121500"/>
                  </a:lnTo>
                  <a:lnTo>
                    <a:pt x="498348" y="121500"/>
                  </a:lnTo>
                  <a:lnTo>
                    <a:pt x="498348" y="111061"/>
                  </a:lnTo>
                  <a:lnTo>
                    <a:pt x="16979" y="111061"/>
                  </a:lnTo>
                  <a:lnTo>
                    <a:pt x="16979" y="64757"/>
                  </a:lnTo>
                  <a:lnTo>
                    <a:pt x="498348" y="64757"/>
                  </a:lnTo>
                  <a:lnTo>
                    <a:pt x="498348" y="53962"/>
                  </a:lnTo>
                  <a:lnTo>
                    <a:pt x="16979" y="53962"/>
                  </a:lnTo>
                  <a:lnTo>
                    <a:pt x="16979" y="10794"/>
                  </a:lnTo>
                  <a:lnTo>
                    <a:pt x="498348" y="10794"/>
                  </a:lnTo>
                  <a:lnTo>
                    <a:pt x="498348" y="0"/>
                  </a:lnTo>
                  <a:close/>
                </a:path>
                <a:path w="498475" h="230504">
                  <a:moveTo>
                    <a:pt x="116801" y="178600"/>
                  </a:moveTo>
                  <a:lnTo>
                    <a:pt x="98767" y="178600"/>
                  </a:lnTo>
                  <a:lnTo>
                    <a:pt x="98767" y="219328"/>
                  </a:lnTo>
                  <a:lnTo>
                    <a:pt x="116801" y="219328"/>
                  </a:lnTo>
                  <a:lnTo>
                    <a:pt x="116801" y="178600"/>
                  </a:lnTo>
                  <a:close/>
                </a:path>
                <a:path w="498475" h="230504">
                  <a:moveTo>
                    <a:pt x="212102" y="178600"/>
                  </a:moveTo>
                  <a:lnTo>
                    <a:pt x="194424" y="178600"/>
                  </a:lnTo>
                  <a:lnTo>
                    <a:pt x="194424" y="219328"/>
                  </a:lnTo>
                  <a:lnTo>
                    <a:pt x="212102" y="219328"/>
                  </a:lnTo>
                  <a:lnTo>
                    <a:pt x="212102" y="178600"/>
                  </a:lnTo>
                  <a:close/>
                </a:path>
                <a:path w="498475" h="230504">
                  <a:moveTo>
                    <a:pt x="307746" y="178600"/>
                  </a:moveTo>
                  <a:lnTo>
                    <a:pt x="289725" y="178600"/>
                  </a:lnTo>
                  <a:lnTo>
                    <a:pt x="289725" y="219328"/>
                  </a:lnTo>
                  <a:lnTo>
                    <a:pt x="307746" y="219328"/>
                  </a:lnTo>
                  <a:lnTo>
                    <a:pt x="307746" y="178600"/>
                  </a:lnTo>
                  <a:close/>
                </a:path>
                <a:path w="498475" h="230504">
                  <a:moveTo>
                    <a:pt x="403047" y="178600"/>
                  </a:moveTo>
                  <a:lnTo>
                    <a:pt x="385368" y="178600"/>
                  </a:lnTo>
                  <a:lnTo>
                    <a:pt x="385368" y="219328"/>
                  </a:lnTo>
                  <a:lnTo>
                    <a:pt x="403047" y="219328"/>
                  </a:lnTo>
                  <a:lnTo>
                    <a:pt x="403047" y="178600"/>
                  </a:lnTo>
                  <a:close/>
                </a:path>
                <a:path w="498475" h="230504">
                  <a:moveTo>
                    <a:pt x="498348" y="178600"/>
                  </a:moveTo>
                  <a:lnTo>
                    <a:pt x="480669" y="178600"/>
                  </a:lnTo>
                  <a:lnTo>
                    <a:pt x="480669" y="219328"/>
                  </a:lnTo>
                  <a:lnTo>
                    <a:pt x="498348" y="219328"/>
                  </a:lnTo>
                  <a:lnTo>
                    <a:pt x="498348" y="178600"/>
                  </a:lnTo>
                  <a:close/>
                </a:path>
                <a:path w="498475" h="230504">
                  <a:moveTo>
                    <a:pt x="98767" y="178600"/>
                  </a:moveTo>
                  <a:lnTo>
                    <a:pt x="72428" y="178600"/>
                  </a:lnTo>
                  <a:lnTo>
                    <a:pt x="72428" y="178942"/>
                  </a:lnTo>
                  <a:lnTo>
                    <a:pt x="98425" y="178942"/>
                  </a:lnTo>
                  <a:lnTo>
                    <a:pt x="98767" y="178600"/>
                  </a:lnTo>
                  <a:close/>
                </a:path>
                <a:path w="498475" h="230504">
                  <a:moveTo>
                    <a:pt x="116789" y="121856"/>
                  </a:moveTo>
                  <a:lnTo>
                    <a:pt x="98767" y="121856"/>
                  </a:lnTo>
                  <a:lnTo>
                    <a:pt x="98767" y="163982"/>
                  </a:lnTo>
                  <a:lnTo>
                    <a:pt x="98425" y="164325"/>
                  </a:lnTo>
                  <a:lnTo>
                    <a:pt x="97040" y="165023"/>
                  </a:lnTo>
                  <a:lnTo>
                    <a:pt x="97040" y="168147"/>
                  </a:lnTo>
                  <a:lnTo>
                    <a:pt x="117132" y="168147"/>
                  </a:lnTo>
                  <a:lnTo>
                    <a:pt x="117132" y="153530"/>
                  </a:lnTo>
                  <a:lnTo>
                    <a:pt x="116789" y="153530"/>
                  </a:lnTo>
                  <a:lnTo>
                    <a:pt x="116789" y="121856"/>
                  </a:lnTo>
                  <a:close/>
                </a:path>
                <a:path w="498475" h="230504">
                  <a:moveTo>
                    <a:pt x="212090" y="121500"/>
                  </a:moveTo>
                  <a:lnTo>
                    <a:pt x="194767" y="121500"/>
                  </a:lnTo>
                  <a:lnTo>
                    <a:pt x="194767" y="168147"/>
                  </a:lnTo>
                  <a:lnTo>
                    <a:pt x="212090" y="168147"/>
                  </a:lnTo>
                  <a:lnTo>
                    <a:pt x="212090" y="121500"/>
                  </a:lnTo>
                  <a:close/>
                </a:path>
                <a:path w="498475" h="230504">
                  <a:moveTo>
                    <a:pt x="498348" y="121500"/>
                  </a:moveTo>
                  <a:lnTo>
                    <a:pt x="289725" y="121500"/>
                  </a:lnTo>
                  <a:lnTo>
                    <a:pt x="289725" y="168147"/>
                  </a:lnTo>
                  <a:lnTo>
                    <a:pt x="307746" y="168147"/>
                  </a:lnTo>
                  <a:lnTo>
                    <a:pt x="307746" y="144830"/>
                  </a:lnTo>
                  <a:lnTo>
                    <a:pt x="308089" y="144830"/>
                  </a:lnTo>
                  <a:lnTo>
                    <a:pt x="308089" y="133692"/>
                  </a:lnTo>
                  <a:lnTo>
                    <a:pt x="307746" y="133337"/>
                  </a:lnTo>
                  <a:lnTo>
                    <a:pt x="307746" y="121856"/>
                  </a:lnTo>
                  <a:lnTo>
                    <a:pt x="403047" y="121856"/>
                  </a:lnTo>
                  <a:lnTo>
                    <a:pt x="498348" y="121843"/>
                  </a:lnTo>
                  <a:lnTo>
                    <a:pt x="498348" y="121500"/>
                  </a:lnTo>
                  <a:close/>
                </a:path>
                <a:path w="498475" h="230504">
                  <a:moveTo>
                    <a:pt x="403047" y="121856"/>
                  </a:moveTo>
                  <a:lnTo>
                    <a:pt x="385711" y="121856"/>
                  </a:lnTo>
                  <a:lnTo>
                    <a:pt x="385711" y="165023"/>
                  </a:lnTo>
                  <a:lnTo>
                    <a:pt x="385368" y="165023"/>
                  </a:lnTo>
                  <a:lnTo>
                    <a:pt x="385368" y="168147"/>
                  </a:lnTo>
                  <a:lnTo>
                    <a:pt x="403047" y="168147"/>
                  </a:lnTo>
                  <a:lnTo>
                    <a:pt x="403047" y="121856"/>
                  </a:lnTo>
                  <a:close/>
                </a:path>
                <a:path w="498475" h="230504">
                  <a:moveTo>
                    <a:pt x="498348" y="121843"/>
                  </a:moveTo>
                  <a:lnTo>
                    <a:pt x="480669" y="121843"/>
                  </a:lnTo>
                  <a:lnTo>
                    <a:pt x="480669" y="168147"/>
                  </a:lnTo>
                  <a:lnTo>
                    <a:pt x="498348" y="168147"/>
                  </a:lnTo>
                  <a:lnTo>
                    <a:pt x="498348" y="121843"/>
                  </a:lnTo>
                  <a:close/>
                </a:path>
                <a:path w="498475" h="230504">
                  <a:moveTo>
                    <a:pt x="308089" y="144830"/>
                  </a:moveTo>
                  <a:lnTo>
                    <a:pt x="307746" y="144830"/>
                  </a:lnTo>
                  <a:lnTo>
                    <a:pt x="308089" y="145173"/>
                  </a:lnTo>
                  <a:lnTo>
                    <a:pt x="308089" y="144830"/>
                  </a:lnTo>
                  <a:close/>
                </a:path>
                <a:path w="498475" h="230504">
                  <a:moveTo>
                    <a:pt x="117132" y="121500"/>
                  </a:moveTo>
                  <a:lnTo>
                    <a:pt x="97040" y="121500"/>
                  </a:lnTo>
                  <a:lnTo>
                    <a:pt x="97040" y="121856"/>
                  </a:lnTo>
                  <a:lnTo>
                    <a:pt x="117132" y="121856"/>
                  </a:lnTo>
                  <a:lnTo>
                    <a:pt x="117132" y="121500"/>
                  </a:lnTo>
                  <a:close/>
                </a:path>
                <a:path w="498475" h="230504">
                  <a:moveTo>
                    <a:pt x="116789" y="64757"/>
                  </a:moveTo>
                  <a:lnTo>
                    <a:pt x="99110" y="64757"/>
                  </a:lnTo>
                  <a:lnTo>
                    <a:pt x="99110" y="111061"/>
                  </a:lnTo>
                  <a:lnTo>
                    <a:pt x="116789" y="111061"/>
                  </a:lnTo>
                  <a:lnTo>
                    <a:pt x="116789" y="64757"/>
                  </a:lnTo>
                  <a:close/>
                </a:path>
                <a:path w="498475" h="230504">
                  <a:moveTo>
                    <a:pt x="212090" y="64757"/>
                  </a:moveTo>
                  <a:lnTo>
                    <a:pt x="194424" y="64757"/>
                  </a:lnTo>
                  <a:lnTo>
                    <a:pt x="194424" y="67894"/>
                  </a:lnTo>
                  <a:lnTo>
                    <a:pt x="194767" y="67894"/>
                  </a:lnTo>
                  <a:lnTo>
                    <a:pt x="194767" y="111061"/>
                  </a:lnTo>
                  <a:lnTo>
                    <a:pt x="212090" y="111061"/>
                  </a:lnTo>
                  <a:lnTo>
                    <a:pt x="212090" y="64757"/>
                  </a:lnTo>
                  <a:close/>
                </a:path>
                <a:path w="498475" h="230504">
                  <a:moveTo>
                    <a:pt x="307746" y="64757"/>
                  </a:moveTo>
                  <a:lnTo>
                    <a:pt x="289725" y="64757"/>
                  </a:lnTo>
                  <a:lnTo>
                    <a:pt x="289725" y="111061"/>
                  </a:lnTo>
                  <a:lnTo>
                    <a:pt x="307746" y="111061"/>
                  </a:lnTo>
                  <a:lnTo>
                    <a:pt x="307746" y="64757"/>
                  </a:lnTo>
                  <a:close/>
                </a:path>
                <a:path w="498475" h="230504">
                  <a:moveTo>
                    <a:pt x="403047" y="64757"/>
                  </a:moveTo>
                  <a:lnTo>
                    <a:pt x="385368" y="64757"/>
                  </a:lnTo>
                  <a:lnTo>
                    <a:pt x="385368" y="111061"/>
                  </a:lnTo>
                  <a:lnTo>
                    <a:pt x="403047" y="111061"/>
                  </a:lnTo>
                  <a:lnTo>
                    <a:pt x="403047" y="64757"/>
                  </a:lnTo>
                  <a:close/>
                </a:path>
                <a:path w="498475" h="230504">
                  <a:moveTo>
                    <a:pt x="498348" y="64757"/>
                  </a:moveTo>
                  <a:lnTo>
                    <a:pt x="481711" y="64757"/>
                  </a:lnTo>
                  <a:lnTo>
                    <a:pt x="481711" y="107924"/>
                  </a:lnTo>
                  <a:lnTo>
                    <a:pt x="482053" y="111061"/>
                  </a:lnTo>
                  <a:lnTo>
                    <a:pt x="498348" y="111061"/>
                  </a:lnTo>
                  <a:lnTo>
                    <a:pt x="498348" y="64757"/>
                  </a:lnTo>
                  <a:close/>
                </a:path>
                <a:path w="498475" h="230504">
                  <a:moveTo>
                    <a:pt x="116789" y="10794"/>
                  </a:moveTo>
                  <a:lnTo>
                    <a:pt x="99110" y="10794"/>
                  </a:lnTo>
                  <a:lnTo>
                    <a:pt x="99110" y="53962"/>
                  </a:lnTo>
                  <a:lnTo>
                    <a:pt x="116789" y="53962"/>
                  </a:lnTo>
                  <a:lnTo>
                    <a:pt x="116789" y="10794"/>
                  </a:lnTo>
                  <a:close/>
                </a:path>
                <a:path w="498475" h="230504">
                  <a:moveTo>
                    <a:pt x="212102" y="10794"/>
                  </a:moveTo>
                  <a:lnTo>
                    <a:pt x="194411" y="10794"/>
                  </a:lnTo>
                  <a:lnTo>
                    <a:pt x="194411" y="53962"/>
                  </a:lnTo>
                  <a:lnTo>
                    <a:pt x="212102" y="53962"/>
                  </a:lnTo>
                  <a:lnTo>
                    <a:pt x="212102" y="10794"/>
                  </a:lnTo>
                  <a:close/>
                </a:path>
                <a:path w="498475" h="230504">
                  <a:moveTo>
                    <a:pt x="307746" y="10794"/>
                  </a:moveTo>
                  <a:lnTo>
                    <a:pt x="289725" y="10794"/>
                  </a:lnTo>
                  <a:lnTo>
                    <a:pt x="289725" y="53962"/>
                  </a:lnTo>
                  <a:lnTo>
                    <a:pt x="307746" y="53962"/>
                  </a:lnTo>
                  <a:lnTo>
                    <a:pt x="307746" y="10794"/>
                  </a:lnTo>
                  <a:close/>
                </a:path>
                <a:path w="498475" h="230504">
                  <a:moveTo>
                    <a:pt x="403047" y="10794"/>
                  </a:moveTo>
                  <a:lnTo>
                    <a:pt x="385368" y="10794"/>
                  </a:lnTo>
                  <a:lnTo>
                    <a:pt x="385368" y="53962"/>
                  </a:lnTo>
                  <a:lnTo>
                    <a:pt x="403047" y="53962"/>
                  </a:lnTo>
                  <a:lnTo>
                    <a:pt x="403047" y="10794"/>
                  </a:lnTo>
                  <a:close/>
                </a:path>
                <a:path w="498475" h="230504">
                  <a:moveTo>
                    <a:pt x="498348" y="10794"/>
                  </a:moveTo>
                  <a:lnTo>
                    <a:pt x="481711" y="10794"/>
                  </a:lnTo>
                  <a:lnTo>
                    <a:pt x="481711" y="53962"/>
                  </a:lnTo>
                  <a:lnTo>
                    <a:pt x="498348" y="53962"/>
                  </a:lnTo>
                  <a:lnTo>
                    <a:pt x="498348" y="10794"/>
                  </a:lnTo>
                  <a:close/>
                </a:path>
              </a:pathLst>
            </a:custGeom>
            <a:solidFill>
              <a:srgbClr val="DADADA"/>
            </a:solidFill>
          </p:spPr>
          <p:txBody>
            <a:bodyPr wrap="square" lIns="0" tIns="0" rIns="0" bIns="0" rtlCol="0"/>
            <a:lstStyle/>
            <a:p>
              <a:endParaRPr/>
            </a:p>
          </p:txBody>
        </p:sp>
        <p:sp>
          <p:nvSpPr>
            <p:cNvPr id="404" name="object 120">
              <a:extLst>
                <a:ext uri="{FF2B5EF4-FFF2-40B4-BE49-F238E27FC236}">
                  <a16:creationId xmlns:a16="http://schemas.microsoft.com/office/drawing/2014/main" id="{0327F4F5-C809-4A1C-A9D8-5BE6856568AF}"/>
                </a:ext>
              </a:extLst>
            </p:cNvPr>
            <p:cNvSpPr/>
            <p:nvPr/>
          </p:nvSpPr>
          <p:spPr>
            <a:xfrm>
              <a:off x="7816095" y="3669439"/>
              <a:ext cx="483234" cy="163195"/>
            </a:xfrm>
            <a:custGeom>
              <a:avLst/>
              <a:gdLst/>
              <a:ahLst/>
              <a:cxnLst/>
              <a:rect l="l" t="t" r="r" b="b"/>
              <a:pathLst>
                <a:path w="483235" h="163195">
                  <a:moveTo>
                    <a:pt x="96532" y="92735"/>
                  </a:moveTo>
                  <a:lnTo>
                    <a:pt x="0" y="155994"/>
                  </a:lnTo>
                  <a:lnTo>
                    <a:pt x="6273" y="163067"/>
                  </a:lnTo>
                  <a:lnTo>
                    <a:pt x="97713" y="103339"/>
                  </a:lnTo>
                  <a:lnTo>
                    <a:pt x="122645" y="103339"/>
                  </a:lnTo>
                  <a:lnTo>
                    <a:pt x="96532" y="92735"/>
                  </a:lnTo>
                  <a:close/>
                </a:path>
                <a:path w="483235" h="163195">
                  <a:moveTo>
                    <a:pt x="122645" y="103339"/>
                  </a:moveTo>
                  <a:lnTo>
                    <a:pt x="97713" y="103339"/>
                  </a:lnTo>
                  <a:lnTo>
                    <a:pt x="151879" y="125742"/>
                  </a:lnTo>
                  <a:lnTo>
                    <a:pt x="169795" y="114731"/>
                  </a:lnTo>
                  <a:lnTo>
                    <a:pt x="150698" y="114731"/>
                  </a:lnTo>
                  <a:lnTo>
                    <a:pt x="122645" y="103339"/>
                  </a:lnTo>
                  <a:close/>
                </a:path>
                <a:path w="483235" h="163195">
                  <a:moveTo>
                    <a:pt x="244094" y="58153"/>
                  </a:moveTo>
                  <a:lnTo>
                    <a:pt x="150698" y="114731"/>
                  </a:lnTo>
                  <a:lnTo>
                    <a:pt x="169795" y="114731"/>
                  </a:lnTo>
                  <a:lnTo>
                    <a:pt x="243319" y="69545"/>
                  </a:lnTo>
                  <a:lnTo>
                    <a:pt x="259351" y="69545"/>
                  </a:lnTo>
                  <a:lnTo>
                    <a:pt x="244094" y="58153"/>
                  </a:lnTo>
                  <a:close/>
                </a:path>
                <a:path w="483235" h="163195">
                  <a:moveTo>
                    <a:pt x="259351" y="69545"/>
                  </a:moveTo>
                  <a:lnTo>
                    <a:pt x="243319" y="69545"/>
                  </a:lnTo>
                  <a:lnTo>
                    <a:pt x="293154" y="106489"/>
                  </a:lnTo>
                  <a:lnTo>
                    <a:pt x="303282" y="92735"/>
                  </a:lnTo>
                  <a:lnTo>
                    <a:pt x="290410" y="92735"/>
                  </a:lnTo>
                  <a:lnTo>
                    <a:pt x="259351" y="69545"/>
                  </a:lnTo>
                  <a:close/>
                </a:path>
                <a:path w="483235" h="163195">
                  <a:moveTo>
                    <a:pt x="377148" y="13754"/>
                  </a:moveTo>
                  <a:lnTo>
                    <a:pt x="361442" y="13754"/>
                  </a:lnTo>
                  <a:lnTo>
                    <a:pt x="475640" y="102946"/>
                  </a:lnTo>
                  <a:lnTo>
                    <a:pt x="483108" y="96265"/>
                  </a:lnTo>
                  <a:lnTo>
                    <a:pt x="377148" y="13754"/>
                  </a:lnTo>
                  <a:close/>
                </a:path>
                <a:path w="483235" h="163195">
                  <a:moveTo>
                    <a:pt x="359486" y="0"/>
                  </a:moveTo>
                  <a:lnTo>
                    <a:pt x="290410" y="92735"/>
                  </a:lnTo>
                  <a:lnTo>
                    <a:pt x="303282" y="92735"/>
                  </a:lnTo>
                  <a:lnTo>
                    <a:pt x="361442" y="13754"/>
                  </a:lnTo>
                  <a:lnTo>
                    <a:pt x="377148" y="13754"/>
                  </a:lnTo>
                  <a:lnTo>
                    <a:pt x="359486" y="0"/>
                  </a:lnTo>
                  <a:close/>
                </a:path>
              </a:pathLst>
            </a:custGeom>
            <a:solidFill>
              <a:schemeClr val="accent1"/>
            </a:solidFill>
          </p:spPr>
          <p:txBody>
            <a:bodyPr wrap="square" lIns="0" tIns="0" rIns="0" bIns="0" rtlCol="0"/>
            <a:lstStyle/>
            <a:p>
              <a:endParaRPr/>
            </a:p>
          </p:txBody>
        </p:sp>
        <p:sp>
          <p:nvSpPr>
            <p:cNvPr id="405" name="object 121">
              <a:extLst>
                <a:ext uri="{FF2B5EF4-FFF2-40B4-BE49-F238E27FC236}">
                  <a16:creationId xmlns:a16="http://schemas.microsoft.com/office/drawing/2014/main" id="{02F5DA46-B21A-4049-8050-74532FCFAB09}"/>
                </a:ext>
              </a:extLst>
            </p:cNvPr>
            <p:cNvSpPr/>
            <p:nvPr/>
          </p:nvSpPr>
          <p:spPr>
            <a:xfrm>
              <a:off x="7814559" y="3686204"/>
              <a:ext cx="486409" cy="73660"/>
            </a:xfrm>
            <a:custGeom>
              <a:avLst/>
              <a:gdLst/>
              <a:ahLst/>
              <a:cxnLst/>
              <a:rect l="l" t="t" r="r" b="b"/>
              <a:pathLst>
                <a:path w="486410" h="73659">
                  <a:moveTo>
                    <a:pt x="254292" y="14008"/>
                  </a:moveTo>
                  <a:lnTo>
                    <a:pt x="235242" y="14008"/>
                  </a:lnTo>
                  <a:lnTo>
                    <a:pt x="338747" y="73151"/>
                  </a:lnTo>
                  <a:lnTo>
                    <a:pt x="361706" y="63030"/>
                  </a:lnTo>
                  <a:lnTo>
                    <a:pt x="339534" y="63030"/>
                  </a:lnTo>
                  <a:lnTo>
                    <a:pt x="254292" y="14008"/>
                  </a:lnTo>
                  <a:close/>
                </a:path>
                <a:path w="486410" h="73659">
                  <a:moveTo>
                    <a:pt x="125463" y="25285"/>
                  </a:moveTo>
                  <a:lnTo>
                    <a:pt x="52933" y="53695"/>
                  </a:lnTo>
                  <a:lnTo>
                    <a:pt x="0" y="63817"/>
                  </a:lnTo>
                  <a:lnTo>
                    <a:pt x="2362" y="72758"/>
                  </a:lnTo>
                  <a:lnTo>
                    <a:pt x="56464" y="61861"/>
                  </a:lnTo>
                  <a:lnTo>
                    <a:pt x="127431" y="34239"/>
                  </a:lnTo>
                  <a:lnTo>
                    <a:pt x="179255" y="34239"/>
                  </a:lnTo>
                  <a:lnTo>
                    <a:pt x="193243" y="29184"/>
                  </a:lnTo>
                  <a:lnTo>
                    <a:pt x="165455" y="29184"/>
                  </a:lnTo>
                  <a:lnTo>
                    <a:pt x="125463" y="25285"/>
                  </a:lnTo>
                  <a:close/>
                </a:path>
                <a:path w="486410" h="73659">
                  <a:moveTo>
                    <a:pt x="481063" y="0"/>
                  </a:moveTo>
                  <a:lnTo>
                    <a:pt x="339534" y="63030"/>
                  </a:lnTo>
                  <a:lnTo>
                    <a:pt x="361706" y="63030"/>
                  </a:lnTo>
                  <a:lnTo>
                    <a:pt x="486156" y="8166"/>
                  </a:lnTo>
                  <a:lnTo>
                    <a:pt x="481063" y="0"/>
                  </a:lnTo>
                  <a:close/>
                </a:path>
                <a:path w="486410" h="73659">
                  <a:moveTo>
                    <a:pt x="179255" y="34239"/>
                  </a:moveTo>
                  <a:lnTo>
                    <a:pt x="127431" y="34239"/>
                  </a:lnTo>
                  <a:lnTo>
                    <a:pt x="167411" y="38519"/>
                  </a:lnTo>
                  <a:lnTo>
                    <a:pt x="179255" y="34239"/>
                  </a:lnTo>
                  <a:close/>
                </a:path>
                <a:path w="486410" h="73659">
                  <a:moveTo>
                    <a:pt x="236029" y="3505"/>
                  </a:moveTo>
                  <a:lnTo>
                    <a:pt x="165455" y="29184"/>
                  </a:lnTo>
                  <a:lnTo>
                    <a:pt x="193243" y="29184"/>
                  </a:lnTo>
                  <a:lnTo>
                    <a:pt x="235242" y="14008"/>
                  </a:lnTo>
                  <a:lnTo>
                    <a:pt x="254292" y="14008"/>
                  </a:lnTo>
                  <a:lnTo>
                    <a:pt x="236029" y="3505"/>
                  </a:lnTo>
                  <a:close/>
                </a:path>
              </a:pathLst>
            </a:custGeom>
            <a:solidFill>
              <a:schemeClr val="accent4"/>
            </a:solidFill>
          </p:spPr>
          <p:txBody>
            <a:bodyPr wrap="square" lIns="0" tIns="0" rIns="0" bIns="0" rtlCol="0"/>
            <a:lstStyle/>
            <a:p>
              <a:endParaRPr/>
            </a:p>
          </p:txBody>
        </p:sp>
        <p:sp>
          <p:nvSpPr>
            <p:cNvPr id="406" name="object 122">
              <a:extLst>
                <a:ext uri="{FF2B5EF4-FFF2-40B4-BE49-F238E27FC236}">
                  <a16:creationId xmlns:a16="http://schemas.microsoft.com/office/drawing/2014/main" id="{4AACCC4C-C2F5-4A35-AD9B-5552F01F7D60}"/>
                </a:ext>
              </a:extLst>
            </p:cNvPr>
            <p:cNvSpPr/>
            <p:nvPr/>
          </p:nvSpPr>
          <p:spPr>
            <a:xfrm>
              <a:off x="7809996" y="3733447"/>
              <a:ext cx="489584" cy="81280"/>
            </a:xfrm>
            <a:custGeom>
              <a:avLst/>
              <a:gdLst/>
              <a:ahLst/>
              <a:cxnLst/>
              <a:rect l="l" t="t" r="r" b="b"/>
              <a:pathLst>
                <a:path w="489585" h="81279">
                  <a:moveTo>
                    <a:pt x="79907" y="36118"/>
                  </a:moveTo>
                  <a:lnTo>
                    <a:pt x="58305" y="36118"/>
                  </a:lnTo>
                  <a:lnTo>
                    <a:pt x="150672" y="80771"/>
                  </a:lnTo>
                  <a:lnTo>
                    <a:pt x="174607" y="70675"/>
                  </a:lnTo>
                  <a:lnTo>
                    <a:pt x="151066" y="70675"/>
                  </a:lnTo>
                  <a:lnTo>
                    <a:pt x="79907" y="36118"/>
                  </a:lnTo>
                  <a:close/>
                </a:path>
                <a:path w="489585" h="81279">
                  <a:moveTo>
                    <a:pt x="270736" y="39992"/>
                  </a:moveTo>
                  <a:lnTo>
                    <a:pt x="247345" y="39992"/>
                  </a:lnTo>
                  <a:lnTo>
                    <a:pt x="326009" y="74167"/>
                  </a:lnTo>
                  <a:lnTo>
                    <a:pt x="346434" y="64071"/>
                  </a:lnTo>
                  <a:lnTo>
                    <a:pt x="325615" y="64071"/>
                  </a:lnTo>
                  <a:lnTo>
                    <a:pt x="270736" y="39992"/>
                  </a:lnTo>
                  <a:close/>
                </a:path>
                <a:path w="489585" h="81279">
                  <a:moveTo>
                    <a:pt x="247726" y="29895"/>
                  </a:moveTo>
                  <a:lnTo>
                    <a:pt x="151066" y="70675"/>
                  </a:lnTo>
                  <a:lnTo>
                    <a:pt x="174607" y="70675"/>
                  </a:lnTo>
                  <a:lnTo>
                    <a:pt x="247345" y="39992"/>
                  </a:lnTo>
                  <a:lnTo>
                    <a:pt x="270736" y="39992"/>
                  </a:lnTo>
                  <a:lnTo>
                    <a:pt x="247726" y="29895"/>
                  </a:lnTo>
                  <a:close/>
                </a:path>
                <a:path w="489585" h="81279">
                  <a:moveTo>
                    <a:pt x="486460" y="0"/>
                  </a:moveTo>
                  <a:lnTo>
                    <a:pt x="427761" y="13588"/>
                  </a:lnTo>
                  <a:lnTo>
                    <a:pt x="325615" y="64071"/>
                  </a:lnTo>
                  <a:lnTo>
                    <a:pt x="346434" y="64071"/>
                  </a:lnTo>
                  <a:lnTo>
                    <a:pt x="432066" y="21742"/>
                  </a:lnTo>
                  <a:lnTo>
                    <a:pt x="489204" y="8547"/>
                  </a:lnTo>
                  <a:lnTo>
                    <a:pt x="486460" y="0"/>
                  </a:lnTo>
                  <a:close/>
                </a:path>
                <a:path w="489585" h="81279">
                  <a:moveTo>
                    <a:pt x="58305" y="25628"/>
                  </a:moveTo>
                  <a:lnTo>
                    <a:pt x="0" y="50482"/>
                  </a:lnTo>
                  <a:lnTo>
                    <a:pt x="4699" y="59029"/>
                  </a:lnTo>
                  <a:lnTo>
                    <a:pt x="58305" y="36118"/>
                  </a:lnTo>
                  <a:lnTo>
                    <a:pt x="79907" y="36118"/>
                  </a:lnTo>
                  <a:lnTo>
                    <a:pt x="58305" y="25628"/>
                  </a:lnTo>
                  <a:close/>
                </a:path>
              </a:pathLst>
            </a:custGeom>
            <a:solidFill>
              <a:schemeClr val="tx2"/>
            </a:solidFill>
          </p:spPr>
          <p:txBody>
            <a:bodyPr wrap="square" lIns="0" tIns="0" rIns="0" bIns="0" rtlCol="0"/>
            <a:lstStyle/>
            <a:p>
              <a:endParaRPr/>
            </a:p>
          </p:txBody>
        </p:sp>
        <p:sp>
          <p:nvSpPr>
            <p:cNvPr id="407" name="object 123">
              <a:extLst>
                <a:ext uri="{FF2B5EF4-FFF2-40B4-BE49-F238E27FC236}">
                  <a16:creationId xmlns:a16="http://schemas.microsoft.com/office/drawing/2014/main" id="{BD1C0A67-1364-4257-81E0-32C9843DCCA0}"/>
                </a:ext>
              </a:extLst>
            </p:cNvPr>
            <p:cNvSpPr/>
            <p:nvPr/>
          </p:nvSpPr>
          <p:spPr>
            <a:xfrm>
              <a:off x="7813035" y="3632863"/>
              <a:ext cx="487680" cy="175260"/>
            </a:xfrm>
            <a:custGeom>
              <a:avLst/>
              <a:gdLst/>
              <a:ahLst/>
              <a:cxnLst/>
              <a:rect l="l" t="t" r="r" b="b"/>
              <a:pathLst>
                <a:path w="487679" h="175259">
                  <a:moveTo>
                    <a:pt x="141579" y="109143"/>
                  </a:moveTo>
                  <a:lnTo>
                    <a:pt x="0" y="166649"/>
                  </a:lnTo>
                  <a:lnTo>
                    <a:pt x="4699" y="175260"/>
                  </a:lnTo>
                  <a:lnTo>
                    <a:pt x="141973" y="118922"/>
                  </a:lnTo>
                  <a:lnTo>
                    <a:pt x="171691" y="118922"/>
                  </a:lnTo>
                  <a:lnTo>
                    <a:pt x="141579" y="109143"/>
                  </a:lnTo>
                  <a:close/>
                </a:path>
                <a:path w="487679" h="175259">
                  <a:moveTo>
                    <a:pt x="312877" y="21513"/>
                  </a:moveTo>
                  <a:lnTo>
                    <a:pt x="171691" y="118922"/>
                  </a:lnTo>
                  <a:lnTo>
                    <a:pt x="141973" y="118922"/>
                  </a:lnTo>
                  <a:lnTo>
                    <a:pt x="173647" y="129489"/>
                  </a:lnTo>
                  <a:lnTo>
                    <a:pt x="311696" y="33642"/>
                  </a:lnTo>
                  <a:lnTo>
                    <a:pt x="326120" y="33642"/>
                  </a:lnTo>
                  <a:lnTo>
                    <a:pt x="312877" y="21513"/>
                  </a:lnTo>
                  <a:close/>
                </a:path>
                <a:path w="487679" h="175259">
                  <a:moveTo>
                    <a:pt x="326120" y="33642"/>
                  </a:moveTo>
                  <a:lnTo>
                    <a:pt x="311696" y="33642"/>
                  </a:lnTo>
                  <a:lnTo>
                    <a:pt x="362153" y="79806"/>
                  </a:lnTo>
                  <a:lnTo>
                    <a:pt x="382395" y="68072"/>
                  </a:lnTo>
                  <a:lnTo>
                    <a:pt x="363715" y="68072"/>
                  </a:lnTo>
                  <a:lnTo>
                    <a:pt x="326120" y="33642"/>
                  </a:lnTo>
                  <a:close/>
                </a:path>
                <a:path w="487679" h="175259">
                  <a:moveTo>
                    <a:pt x="481825" y="0"/>
                  </a:moveTo>
                  <a:lnTo>
                    <a:pt x="363715" y="68072"/>
                  </a:lnTo>
                  <a:lnTo>
                    <a:pt x="382395" y="68072"/>
                  </a:lnTo>
                  <a:lnTo>
                    <a:pt x="487680" y="7035"/>
                  </a:lnTo>
                  <a:lnTo>
                    <a:pt x="481825" y="0"/>
                  </a:lnTo>
                  <a:close/>
                </a:path>
              </a:pathLst>
            </a:custGeom>
            <a:solidFill>
              <a:schemeClr val="accent5"/>
            </a:solidFill>
          </p:spPr>
          <p:txBody>
            <a:bodyPr wrap="square" lIns="0" tIns="0" rIns="0" bIns="0" rtlCol="0"/>
            <a:lstStyle/>
            <a:p>
              <a:endParaRPr/>
            </a:p>
          </p:txBody>
        </p:sp>
        <p:sp>
          <p:nvSpPr>
            <p:cNvPr id="408" name="object 124">
              <a:extLst>
                <a:ext uri="{FF2B5EF4-FFF2-40B4-BE49-F238E27FC236}">
                  <a16:creationId xmlns:a16="http://schemas.microsoft.com/office/drawing/2014/main" id="{47575850-1B9F-466F-A438-92BF2BBA2A8F}"/>
                </a:ext>
              </a:extLst>
            </p:cNvPr>
            <p:cNvSpPr/>
            <p:nvPr/>
          </p:nvSpPr>
          <p:spPr>
            <a:xfrm>
              <a:off x="7815328" y="3634387"/>
              <a:ext cx="0" cy="203200"/>
            </a:xfrm>
            <a:custGeom>
              <a:avLst/>
              <a:gdLst/>
              <a:ahLst/>
              <a:cxnLst/>
              <a:rect l="l" t="t" r="r" b="b"/>
              <a:pathLst>
                <a:path h="203200">
                  <a:moveTo>
                    <a:pt x="0" y="0"/>
                  </a:moveTo>
                  <a:lnTo>
                    <a:pt x="0" y="202692"/>
                  </a:lnTo>
                </a:path>
              </a:pathLst>
            </a:custGeom>
            <a:ln w="18033">
              <a:solidFill>
                <a:srgbClr val="DADADA"/>
              </a:solidFill>
            </a:ln>
          </p:spPr>
          <p:txBody>
            <a:bodyPr wrap="square" lIns="0" tIns="0" rIns="0" bIns="0" rtlCol="0"/>
            <a:lstStyle/>
            <a:p>
              <a:endParaRPr/>
            </a:p>
          </p:txBody>
        </p:sp>
        <p:sp>
          <p:nvSpPr>
            <p:cNvPr id="409" name="object 125">
              <a:extLst>
                <a:ext uri="{FF2B5EF4-FFF2-40B4-BE49-F238E27FC236}">
                  <a16:creationId xmlns:a16="http://schemas.microsoft.com/office/drawing/2014/main" id="{66B43681-B6AD-42DC-B942-AA10A314FB12}"/>
                </a:ext>
              </a:extLst>
            </p:cNvPr>
            <p:cNvSpPr/>
            <p:nvPr/>
          </p:nvSpPr>
          <p:spPr>
            <a:xfrm>
              <a:off x="8296150" y="3616099"/>
              <a:ext cx="0" cy="230504"/>
            </a:xfrm>
            <a:custGeom>
              <a:avLst/>
              <a:gdLst/>
              <a:ahLst/>
              <a:cxnLst/>
              <a:rect l="l" t="t" r="r" b="b"/>
              <a:pathLst>
                <a:path h="230504">
                  <a:moveTo>
                    <a:pt x="0" y="0"/>
                  </a:moveTo>
                  <a:lnTo>
                    <a:pt x="0" y="230123"/>
                  </a:lnTo>
                </a:path>
              </a:pathLst>
            </a:custGeom>
            <a:ln w="19557">
              <a:solidFill>
                <a:srgbClr val="DADADA"/>
              </a:solidFill>
            </a:ln>
          </p:spPr>
          <p:txBody>
            <a:bodyPr wrap="square" lIns="0" tIns="0" rIns="0" bIns="0" rtlCol="0"/>
            <a:lstStyle/>
            <a:p>
              <a:endParaRPr/>
            </a:p>
          </p:txBody>
        </p:sp>
        <p:sp>
          <p:nvSpPr>
            <p:cNvPr id="410" name="object 126">
              <a:extLst>
                <a:ext uri="{FF2B5EF4-FFF2-40B4-BE49-F238E27FC236}">
                  <a16:creationId xmlns:a16="http://schemas.microsoft.com/office/drawing/2014/main" id="{9EA01614-5397-4E75-BDCF-ED45DEDB64B1}"/>
                </a:ext>
              </a:extLst>
            </p:cNvPr>
            <p:cNvSpPr/>
            <p:nvPr/>
          </p:nvSpPr>
          <p:spPr>
            <a:xfrm>
              <a:off x="7682177" y="3762777"/>
              <a:ext cx="233045" cy="457834"/>
            </a:xfrm>
            <a:custGeom>
              <a:avLst/>
              <a:gdLst/>
              <a:ahLst/>
              <a:cxnLst/>
              <a:rect l="l" t="t" r="r" b="b"/>
              <a:pathLst>
                <a:path w="233044" h="457834">
                  <a:moveTo>
                    <a:pt x="100796" y="57753"/>
                  </a:moveTo>
                  <a:lnTo>
                    <a:pt x="67849" y="86661"/>
                  </a:lnTo>
                  <a:lnTo>
                    <a:pt x="38327" y="115719"/>
                  </a:lnTo>
                  <a:lnTo>
                    <a:pt x="21973" y="150286"/>
                  </a:lnTo>
                  <a:lnTo>
                    <a:pt x="18467" y="189647"/>
                  </a:lnTo>
                  <a:lnTo>
                    <a:pt x="17274" y="230804"/>
                  </a:lnTo>
                  <a:lnTo>
                    <a:pt x="16167" y="294130"/>
                  </a:lnTo>
                  <a:lnTo>
                    <a:pt x="15054" y="308385"/>
                  </a:lnTo>
                  <a:lnTo>
                    <a:pt x="12807" y="321280"/>
                  </a:lnTo>
                  <a:lnTo>
                    <a:pt x="9499" y="333201"/>
                  </a:lnTo>
                  <a:lnTo>
                    <a:pt x="5205" y="344533"/>
                  </a:lnTo>
                  <a:lnTo>
                    <a:pt x="0" y="355661"/>
                  </a:lnTo>
                  <a:lnTo>
                    <a:pt x="6576" y="363067"/>
                  </a:lnTo>
                  <a:lnTo>
                    <a:pt x="41922" y="399067"/>
                  </a:lnTo>
                  <a:lnTo>
                    <a:pt x="90524" y="445222"/>
                  </a:lnTo>
                  <a:lnTo>
                    <a:pt x="113682" y="457259"/>
                  </a:lnTo>
                  <a:lnTo>
                    <a:pt x="125073" y="456913"/>
                  </a:lnTo>
                  <a:lnTo>
                    <a:pt x="160687" y="425263"/>
                  </a:lnTo>
                  <a:lnTo>
                    <a:pt x="174764" y="393199"/>
                  </a:lnTo>
                  <a:lnTo>
                    <a:pt x="177567" y="385148"/>
                  </a:lnTo>
                  <a:lnTo>
                    <a:pt x="194227" y="347810"/>
                  </a:lnTo>
                  <a:lnTo>
                    <a:pt x="209302" y="299057"/>
                  </a:lnTo>
                  <a:lnTo>
                    <a:pt x="216515" y="257883"/>
                  </a:lnTo>
                  <a:lnTo>
                    <a:pt x="218184" y="229362"/>
                  </a:lnTo>
                  <a:lnTo>
                    <a:pt x="217839" y="215005"/>
                  </a:lnTo>
                  <a:lnTo>
                    <a:pt x="216765" y="199843"/>
                  </a:lnTo>
                  <a:lnTo>
                    <a:pt x="216080" y="187351"/>
                  </a:lnTo>
                  <a:lnTo>
                    <a:pt x="215768" y="177035"/>
                  </a:lnTo>
                  <a:lnTo>
                    <a:pt x="215820" y="168244"/>
                  </a:lnTo>
                  <a:lnTo>
                    <a:pt x="111006" y="168244"/>
                  </a:lnTo>
                  <a:lnTo>
                    <a:pt x="96986" y="164548"/>
                  </a:lnTo>
                  <a:lnTo>
                    <a:pt x="97684" y="158630"/>
                  </a:lnTo>
                  <a:lnTo>
                    <a:pt x="100796" y="150286"/>
                  </a:lnTo>
                  <a:lnTo>
                    <a:pt x="100796" y="57753"/>
                  </a:lnTo>
                  <a:close/>
                </a:path>
                <a:path w="233044" h="457834">
                  <a:moveTo>
                    <a:pt x="209959" y="0"/>
                  </a:moveTo>
                  <a:lnTo>
                    <a:pt x="172899" y="17654"/>
                  </a:lnTo>
                  <a:lnTo>
                    <a:pt x="134057" y="159328"/>
                  </a:lnTo>
                  <a:lnTo>
                    <a:pt x="119979" y="166780"/>
                  </a:lnTo>
                  <a:lnTo>
                    <a:pt x="111006" y="168244"/>
                  </a:lnTo>
                  <a:lnTo>
                    <a:pt x="215820" y="168244"/>
                  </a:lnTo>
                  <a:lnTo>
                    <a:pt x="216194" y="160951"/>
                  </a:lnTo>
                  <a:lnTo>
                    <a:pt x="216897" y="154195"/>
                  </a:lnTo>
                  <a:lnTo>
                    <a:pt x="217905" y="147635"/>
                  </a:lnTo>
                  <a:lnTo>
                    <a:pt x="219200" y="140777"/>
                  </a:lnTo>
                  <a:lnTo>
                    <a:pt x="222599" y="124107"/>
                  </a:lnTo>
                  <a:lnTo>
                    <a:pt x="224637" y="113472"/>
                  </a:lnTo>
                  <a:lnTo>
                    <a:pt x="226910" y="100476"/>
                  </a:lnTo>
                  <a:lnTo>
                    <a:pt x="229650" y="83141"/>
                  </a:lnTo>
                  <a:lnTo>
                    <a:pt x="229993" y="81401"/>
                  </a:lnTo>
                  <a:lnTo>
                    <a:pt x="230336" y="79318"/>
                  </a:lnTo>
                  <a:lnTo>
                    <a:pt x="232868" y="50878"/>
                  </a:lnTo>
                  <a:lnTo>
                    <a:pt x="231757" y="30201"/>
                  </a:lnTo>
                  <a:lnTo>
                    <a:pt x="228100" y="16051"/>
                  </a:lnTo>
                  <a:lnTo>
                    <a:pt x="222995" y="7191"/>
                  </a:lnTo>
                  <a:lnTo>
                    <a:pt x="217538" y="2386"/>
                  </a:lnTo>
                  <a:lnTo>
                    <a:pt x="212827" y="401"/>
                  </a:lnTo>
                  <a:lnTo>
                    <a:pt x="209959" y="0"/>
                  </a:lnTo>
                  <a:close/>
                </a:path>
              </a:pathLst>
            </a:custGeom>
            <a:solidFill>
              <a:srgbClr val="E3BC9F"/>
            </a:solidFill>
          </p:spPr>
          <p:txBody>
            <a:bodyPr wrap="square" lIns="0" tIns="0" rIns="0" bIns="0" rtlCol="0"/>
            <a:lstStyle/>
            <a:p>
              <a:endParaRPr/>
            </a:p>
          </p:txBody>
        </p:sp>
        <p:sp>
          <p:nvSpPr>
            <p:cNvPr id="411" name="object 127">
              <a:extLst>
                <a:ext uri="{FF2B5EF4-FFF2-40B4-BE49-F238E27FC236}">
                  <a16:creationId xmlns:a16="http://schemas.microsoft.com/office/drawing/2014/main" id="{24C44C35-3E4B-4484-8200-4D57B023AAC4}"/>
                </a:ext>
              </a:extLst>
            </p:cNvPr>
            <p:cNvSpPr/>
            <p:nvPr/>
          </p:nvSpPr>
          <p:spPr>
            <a:xfrm>
              <a:off x="8075806" y="3730454"/>
              <a:ext cx="326390" cy="478790"/>
            </a:xfrm>
            <a:custGeom>
              <a:avLst/>
              <a:gdLst/>
              <a:ahLst/>
              <a:cxnLst/>
              <a:rect l="l" t="t" r="r" b="b"/>
              <a:pathLst>
                <a:path w="326389" h="478790">
                  <a:moveTo>
                    <a:pt x="24544" y="195853"/>
                  </a:moveTo>
                  <a:lnTo>
                    <a:pt x="14862" y="196269"/>
                  </a:lnTo>
                  <a:lnTo>
                    <a:pt x="4585" y="202755"/>
                  </a:lnTo>
                  <a:lnTo>
                    <a:pt x="117" y="207641"/>
                  </a:lnTo>
                  <a:lnTo>
                    <a:pt x="0" y="212212"/>
                  </a:lnTo>
                  <a:lnTo>
                    <a:pt x="2857" y="217903"/>
                  </a:lnTo>
                  <a:lnTo>
                    <a:pt x="6983" y="225539"/>
                  </a:lnTo>
                  <a:lnTo>
                    <a:pt x="11167" y="236862"/>
                  </a:lnTo>
                  <a:lnTo>
                    <a:pt x="18558" y="274395"/>
                  </a:lnTo>
                  <a:lnTo>
                    <a:pt x="25188" y="290802"/>
                  </a:lnTo>
                  <a:lnTo>
                    <a:pt x="28890" y="299547"/>
                  </a:lnTo>
                  <a:lnTo>
                    <a:pt x="34475" y="314187"/>
                  </a:lnTo>
                  <a:lnTo>
                    <a:pt x="38402" y="325189"/>
                  </a:lnTo>
                  <a:lnTo>
                    <a:pt x="41994" y="336046"/>
                  </a:lnTo>
                  <a:lnTo>
                    <a:pt x="42321" y="337705"/>
                  </a:lnTo>
                  <a:lnTo>
                    <a:pt x="43019" y="339788"/>
                  </a:lnTo>
                  <a:lnTo>
                    <a:pt x="59502" y="375798"/>
                  </a:lnTo>
                  <a:lnTo>
                    <a:pt x="96660" y="415783"/>
                  </a:lnTo>
                  <a:lnTo>
                    <a:pt x="107206" y="426509"/>
                  </a:lnTo>
                  <a:lnTo>
                    <a:pt x="146537" y="475703"/>
                  </a:lnTo>
                  <a:lnTo>
                    <a:pt x="148277" y="476745"/>
                  </a:lnTo>
                  <a:lnTo>
                    <a:pt x="152455" y="478129"/>
                  </a:lnTo>
                  <a:lnTo>
                    <a:pt x="154551" y="478485"/>
                  </a:lnTo>
                  <a:lnTo>
                    <a:pt x="156989" y="477786"/>
                  </a:lnTo>
                  <a:lnTo>
                    <a:pt x="293665" y="448533"/>
                  </a:lnTo>
                  <a:lnTo>
                    <a:pt x="307332" y="443210"/>
                  </a:lnTo>
                  <a:lnTo>
                    <a:pt x="317491" y="434642"/>
                  </a:lnTo>
                  <a:lnTo>
                    <a:pt x="323778" y="423688"/>
                  </a:lnTo>
                  <a:lnTo>
                    <a:pt x="325831" y="411210"/>
                  </a:lnTo>
                  <a:lnTo>
                    <a:pt x="325670" y="408266"/>
                  </a:lnTo>
                  <a:lnTo>
                    <a:pt x="324476" y="396869"/>
                  </a:lnTo>
                  <a:lnTo>
                    <a:pt x="323399" y="383839"/>
                  </a:lnTo>
                  <a:lnTo>
                    <a:pt x="322828" y="366070"/>
                  </a:lnTo>
                  <a:lnTo>
                    <a:pt x="322887" y="350111"/>
                  </a:lnTo>
                  <a:lnTo>
                    <a:pt x="323399" y="335965"/>
                  </a:lnTo>
                  <a:lnTo>
                    <a:pt x="324150" y="323404"/>
                  </a:lnTo>
                  <a:lnTo>
                    <a:pt x="324961" y="311850"/>
                  </a:lnTo>
                  <a:lnTo>
                    <a:pt x="325457" y="303874"/>
                  </a:lnTo>
                  <a:lnTo>
                    <a:pt x="97739" y="303874"/>
                  </a:lnTo>
                  <a:lnTo>
                    <a:pt x="91756" y="294489"/>
                  </a:lnTo>
                  <a:lnTo>
                    <a:pt x="86782" y="284761"/>
                  </a:lnTo>
                  <a:lnTo>
                    <a:pt x="82455" y="274010"/>
                  </a:lnTo>
                  <a:lnTo>
                    <a:pt x="78414" y="261555"/>
                  </a:lnTo>
                  <a:lnTo>
                    <a:pt x="74293" y="246714"/>
                  </a:lnTo>
                  <a:lnTo>
                    <a:pt x="69368" y="233249"/>
                  </a:lnTo>
                  <a:lnTo>
                    <a:pt x="62463" y="221415"/>
                  </a:lnTo>
                  <a:lnTo>
                    <a:pt x="54054" y="211486"/>
                  </a:lnTo>
                  <a:lnTo>
                    <a:pt x="44614" y="203735"/>
                  </a:lnTo>
                  <a:lnTo>
                    <a:pt x="34619" y="198433"/>
                  </a:lnTo>
                  <a:lnTo>
                    <a:pt x="24544" y="195853"/>
                  </a:lnTo>
                  <a:close/>
                </a:path>
                <a:path w="326389" h="478790">
                  <a:moveTo>
                    <a:pt x="70506" y="0"/>
                  </a:moveTo>
                  <a:lnTo>
                    <a:pt x="63804" y="410"/>
                  </a:lnTo>
                  <a:lnTo>
                    <a:pt x="58064" y="4496"/>
                  </a:lnTo>
                  <a:lnTo>
                    <a:pt x="53517" y="11748"/>
                  </a:lnTo>
                  <a:lnTo>
                    <a:pt x="52262" y="18176"/>
                  </a:lnTo>
                  <a:lnTo>
                    <a:pt x="52311" y="26822"/>
                  </a:lnTo>
                  <a:lnTo>
                    <a:pt x="62086" y="77069"/>
                  </a:lnTo>
                  <a:lnTo>
                    <a:pt x="74632" y="122061"/>
                  </a:lnTo>
                  <a:lnTo>
                    <a:pt x="78885" y="136709"/>
                  </a:lnTo>
                  <a:lnTo>
                    <a:pt x="82885" y="150640"/>
                  </a:lnTo>
                  <a:lnTo>
                    <a:pt x="93218" y="199281"/>
                  </a:lnTo>
                  <a:lnTo>
                    <a:pt x="96286" y="248595"/>
                  </a:lnTo>
                  <a:lnTo>
                    <a:pt x="97513" y="289708"/>
                  </a:lnTo>
                  <a:lnTo>
                    <a:pt x="97739" y="303874"/>
                  </a:lnTo>
                  <a:lnTo>
                    <a:pt x="325457" y="303874"/>
                  </a:lnTo>
                  <a:lnTo>
                    <a:pt x="325632" y="301052"/>
                  </a:lnTo>
                  <a:lnTo>
                    <a:pt x="325845" y="294489"/>
                  </a:lnTo>
                  <a:lnTo>
                    <a:pt x="325774" y="280391"/>
                  </a:lnTo>
                  <a:lnTo>
                    <a:pt x="313373" y="234448"/>
                  </a:lnTo>
                  <a:lnTo>
                    <a:pt x="294578" y="224711"/>
                  </a:lnTo>
                  <a:lnTo>
                    <a:pt x="287562" y="222375"/>
                  </a:lnTo>
                  <a:lnTo>
                    <a:pt x="280338" y="217903"/>
                  </a:lnTo>
                  <a:lnTo>
                    <a:pt x="269627" y="209793"/>
                  </a:lnTo>
                  <a:lnTo>
                    <a:pt x="260203" y="206438"/>
                  </a:lnTo>
                  <a:lnTo>
                    <a:pt x="250926" y="205755"/>
                  </a:lnTo>
                  <a:lnTo>
                    <a:pt x="240657" y="205659"/>
                  </a:lnTo>
                  <a:lnTo>
                    <a:pt x="228254" y="204065"/>
                  </a:lnTo>
                  <a:lnTo>
                    <a:pt x="216261" y="199281"/>
                  </a:lnTo>
                  <a:lnTo>
                    <a:pt x="208866" y="192996"/>
                  </a:lnTo>
                  <a:lnTo>
                    <a:pt x="203714" y="185499"/>
                  </a:lnTo>
                  <a:lnTo>
                    <a:pt x="198454" y="177081"/>
                  </a:lnTo>
                  <a:lnTo>
                    <a:pt x="190732" y="168033"/>
                  </a:lnTo>
                  <a:lnTo>
                    <a:pt x="184967" y="164989"/>
                  </a:lnTo>
                  <a:lnTo>
                    <a:pt x="146032" y="164989"/>
                  </a:lnTo>
                  <a:lnTo>
                    <a:pt x="121893" y="99318"/>
                  </a:lnTo>
                  <a:lnTo>
                    <a:pt x="114922" y="80220"/>
                  </a:lnTo>
                  <a:lnTo>
                    <a:pt x="108995" y="63814"/>
                  </a:lnTo>
                  <a:lnTo>
                    <a:pt x="102345" y="45253"/>
                  </a:lnTo>
                  <a:lnTo>
                    <a:pt x="94091" y="25890"/>
                  </a:lnTo>
                  <a:lnTo>
                    <a:pt x="85880" y="12232"/>
                  </a:lnTo>
                  <a:lnTo>
                    <a:pt x="77942" y="3771"/>
                  </a:lnTo>
                  <a:lnTo>
                    <a:pt x="70506" y="0"/>
                  </a:lnTo>
                  <a:close/>
                </a:path>
                <a:path w="326389" h="478790">
                  <a:moveTo>
                    <a:pt x="161850" y="158536"/>
                  </a:moveTo>
                  <a:lnTo>
                    <a:pt x="152006" y="161357"/>
                  </a:lnTo>
                  <a:lnTo>
                    <a:pt x="146032" y="164989"/>
                  </a:lnTo>
                  <a:lnTo>
                    <a:pt x="184967" y="164989"/>
                  </a:lnTo>
                  <a:lnTo>
                    <a:pt x="174959" y="159703"/>
                  </a:lnTo>
                  <a:lnTo>
                    <a:pt x="161850" y="158536"/>
                  </a:lnTo>
                  <a:close/>
                </a:path>
              </a:pathLst>
            </a:custGeom>
            <a:solidFill>
              <a:srgbClr val="E3BC9F"/>
            </a:solidFill>
          </p:spPr>
          <p:txBody>
            <a:bodyPr wrap="square" lIns="0" tIns="0" rIns="0" bIns="0" rtlCol="0"/>
            <a:lstStyle/>
            <a:p>
              <a:endParaRPr/>
            </a:p>
          </p:txBody>
        </p:sp>
      </p:grpSp>
      <p:sp>
        <p:nvSpPr>
          <p:cNvPr id="412" name="TextBox 411">
            <a:extLst>
              <a:ext uri="{FF2B5EF4-FFF2-40B4-BE49-F238E27FC236}">
                <a16:creationId xmlns:a16="http://schemas.microsoft.com/office/drawing/2014/main" id="{FFAFF6EC-D28B-41C6-B5F1-9A3F7E26F6ED}"/>
              </a:ext>
            </a:extLst>
          </p:cNvPr>
          <p:cNvSpPr txBox="1"/>
          <p:nvPr/>
        </p:nvSpPr>
        <p:spPr>
          <a:xfrm>
            <a:off x="4117220" y="3834527"/>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3" name="TextBox 412">
            <a:extLst>
              <a:ext uri="{FF2B5EF4-FFF2-40B4-BE49-F238E27FC236}">
                <a16:creationId xmlns:a16="http://schemas.microsoft.com/office/drawing/2014/main" id="{78A48C34-95A5-48F5-8E16-EC189D8A826D}"/>
              </a:ext>
            </a:extLst>
          </p:cNvPr>
          <p:cNvSpPr txBox="1"/>
          <p:nvPr/>
        </p:nvSpPr>
        <p:spPr>
          <a:xfrm>
            <a:off x="4117220" y="5670673"/>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4" name="TextBox 413">
            <a:extLst>
              <a:ext uri="{FF2B5EF4-FFF2-40B4-BE49-F238E27FC236}">
                <a16:creationId xmlns:a16="http://schemas.microsoft.com/office/drawing/2014/main" id="{B36EE002-4B99-480E-9B6B-79A93C8BC4CC}"/>
              </a:ext>
            </a:extLst>
          </p:cNvPr>
          <p:cNvSpPr txBox="1"/>
          <p:nvPr/>
        </p:nvSpPr>
        <p:spPr>
          <a:xfrm>
            <a:off x="4117220" y="5364647"/>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5" name="TextBox 414">
            <a:extLst>
              <a:ext uri="{FF2B5EF4-FFF2-40B4-BE49-F238E27FC236}">
                <a16:creationId xmlns:a16="http://schemas.microsoft.com/office/drawing/2014/main" id="{DE43606E-8791-46DF-90E8-4F3C163BFD13}"/>
              </a:ext>
            </a:extLst>
          </p:cNvPr>
          <p:cNvSpPr txBox="1"/>
          <p:nvPr/>
        </p:nvSpPr>
        <p:spPr>
          <a:xfrm>
            <a:off x="4117220" y="5058623"/>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6" name="TextBox 415">
            <a:extLst>
              <a:ext uri="{FF2B5EF4-FFF2-40B4-BE49-F238E27FC236}">
                <a16:creationId xmlns:a16="http://schemas.microsoft.com/office/drawing/2014/main" id="{108D464A-32D4-4BE3-B22C-52389D492369}"/>
              </a:ext>
            </a:extLst>
          </p:cNvPr>
          <p:cNvSpPr txBox="1"/>
          <p:nvPr/>
        </p:nvSpPr>
        <p:spPr>
          <a:xfrm>
            <a:off x="4117220" y="4752599"/>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7" name="TextBox 416">
            <a:extLst>
              <a:ext uri="{FF2B5EF4-FFF2-40B4-BE49-F238E27FC236}">
                <a16:creationId xmlns:a16="http://schemas.microsoft.com/office/drawing/2014/main" id="{E688B2FC-510A-4776-AB06-B928659DA269}"/>
              </a:ext>
            </a:extLst>
          </p:cNvPr>
          <p:cNvSpPr txBox="1"/>
          <p:nvPr/>
        </p:nvSpPr>
        <p:spPr>
          <a:xfrm>
            <a:off x="4117220" y="4446575"/>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sp>
        <p:nvSpPr>
          <p:cNvPr id="418" name="TextBox 417">
            <a:extLst>
              <a:ext uri="{FF2B5EF4-FFF2-40B4-BE49-F238E27FC236}">
                <a16:creationId xmlns:a16="http://schemas.microsoft.com/office/drawing/2014/main" id="{F1DB30A9-4F24-45AE-8039-65DE40660618}"/>
              </a:ext>
            </a:extLst>
          </p:cNvPr>
          <p:cNvSpPr txBox="1"/>
          <p:nvPr/>
        </p:nvSpPr>
        <p:spPr>
          <a:xfrm>
            <a:off x="4117220" y="4140551"/>
            <a:ext cx="51540" cy="51228"/>
          </a:xfrm>
          <a:prstGeom prst="ellipse">
            <a:avLst/>
          </a:prstGeom>
          <a:solidFill>
            <a:schemeClr val="bg1"/>
          </a:solidFill>
          <a:ln w="19050">
            <a:solidFill>
              <a:schemeClr val="accent1"/>
            </a:solidFill>
          </a:ln>
        </p:spPr>
        <p:txBody>
          <a:bodyPr wrap="square" lIns="27432" tIns="27432" rIns="27432" bIns="27432" rtlCol="0">
            <a:spAutoFit/>
          </a:bodyPr>
          <a:lstStyle/>
          <a:p>
            <a:endParaRPr lang="en-US" sz="900" b="1">
              <a:cs typeface="Calibri" panose="020F0502020204030204" pitchFamily="34" charset="0"/>
            </a:endParaRPr>
          </a:p>
        </p:txBody>
      </p:sp>
      <p:grpSp>
        <p:nvGrpSpPr>
          <p:cNvPr id="419" name="Group 418">
            <a:extLst>
              <a:ext uri="{FF2B5EF4-FFF2-40B4-BE49-F238E27FC236}">
                <a16:creationId xmlns:a16="http://schemas.microsoft.com/office/drawing/2014/main" id="{619C2557-C98C-4B08-9ED3-4703A8E0429B}"/>
              </a:ext>
            </a:extLst>
          </p:cNvPr>
          <p:cNvGrpSpPr/>
          <p:nvPr/>
        </p:nvGrpSpPr>
        <p:grpSpPr>
          <a:xfrm>
            <a:off x="1150950" y="1614929"/>
            <a:ext cx="341745" cy="341745"/>
            <a:chOff x="758769" y="3075234"/>
            <a:chExt cx="816942" cy="795924"/>
          </a:xfrm>
          <a:solidFill>
            <a:schemeClr val="bg1"/>
          </a:solidFill>
        </p:grpSpPr>
        <p:sp>
          <p:nvSpPr>
            <p:cNvPr id="420" name="Freeform 126">
              <a:extLst>
                <a:ext uri="{FF2B5EF4-FFF2-40B4-BE49-F238E27FC236}">
                  <a16:creationId xmlns:a16="http://schemas.microsoft.com/office/drawing/2014/main" id="{2DEFA891-D0EC-41AD-B60C-EF0E772ECBC8}"/>
                </a:ext>
              </a:extLst>
            </p:cNvPr>
            <p:cNvSpPr>
              <a:spLocks noEditPoints="1"/>
            </p:cNvSpPr>
            <p:nvPr/>
          </p:nvSpPr>
          <p:spPr bwMode="auto">
            <a:xfrm>
              <a:off x="758769" y="3075234"/>
              <a:ext cx="816942" cy="795924"/>
            </a:xfrm>
            <a:custGeom>
              <a:avLst/>
              <a:gdLst/>
              <a:ahLst/>
              <a:cxnLst>
                <a:cxn ang="0">
                  <a:pos x="0" y="92"/>
                </a:cxn>
                <a:cxn ang="0">
                  <a:pos x="184" y="92"/>
                </a:cxn>
                <a:cxn ang="0">
                  <a:pos x="155" y="48"/>
                </a:cxn>
                <a:cxn ang="0">
                  <a:pos x="126" y="23"/>
                </a:cxn>
                <a:cxn ang="0">
                  <a:pos x="58" y="23"/>
                </a:cxn>
                <a:cxn ang="0">
                  <a:pos x="29" y="48"/>
                </a:cxn>
                <a:cxn ang="0">
                  <a:pos x="29" y="136"/>
                </a:cxn>
                <a:cxn ang="0">
                  <a:pos x="58" y="161"/>
                </a:cxn>
                <a:cxn ang="0">
                  <a:pos x="126" y="161"/>
                </a:cxn>
                <a:cxn ang="0">
                  <a:pos x="155" y="136"/>
                </a:cxn>
                <a:cxn ang="0">
                  <a:pos x="160" y="128"/>
                </a:cxn>
                <a:cxn ang="0">
                  <a:pos x="142" y="113"/>
                </a:cxn>
                <a:cxn ang="0">
                  <a:pos x="136" y="112"/>
                </a:cxn>
                <a:cxn ang="0">
                  <a:pos x="113" y="128"/>
                </a:cxn>
                <a:cxn ang="0">
                  <a:pos x="113" y="136"/>
                </a:cxn>
                <a:cxn ang="0">
                  <a:pos x="114" y="166"/>
                </a:cxn>
                <a:cxn ang="0">
                  <a:pos x="96" y="153"/>
                </a:cxn>
                <a:cxn ang="0">
                  <a:pos x="88" y="153"/>
                </a:cxn>
                <a:cxn ang="0">
                  <a:pos x="70" y="166"/>
                </a:cxn>
                <a:cxn ang="0">
                  <a:pos x="71" y="136"/>
                </a:cxn>
                <a:cxn ang="0">
                  <a:pos x="71" y="128"/>
                </a:cxn>
                <a:cxn ang="0">
                  <a:pos x="48" y="112"/>
                </a:cxn>
                <a:cxn ang="0">
                  <a:pos x="42" y="113"/>
                </a:cxn>
                <a:cxn ang="0">
                  <a:pos x="24" y="128"/>
                </a:cxn>
                <a:cxn ang="0">
                  <a:pos x="23" y="96"/>
                </a:cxn>
                <a:cxn ang="0">
                  <a:pos x="23" y="88"/>
                </a:cxn>
                <a:cxn ang="0">
                  <a:pos x="24" y="56"/>
                </a:cxn>
                <a:cxn ang="0">
                  <a:pos x="42" y="71"/>
                </a:cxn>
                <a:cxn ang="0">
                  <a:pos x="48" y="72"/>
                </a:cxn>
                <a:cxn ang="0">
                  <a:pos x="71" y="56"/>
                </a:cxn>
                <a:cxn ang="0">
                  <a:pos x="71" y="48"/>
                </a:cxn>
                <a:cxn ang="0">
                  <a:pos x="70" y="18"/>
                </a:cxn>
                <a:cxn ang="0">
                  <a:pos x="88" y="31"/>
                </a:cxn>
                <a:cxn ang="0">
                  <a:pos x="96" y="31"/>
                </a:cxn>
                <a:cxn ang="0">
                  <a:pos x="114" y="18"/>
                </a:cxn>
                <a:cxn ang="0">
                  <a:pos x="113" y="48"/>
                </a:cxn>
                <a:cxn ang="0">
                  <a:pos x="113" y="56"/>
                </a:cxn>
                <a:cxn ang="0">
                  <a:pos x="136" y="72"/>
                </a:cxn>
                <a:cxn ang="0">
                  <a:pos x="142" y="71"/>
                </a:cxn>
                <a:cxn ang="0">
                  <a:pos x="160" y="56"/>
                </a:cxn>
                <a:cxn ang="0">
                  <a:pos x="161" y="88"/>
                </a:cxn>
                <a:cxn ang="0">
                  <a:pos x="161" y="96"/>
                </a:cxn>
                <a:cxn ang="0">
                  <a:pos x="160" y="128"/>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55" y="48"/>
                  </a:moveTo>
                  <a:cubicBezTo>
                    <a:pt x="138" y="48"/>
                    <a:pt x="138" y="48"/>
                    <a:pt x="138" y="48"/>
                  </a:cubicBezTo>
                  <a:cubicBezTo>
                    <a:pt x="135" y="39"/>
                    <a:pt x="131" y="30"/>
                    <a:pt x="126" y="23"/>
                  </a:cubicBezTo>
                  <a:cubicBezTo>
                    <a:pt x="138" y="29"/>
                    <a:pt x="148" y="38"/>
                    <a:pt x="155" y="48"/>
                  </a:cubicBezTo>
                  <a:close/>
                  <a:moveTo>
                    <a:pt x="58" y="23"/>
                  </a:moveTo>
                  <a:cubicBezTo>
                    <a:pt x="53" y="30"/>
                    <a:pt x="49" y="39"/>
                    <a:pt x="46" y="48"/>
                  </a:cubicBezTo>
                  <a:cubicBezTo>
                    <a:pt x="29" y="48"/>
                    <a:pt x="29" y="48"/>
                    <a:pt x="29" y="48"/>
                  </a:cubicBezTo>
                  <a:cubicBezTo>
                    <a:pt x="36" y="38"/>
                    <a:pt x="46" y="29"/>
                    <a:pt x="58" y="23"/>
                  </a:cubicBezTo>
                  <a:close/>
                  <a:moveTo>
                    <a:pt x="29" y="136"/>
                  </a:moveTo>
                  <a:cubicBezTo>
                    <a:pt x="46" y="136"/>
                    <a:pt x="46" y="136"/>
                    <a:pt x="46" y="136"/>
                  </a:cubicBezTo>
                  <a:cubicBezTo>
                    <a:pt x="49" y="145"/>
                    <a:pt x="53" y="154"/>
                    <a:pt x="58" y="161"/>
                  </a:cubicBezTo>
                  <a:cubicBezTo>
                    <a:pt x="46" y="155"/>
                    <a:pt x="36" y="146"/>
                    <a:pt x="29" y="136"/>
                  </a:cubicBezTo>
                  <a:close/>
                  <a:moveTo>
                    <a:pt x="126" y="161"/>
                  </a:moveTo>
                  <a:cubicBezTo>
                    <a:pt x="131" y="154"/>
                    <a:pt x="135" y="145"/>
                    <a:pt x="138" y="136"/>
                  </a:cubicBezTo>
                  <a:cubicBezTo>
                    <a:pt x="155" y="136"/>
                    <a:pt x="155" y="136"/>
                    <a:pt x="155" y="136"/>
                  </a:cubicBezTo>
                  <a:cubicBezTo>
                    <a:pt x="148" y="146"/>
                    <a:pt x="138" y="155"/>
                    <a:pt x="126" y="161"/>
                  </a:cubicBezTo>
                  <a:close/>
                  <a:moveTo>
                    <a:pt x="160" y="128"/>
                  </a:moveTo>
                  <a:cubicBezTo>
                    <a:pt x="140" y="128"/>
                    <a:pt x="140" y="128"/>
                    <a:pt x="140" y="128"/>
                  </a:cubicBezTo>
                  <a:cubicBezTo>
                    <a:pt x="141" y="123"/>
                    <a:pt x="142" y="118"/>
                    <a:pt x="142" y="113"/>
                  </a:cubicBezTo>
                  <a:cubicBezTo>
                    <a:pt x="142" y="113"/>
                    <a:pt x="141" y="113"/>
                    <a:pt x="140" y="113"/>
                  </a:cubicBezTo>
                  <a:cubicBezTo>
                    <a:pt x="138" y="113"/>
                    <a:pt x="137" y="113"/>
                    <a:pt x="136" y="112"/>
                  </a:cubicBezTo>
                  <a:cubicBezTo>
                    <a:pt x="135" y="118"/>
                    <a:pt x="134" y="123"/>
                    <a:pt x="133" y="128"/>
                  </a:cubicBezTo>
                  <a:cubicBezTo>
                    <a:pt x="113" y="128"/>
                    <a:pt x="113" y="128"/>
                    <a:pt x="113" y="128"/>
                  </a:cubicBezTo>
                  <a:cubicBezTo>
                    <a:pt x="113" y="129"/>
                    <a:pt x="113" y="131"/>
                    <a:pt x="113" y="132"/>
                  </a:cubicBezTo>
                  <a:cubicBezTo>
                    <a:pt x="113" y="133"/>
                    <a:pt x="113" y="135"/>
                    <a:pt x="113" y="136"/>
                  </a:cubicBezTo>
                  <a:cubicBezTo>
                    <a:pt x="130" y="136"/>
                    <a:pt x="130" y="136"/>
                    <a:pt x="130" y="136"/>
                  </a:cubicBezTo>
                  <a:cubicBezTo>
                    <a:pt x="126" y="148"/>
                    <a:pt x="121" y="159"/>
                    <a:pt x="114" y="166"/>
                  </a:cubicBezTo>
                  <a:cubicBezTo>
                    <a:pt x="108" y="167"/>
                    <a:pt x="102" y="168"/>
                    <a:pt x="96" y="169"/>
                  </a:cubicBezTo>
                  <a:cubicBezTo>
                    <a:pt x="96" y="153"/>
                    <a:pt x="96" y="153"/>
                    <a:pt x="96" y="153"/>
                  </a:cubicBezTo>
                  <a:cubicBezTo>
                    <a:pt x="95" y="153"/>
                    <a:pt x="93" y="153"/>
                    <a:pt x="92" y="153"/>
                  </a:cubicBezTo>
                  <a:cubicBezTo>
                    <a:pt x="91" y="153"/>
                    <a:pt x="89" y="153"/>
                    <a:pt x="88" y="153"/>
                  </a:cubicBezTo>
                  <a:cubicBezTo>
                    <a:pt x="88" y="169"/>
                    <a:pt x="88" y="169"/>
                    <a:pt x="88" y="169"/>
                  </a:cubicBezTo>
                  <a:cubicBezTo>
                    <a:pt x="82" y="168"/>
                    <a:pt x="76" y="167"/>
                    <a:pt x="70" y="166"/>
                  </a:cubicBezTo>
                  <a:cubicBezTo>
                    <a:pt x="63" y="159"/>
                    <a:pt x="58" y="148"/>
                    <a:pt x="54" y="136"/>
                  </a:cubicBezTo>
                  <a:cubicBezTo>
                    <a:pt x="71" y="136"/>
                    <a:pt x="71" y="136"/>
                    <a:pt x="71" y="136"/>
                  </a:cubicBezTo>
                  <a:cubicBezTo>
                    <a:pt x="71" y="135"/>
                    <a:pt x="71" y="133"/>
                    <a:pt x="71" y="132"/>
                  </a:cubicBezTo>
                  <a:cubicBezTo>
                    <a:pt x="71" y="131"/>
                    <a:pt x="71" y="129"/>
                    <a:pt x="71" y="128"/>
                  </a:cubicBezTo>
                  <a:cubicBezTo>
                    <a:pt x="51" y="128"/>
                    <a:pt x="51" y="128"/>
                    <a:pt x="51" y="128"/>
                  </a:cubicBezTo>
                  <a:cubicBezTo>
                    <a:pt x="50" y="123"/>
                    <a:pt x="49" y="118"/>
                    <a:pt x="48" y="112"/>
                  </a:cubicBezTo>
                  <a:cubicBezTo>
                    <a:pt x="47" y="113"/>
                    <a:pt x="46" y="113"/>
                    <a:pt x="44" y="113"/>
                  </a:cubicBezTo>
                  <a:cubicBezTo>
                    <a:pt x="43" y="113"/>
                    <a:pt x="42" y="113"/>
                    <a:pt x="42" y="113"/>
                  </a:cubicBezTo>
                  <a:cubicBezTo>
                    <a:pt x="42" y="118"/>
                    <a:pt x="43" y="123"/>
                    <a:pt x="44" y="128"/>
                  </a:cubicBezTo>
                  <a:cubicBezTo>
                    <a:pt x="24" y="128"/>
                    <a:pt x="24" y="128"/>
                    <a:pt x="24" y="128"/>
                  </a:cubicBezTo>
                  <a:cubicBezTo>
                    <a:pt x="19" y="118"/>
                    <a:pt x="16" y="108"/>
                    <a:pt x="15" y="96"/>
                  </a:cubicBezTo>
                  <a:cubicBezTo>
                    <a:pt x="23" y="96"/>
                    <a:pt x="23" y="96"/>
                    <a:pt x="23" y="96"/>
                  </a:cubicBezTo>
                  <a:cubicBezTo>
                    <a:pt x="23" y="95"/>
                    <a:pt x="23" y="93"/>
                    <a:pt x="23" y="92"/>
                  </a:cubicBezTo>
                  <a:cubicBezTo>
                    <a:pt x="23" y="91"/>
                    <a:pt x="23" y="89"/>
                    <a:pt x="23" y="88"/>
                  </a:cubicBezTo>
                  <a:cubicBezTo>
                    <a:pt x="15" y="88"/>
                    <a:pt x="15" y="88"/>
                    <a:pt x="15" y="88"/>
                  </a:cubicBezTo>
                  <a:cubicBezTo>
                    <a:pt x="16" y="76"/>
                    <a:pt x="19" y="66"/>
                    <a:pt x="24" y="56"/>
                  </a:cubicBezTo>
                  <a:cubicBezTo>
                    <a:pt x="44" y="56"/>
                    <a:pt x="44" y="56"/>
                    <a:pt x="44" y="56"/>
                  </a:cubicBezTo>
                  <a:cubicBezTo>
                    <a:pt x="43" y="61"/>
                    <a:pt x="42" y="66"/>
                    <a:pt x="42" y="71"/>
                  </a:cubicBezTo>
                  <a:cubicBezTo>
                    <a:pt x="42" y="71"/>
                    <a:pt x="43" y="71"/>
                    <a:pt x="44" y="71"/>
                  </a:cubicBezTo>
                  <a:cubicBezTo>
                    <a:pt x="46" y="71"/>
                    <a:pt x="47" y="71"/>
                    <a:pt x="48" y="72"/>
                  </a:cubicBezTo>
                  <a:cubicBezTo>
                    <a:pt x="49" y="66"/>
                    <a:pt x="50" y="61"/>
                    <a:pt x="51" y="56"/>
                  </a:cubicBezTo>
                  <a:cubicBezTo>
                    <a:pt x="71" y="56"/>
                    <a:pt x="71" y="56"/>
                    <a:pt x="71" y="56"/>
                  </a:cubicBezTo>
                  <a:cubicBezTo>
                    <a:pt x="71" y="55"/>
                    <a:pt x="71" y="53"/>
                    <a:pt x="71" y="52"/>
                  </a:cubicBezTo>
                  <a:cubicBezTo>
                    <a:pt x="71" y="51"/>
                    <a:pt x="71" y="49"/>
                    <a:pt x="71" y="48"/>
                  </a:cubicBezTo>
                  <a:cubicBezTo>
                    <a:pt x="54" y="48"/>
                    <a:pt x="54" y="48"/>
                    <a:pt x="54" y="48"/>
                  </a:cubicBezTo>
                  <a:cubicBezTo>
                    <a:pt x="58" y="36"/>
                    <a:pt x="63" y="25"/>
                    <a:pt x="70" y="18"/>
                  </a:cubicBezTo>
                  <a:cubicBezTo>
                    <a:pt x="76" y="17"/>
                    <a:pt x="82" y="16"/>
                    <a:pt x="88" y="15"/>
                  </a:cubicBezTo>
                  <a:cubicBezTo>
                    <a:pt x="88" y="31"/>
                    <a:pt x="88" y="31"/>
                    <a:pt x="88" y="31"/>
                  </a:cubicBezTo>
                  <a:cubicBezTo>
                    <a:pt x="89" y="31"/>
                    <a:pt x="91" y="31"/>
                    <a:pt x="92" y="31"/>
                  </a:cubicBezTo>
                  <a:cubicBezTo>
                    <a:pt x="93" y="31"/>
                    <a:pt x="95" y="31"/>
                    <a:pt x="96" y="31"/>
                  </a:cubicBezTo>
                  <a:cubicBezTo>
                    <a:pt x="96" y="15"/>
                    <a:pt x="96" y="15"/>
                    <a:pt x="96" y="15"/>
                  </a:cubicBezTo>
                  <a:cubicBezTo>
                    <a:pt x="102" y="16"/>
                    <a:pt x="108" y="17"/>
                    <a:pt x="114" y="18"/>
                  </a:cubicBezTo>
                  <a:cubicBezTo>
                    <a:pt x="121" y="25"/>
                    <a:pt x="126" y="36"/>
                    <a:pt x="130" y="48"/>
                  </a:cubicBezTo>
                  <a:cubicBezTo>
                    <a:pt x="113" y="48"/>
                    <a:pt x="113" y="48"/>
                    <a:pt x="113" y="48"/>
                  </a:cubicBezTo>
                  <a:cubicBezTo>
                    <a:pt x="113" y="49"/>
                    <a:pt x="113" y="51"/>
                    <a:pt x="113" y="52"/>
                  </a:cubicBezTo>
                  <a:cubicBezTo>
                    <a:pt x="113" y="53"/>
                    <a:pt x="113" y="55"/>
                    <a:pt x="113" y="56"/>
                  </a:cubicBezTo>
                  <a:cubicBezTo>
                    <a:pt x="133" y="56"/>
                    <a:pt x="133" y="56"/>
                    <a:pt x="133" y="56"/>
                  </a:cubicBezTo>
                  <a:cubicBezTo>
                    <a:pt x="134" y="61"/>
                    <a:pt x="135" y="66"/>
                    <a:pt x="136" y="72"/>
                  </a:cubicBezTo>
                  <a:cubicBezTo>
                    <a:pt x="137" y="71"/>
                    <a:pt x="138" y="71"/>
                    <a:pt x="140" y="71"/>
                  </a:cubicBezTo>
                  <a:cubicBezTo>
                    <a:pt x="141" y="71"/>
                    <a:pt x="142" y="71"/>
                    <a:pt x="142" y="71"/>
                  </a:cubicBezTo>
                  <a:cubicBezTo>
                    <a:pt x="142" y="66"/>
                    <a:pt x="141" y="61"/>
                    <a:pt x="140" y="56"/>
                  </a:cubicBezTo>
                  <a:cubicBezTo>
                    <a:pt x="160" y="56"/>
                    <a:pt x="160" y="56"/>
                    <a:pt x="160" y="56"/>
                  </a:cubicBezTo>
                  <a:cubicBezTo>
                    <a:pt x="165" y="66"/>
                    <a:pt x="168" y="76"/>
                    <a:pt x="169" y="88"/>
                  </a:cubicBezTo>
                  <a:cubicBezTo>
                    <a:pt x="161" y="88"/>
                    <a:pt x="161" y="88"/>
                    <a:pt x="161" y="88"/>
                  </a:cubicBezTo>
                  <a:cubicBezTo>
                    <a:pt x="161" y="89"/>
                    <a:pt x="161" y="91"/>
                    <a:pt x="161" y="92"/>
                  </a:cubicBezTo>
                  <a:cubicBezTo>
                    <a:pt x="161" y="93"/>
                    <a:pt x="161" y="95"/>
                    <a:pt x="161" y="96"/>
                  </a:cubicBezTo>
                  <a:cubicBezTo>
                    <a:pt x="169" y="96"/>
                    <a:pt x="169" y="96"/>
                    <a:pt x="169" y="96"/>
                  </a:cubicBezTo>
                  <a:cubicBezTo>
                    <a:pt x="168" y="107"/>
                    <a:pt x="165" y="118"/>
                    <a:pt x="160" y="1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sp>
          <p:nvSpPr>
            <p:cNvPr id="421" name="Freeform 127">
              <a:extLst>
                <a:ext uri="{FF2B5EF4-FFF2-40B4-BE49-F238E27FC236}">
                  <a16:creationId xmlns:a16="http://schemas.microsoft.com/office/drawing/2014/main" id="{2A3B9CC1-2A8E-476A-A7B0-C2230B30E57B}"/>
                </a:ext>
              </a:extLst>
            </p:cNvPr>
            <p:cNvSpPr>
              <a:spLocks/>
            </p:cNvSpPr>
            <p:nvPr/>
          </p:nvSpPr>
          <p:spPr bwMode="auto">
            <a:xfrm>
              <a:off x="1039718" y="3391773"/>
              <a:ext cx="239836" cy="164674"/>
            </a:xfrm>
            <a:custGeom>
              <a:avLst/>
              <a:gdLst/>
              <a:ahLst/>
              <a:cxnLst>
                <a:cxn ang="0">
                  <a:pos x="31" y="23"/>
                </a:cxn>
                <a:cxn ang="0">
                  <a:pos x="54" y="23"/>
                </a:cxn>
                <a:cxn ang="0">
                  <a:pos x="54" y="19"/>
                </a:cxn>
                <a:cxn ang="0">
                  <a:pos x="54" y="15"/>
                </a:cxn>
                <a:cxn ang="0">
                  <a:pos x="31" y="15"/>
                </a:cxn>
                <a:cxn ang="0">
                  <a:pos x="31" y="0"/>
                </a:cxn>
                <a:cxn ang="0">
                  <a:pos x="27" y="0"/>
                </a:cxn>
                <a:cxn ang="0">
                  <a:pos x="23" y="0"/>
                </a:cxn>
                <a:cxn ang="0">
                  <a:pos x="23" y="15"/>
                </a:cxn>
                <a:cxn ang="0">
                  <a:pos x="0" y="15"/>
                </a:cxn>
                <a:cxn ang="0">
                  <a:pos x="0" y="19"/>
                </a:cxn>
                <a:cxn ang="0">
                  <a:pos x="0" y="23"/>
                </a:cxn>
                <a:cxn ang="0">
                  <a:pos x="23" y="23"/>
                </a:cxn>
                <a:cxn ang="0">
                  <a:pos x="23" y="38"/>
                </a:cxn>
                <a:cxn ang="0">
                  <a:pos x="27" y="38"/>
                </a:cxn>
                <a:cxn ang="0">
                  <a:pos x="31" y="38"/>
                </a:cxn>
                <a:cxn ang="0">
                  <a:pos x="31" y="23"/>
                </a:cxn>
              </a:cxnLst>
              <a:rect l="0" t="0" r="r" b="b"/>
              <a:pathLst>
                <a:path w="54" h="38">
                  <a:moveTo>
                    <a:pt x="31" y="23"/>
                  </a:moveTo>
                  <a:cubicBezTo>
                    <a:pt x="54" y="23"/>
                    <a:pt x="54" y="23"/>
                    <a:pt x="54" y="23"/>
                  </a:cubicBezTo>
                  <a:cubicBezTo>
                    <a:pt x="54" y="22"/>
                    <a:pt x="54" y="20"/>
                    <a:pt x="54" y="19"/>
                  </a:cubicBezTo>
                  <a:cubicBezTo>
                    <a:pt x="54" y="18"/>
                    <a:pt x="54" y="16"/>
                    <a:pt x="54" y="15"/>
                  </a:cubicBezTo>
                  <a:cubicBezTo>
                    <a:pt x="31" y="15"/>
                    <a:pt x="31" y="15"/>
                    <a:pt x="31" y="15"/>
                  </a:cubicBezTo>
                  <a:cubicBezTo>
                    <a:pt x="31" y="0"/>
                    <a:pt x="31" y="0"/>
                    <a:pt x="31" y="0"/>
                  </a:cubicBezTo>
                  <a:cubicBezTo>
                    <a:pt x="30" y="0"/>
                    <a:pt x="28" y="0"/>
                    <a:pt x="27" y="0"/>
                  </a:cubicBezTo>
                  <a:cubicBezTo>
                    <a:pt x="26" y="0"/>
                    <a:pt x="24" y="0"/>
                    <a:pt x="23" y="0"/>
                  </a:cubicBezTo>
                  <a:cubicBezTo>
                    <a:pt x="23" y="15"/>
                    <a:pt x="23" y="15"/>
                    <a:pt x="23" y="15"/>
                  </a:cubicBezTo>
                  <a:cubicBezTo>
                    <a:pt x="0" y="15"/>
                    <a:pt x="0" y="15"/>
                    <a:pt x="0" y="15"/>
                  </a:cubicBezTo>
                  <a:cubicBezTo>
                    <a:pt x="0" y="16"/>
                    <a:pt x="0" y="18"/>
                    <a:pt x="0" y="19"/>
                  </a:cubicBezTo>
                  <a:cubicBezTo>
                    <a:pt x="0" y="20"/>
                    <a:pt x="0" y="22"/>
                    <a:pt x="0" y="23"/>
                  </a:cubicBezTo>
                  <a:cubicBezTo>
                    <a:pt x="23" y="23"/>
                    <a:pt x="23" y="23"/>
                    <a:pt x="23" y="23"/>
                  </a:cubicBezTo>
                  <a:cubicBezTo>
                    <a:pt x="23" y="38"/>
                    <a:pt x="23" y="38"/>
                    <a:pt x="23" y="38"/>
                  </a:cubicBezTo>
                  <a:cubicBezTo>
                    <a:pt x="24" y="38"/>
                    <a:pt x="26" y="38"/>
                    <a:pt x="27" y="38"/>
                  </a:cubicBezTo>
                  <a:cubicBezTo>
                    <a:pt x="28" y="38"/>
                    <a:pt x="30" y="38"/>
                    <a:pt x="31" y="38"/>
                  </a:cubicBezTo>
                  <a:lnTo>
                    <a:pt x="31"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sp>
          <p:nvSpPr>
            <p:cNvPr id="422" name="Oval 128">
              <a:extLst>
                <a:ext uri="{FF2B5EF4-FFF2-40B4-BE49-F238E27FC236}">
                  <a16:creationId xmlns:a16="http://schemas.microsoft.com/office/drawing/2014/main" id="{59B022A2-3C59-445D-AD45-89E34867035C}"/>
                </a:ext>
              </a:extLst>
            </p:cNvPr>
            <p:cNvSpPr>
              <a:spLocks noChangeArrowheads="1"/>
            </p:cNvSpPr>
            <p:nvPr/>
          </p:nvSpPr>
          <p:spPr bwMode="auto">
            <a:xfrm>
              <a:off x="893567" y="3421048"/>
              <a:ext cx="106803" cy="1042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sp>
          <p:nvSpPr>
            <p:cNvPr id="423" name="Oval 129">
              <a:extLst>
                <a:ext uri="{FF2B5EF4-FFF2-40B4-BE49-F238E27FC236}">
                  <a16:creationId xmlns:a16="http://schemas.microsoft.com/office/drawing/2014/main" id="{E06C35CF-1CF8-404A-834C-534A862B8081}"/>
                </a:ext>
              </a:extLst>
            </p:cNvPr>
            <p:cNvSpPr>
              <a:spLocks noChangeArrowheads="1"/>
            </p:cNvSpPr>
            <p:nvPr/>
          </p:nvSpPr>
          <p:spPr bwMode="auto">
            <a:xfrm>
              <a:off x="1107171" y="3249056"/>
              <a:ext cx="106803" cy="1024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sp>
          <p:nvSpPr>
            <p:cNvPr id="424" name="Oval 130">
              <a:extLst>
                <a:ext uri="{FF2B5EF4-FFF2-40B4-BE49-F238E27FC236}">
                  <a16:creationId xmlns:a16="http://schemas.microsoft.com/office/drawing/2014/main" id="{883F6AC7-157D-475F-B19C-D50FEFED2326}"/>
                </a:ext>
              </a:extLst>
            </p:cNvPr>
            <p:cNvSpPr>
              <a:spLocks noChangeArrowheads="1"/>
            </p:cNvSpPr>
            <p:nvPr/>
          </p:nvSpPr>
          <p:spPr bwMode="auto">
            <a:xfrm>
              <a:off x="1318902" y="3421048"/>
              <a:ext cx="106803" cy="1042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sp>
          <p:nvSpPr>
            <p:cNvPr id="425" name="Oval 131">
              <a:extLst>
                <a:ext uri="{FF2B5EF4-FFF2-40B4-BE49-F238E27FC236}">
                  <a16:creationId xmlns:a16="http://schemas.microsoft.com/office/drawing/2014/main" id="{CA1B69C9-BE97-4CA8-BCA1-62AAFD654CA3}"/>
                </a:ext>
              </a:extLst>
            </p:cNvPr>
            <p:cNvSpPr>
              <a:spLocks noChangeArrowheads="1"/>
            </p:cNvSpPr>
            <p:nvPr/>
          </p:nvSpPr>
          <p:spPr bwMode="auto">
            <a:xfrm>
              <a:off x="1107171" y="3594871"/>
              <a:ext cx="106803" cy="10429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a typeface="Noto Sans CJK SC Regular" panose="020B0500000000000000" pitchFamily="34" charset="-122"/>
              </a:endParaRPr>
            </a:p>
          </p:txBody>
        </p:sp>
      </p:grpSp>
      <p:sp>
        <p:nvSpPr>
          <p:cNvPr id="363" name="Rectangle 362">
            <a:extLst>
              <a:ext uri="{FF2B5EF4-FFF2-40B4-BE49-F238E27FC236}">
                <a16:creationId xmlns:a16="http://schemas.microsoft.com/office/drawing/2014/main" id="{17B1B227-AFBE-4EF1-B435-52C4CE32CE60}"/>
              </a:ext>
            </a:extLst>
          </p:cNvPr>
          <p:cNvSpPr/>
          <p:nvPr/>
        </p:nvSpPr>
        <p:spPr>
          <a:xfrm>
            <a:off x="8820148" y="1461877"/>
            <a:ext cx="3178563" cy="4812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nvGrpSpPr>
          <p:cNvPr id="427" name="Group 426">
            <a:extLst>
              <a:ext uri="{FF2B5EF4-FFF2-40B4-BE49-F238E27FC236}">
                <a16:creationId xmlns:a16="http://schemas.microsoft.com/office/drawing/2014/main" id="{2F125C98-E8B1-49F2-BEF7-AC3485F879AD}"/>
              </a:ext>
            </a:extLst>
          </p:cNvPr>
          <p:cNvGrpSpPr/>
          <p:nvPr/>
        </p:nvGrpSpPr>
        <p:grpSpPr>
          <a:xfrm>
            <a:off x="8969171" y="1837217"/>
            <a:ext cx="2881934" cy="516350"/>
            <a:chOff x="998402" y="1504933"/>
            <a:chExt cx="2083264" cy="516350"/>
          </a:xfrm>
          <a:solidFill>
            <a:schemeClr val="bg1"/>
          </a:solidFill>
        </p:grpSpPr>
        <p:sp>
          <p:nvSpPr>
            <p:cNvPr id="428" name="Rectangle 427">
              <a:extLst>
                <a:ext uri="{FF2B5EF4-FFF2-40B4-BE49-F238E27FC236}">
                  <a16:creationId xmlns:a16="http://schemas.microsoft.com/office/drawing/2014/main" id="{CBD61745-D92E-448E-8B11-18901624CE1D}"/>
                </a:ext>
              </a:extLst>
            </p:cNvPr>
            <p:cNvSpPr/>
            <p:nvPr/>
          </p:nvSpPr>
          <p:spPr>
            <a:xfrm>
              <a:off x="1032087" y="1504933"/>
              <a:ext cx="2049579" cy="430887"/>
            </a:xfrm>
            <a:prstGeom prst="rect">
              <a:avLst/>
            </a:prstGeom>
            <a:noFill/>
            <a:ln>
              <a:noFill/>
            </a:ln>
          </p:spPr>
          <p:txBody>
            <a:bodyPr wrap="square" lIns="0" tIns="0" rIns="0" bIns="0" anchor="b">
              <a:spAutoFit/>
            </a:bodyPr>
            <a:lstStyle/>
            <a:p>
              <a:r>
                <a:rPr lang="en-US" sz="1400">
                  <a:solidFill>
                    <a:schemeClr val="bg1"/>
                  </a:solidFill>
                  <a:latin typeface="+mj-lt"/>
                  <a:cs typeface="Arial" panose="020B0604020202020204" pitchFamily="34" charset="0"/>
                </a:rPr>
                <a:t>Example security domains for CIP’s strategy execution </a:t>
              </a:r>
            </a:p>
          </p:txBody>
        </p:sp>
        <p:grpSp>
          <p:nvGrpSpPr>
            <p:cNvPr id="429" name="Group 428">
              <a:extLst>
                <a:ext uri="{FF2B5EF4-FFF2-40B4-BE49-F238E27FC236}">
                  <a16:creationId xmlns:a16="http://schemas.microsoft.com/office/drawing/2014/main" id="{FD9D85AD-6D6E-4C81-9F5B-045CAD744CB0}"/>
                </a:ext>
              </a:extLst>
            </p:cNvPr>
            <p:cNvGrpSpPr/>
            <p:nvPr/>
          </p:nvGrpSpPr>
          <p:grpSpPr>
            <a:xfrm>
              <a:off x="998402" y="1968435"/>
              <a:ext cx="2083264" cy="52848"/>
              <a:chOff x="998402" y="2021221"/>
              <a:chExt cx="2083264" cy="52848"/>
            </a:xfrm>
            <a:grpFill/>
          </p:grpSpPr>
          <p:cxnSp>
            <p:nvCxnSpPr>
              <p:cNvPr id="430" name="Straight Connector 429">
                <a:extLst>
                  <a:ext uri="{FF2B5EF4-FFF2-40B4-BE49-F238E27FC236}">
                    <a16:creationId xmlns:a16="http://schemas.microsoft.com/office/drawing/2014/main" id="{C66801D0-5240-4980-9968-26412045B08E}"/>
                  </a:ext>
                </a:extLst>
              </p:cNvPr>
              <p:cNvCxnSpPr>
                <a:cxnSpLocks/>
              </p:cNvCxnSpPr>
              <p:nvPr/>
            </p:nvCxnSpPr>
            <p:spPr>
              <a:xfrm>
                <a:off x="998402" y="2047645"/>
                <a:ext cx="2083264"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1" name="Rectangle: Rounded Corners 430">
                <a:extLst>
                  <a:ext uri="{FF2B5EF4-FFF2-40B4-BE49-F238E27FC236}">
                    <a16:creationId xmlns:a16="http://schemas.microsoft.com/office/drawing/2014/main" id="{F88B0BCD-14C1-4F61-8A3D-E959D3A78E70}"/>
                  </a:ext>
                </a:extLst>
              </p:cNvPr>
              <p:cNvSpPr/>
              <p:nvPr/>
            </p:nvSpPr>
            <p:spPr>
              <a:xfrm>
                <a:off x="998402" y="2021221"/>
                <a:ext cx="659917" cy="52848"/>
              </a:xfrm>
              <a:prstGeom prst="roundRect">
                <a:avLst/>
              </a:prstGeom>
              <a:grpFill/>
              <a:ln>
                <a:noFill/>
              </a:ln>
            </p:spPr>
            <p:txBody>
              <a:bodyPr wrap="square" lIns="0" tIns="0" rIns="0" bIns="0" anchor="b">
                <a:noAutofit/>
              </a:bodyPr>
              <a:lstStyle/>
              <a:p>
                <a:endParaRPr lang="en-US" sz="1600">
                  <a:solidFill>
                    <a:schemeClr val="bg1"/>
                  </a:solidFill>
                  <a:latin typeface="+mj-lt"/>
                  <a:cs typeface="Arial" panose="020B0604020202020204" pitchFamily="34" charset="0"/>
                </a:endParaRPr>
              </a:p>
            </p:txBody>
          </p:sp>
        </p:grpSp>
      </p:grpSp>
      <p:grpSp>
        <p:nvGrpSpPr>
          <p:cNvPr id="432" name="Group 431">
            <a:extLst>
              <a:ext uri="{FF2B5EF4-FFF2-40B4-BE49-F238E27FC236}">
                <a16:creationId xmlns:a16="http://schemas.microsoft.com/office/drawing/2014/main" id="{5E0632F2-BCBC-41F5-8265-DEBE9796E80B}"/>
              </a:ext>
            </a:extLst>
          </p:cNvPr>
          <p:cNvGrpSpPr/>
          <p:nvPr/>
        </p:nvGrpSpPr>
        <p:grpSpPr>
          <a:xfrm>
            <a:off x="9279808" y="2493497"/>
            <a:ext cx="2134097" cy="533324"/>
            <a:chOff x="9005079" y="2593265"/>
            <a:chExt cx="2134097" cy="533324"/>
          </a:xfrm>
        </p:grpSpPr>
        <p:grpSp>
          <p:nvGrpSpPr>
            <p:cNvPr id="433" name="Group 432">
              <a:extLst>
                <a:ext uri="{FF2B5EF4-FFF2-40B4-BE49-F238E27FC236}">
                  <a16:creationId xmlns:a16="http://schemas.microsoft.com/office/drawing/2014/main" id="{7E9CF472-F680-499F-AFBA-BAF0635D8CA8}"/>
                </a:ext>
              </a:extLst>
            </p:cNvPr>
            <p:cNvGrpSpPr/>
            <p:nvPr/>
          </p:nvGrpSpPr>
          <p:grpSpPr>
            <a:xfrm>
              <a:off x="10113356" y="2593265"/>
              <a:ext cx="1025820" cy="533324"/>
              <a:chOff x="8851814" y="2362595"/>
              <a:chExt cx="1025820" cy="533324"/>
            </a:xfrm>
            <a:solidFill>
              <a:schemeClr val="bg1"/>
            </a:solidFill>
          </p:grpSpPr>
          <p:grpSp>
            <p:nvGrpSpPr>
              <p:cNvPr id="446" name="Group 445">
                <a:extLst>
                  <a:ext uri="{FF2B5EF4-FFF2-40B4-BE49-F238E27FC236}">
                    <a16:creationId xmlns:a16="http://schemas.microsoft.com/office/drawing/2014/main" id="{3952AAFA-3A79-4E51-B628-DC4A4B133F7B}"/>
                  </a:ext>
                </a:extLst>
              </p:cNvPr>
              <p:cNvGrpSpPr/>
              <p:nvPr/>
            </p:nvGrpSpPr>
            <p:grpSpPr>
              <a:xfrm>
                <a:off x="9259916" y="2362595"/>
                <a:ext cx="209617" cy="158019"/>
                <a:chOff x="860425" y="4022725"/>
                <a:chExt cx="825500" cy="622301"/>
              </a:xfrm>
              <a:grpFill/>
            </p:grpSpPr>
            <p:sp>
              <p:nvSpPr>
                <p:cNvPr id="448" name="Freeform 215">
                  <a:extLst>
                    <a:ext uri="{FF2B5EF4-FFF2-40B4-BE49-F238E27FC236}">
                      <a16:creationId xmlns:a16="http://schemas.microsoft.com/office/drawing/2014/main" id="{6147157F-DA59-4B49-8432-7536039EF36B}"/>
                    </a:ext>
                  </a:extLst>
                </p:cNvPr>
                <p:cNvSpPr>
                  <a:spLocks noEditPoints="1"/>
                </p:cNvSpPr>
                <p:nvPr/>
              </p:nvSpPr>
              <p:spPr bwMode="auto">
                <a:xfrm>
                  <a:off x="860425" y="4022725"/>
                  <a:ext cx="825500" cy="622300"/>
                </a:xfrm>
                <a:custGeom>
                  <a:avLst/>
                  <a:gdLst/>
                  <a:ahLst/>
                  <a:cxnLst>
                    <a:cxn ang="0">
                      <a:pos x="27" y="143"/>
                    </a:cxn>
                    <a:cxn ang="0">
                      <a:pos x="27" y="23"/>
                    </a:cxn>
                    <a:cxn ang="0">
                      <a:pos x="193" y="23"/>
                    </a:cxn>
                    <a:cxn ang="0">
                      <a:pos x="193" y="88"/>
                    </a:cxn>
                    <a:cxn ang="0">
                      <a:pos x="211" y="90"/>
                    </a:cxn>
                    <a:cxn ang="0">
                      <a:pos x="220" y="93"/>
                    </a:cxn>
                    <a:cxn ang="0">
                      <a:pos x="220" y="17"/>
                    </a:cxn>
                    <a:cxn ang="0">
                      <a:pos x="206" y="0"/>
                    </a:cxn>
                    <a:cxn ang="0">
                      <a:pos x="14" y="0"/>
                    </a:cxn>
                    <a:cxn ang="0">
                      <a:pos x="0" y="17"/>
                    </a:cxn>
                    <a:cxn ang="0">
                      <a:pos x="0" y="149"/>
                    </a:cxn>
                    <a:cxn ang="0">
                      <a:pos x="14" y="166"/>
                    </a:cxn>
                    <a:cxn ang="0">
                      <a:pos x="140" y="166"/>
                    </a:cxn>
                    <a:cxn ang="0">
                      <a:pos x="117" y="143"/>
                    </a:cxn>
                    <a:cxn ang="0">
                      <a:pos x="27" y="143"/>
                    </a:cxn>
                    <a:cxn ang="0">
                      <a:pos x="19" y="90"/>
                    </a:cxn>
                    <a:cxn ang="0">
                      <a:pos x="18" y="92"/>
                    </a:cxn>
                    <a:cxn ang="0">
                      <a:pos x="9" y="92"/>
                    </a:cxn>
                    <a:cxn ang="0">
                      <a:pos x="8" y="90"/>
                    </a:cxn>
                    <a:cxn ang="0">
                      <a:pos x="8" y="81"/>
                    </a:cxn>
                    <a:cxn ang="0">
                      <a:pos x="9" y="80"/>
                    </a:cxn>
                    <a:cxn ang="0">
                      <a:pos x="18" y="80"/>
                    </a:cxn>
                    <a:cxn ang="0">
                      <a:pos x="19" y="81"/>
                    </a:cxn>
                    <a:cxn ang="0">
                      <a:pos x="19" y="90"/>
                    </a:cxn>
                  </a:cxnLst>
                  <a:rect l="0" t="0" r="r" b="b"/>
                  <a:pathLst>
                    <a:path w="220" h="166">
                      <a:moveTo>
                        <a:pt x="27" y="143"/>
                      </a:moveTo>
                      <a:cubicBezTo>
                        <a:pt x="27" y="23"/>
                        <a:pt x="27" y="23"/>
                        <a:pt x="27" y="23"/>
                      </a:cubicBezTo>
                      <a:cubicBezTo>
                        <a:pt x="193" y="23"/>
                        <a:pt x="193" y="23"/>
                        <a:pt x="193" y="23"/>
                      </a:cubicBezTo>
                      <a:cubicBezTo>
                        <a:pt x="193" y="88"/>
                        <a:pt x="193" y="88"/>
                        <a:pt x="193" y="88"/>
                      </a:cubicBezTo>
                      <a:cubicBezTo>
                        <a:pt x="211" y="90"/>
                        <a:pt x="211" y="90"/>
                        <a:pt x="211" y="90"/>
                      </a:cubicBezTo>
                      <a:cubicBezTo>
                        <a:pt x="214" y="90"/>
                        <a:pt x="217" y="91"/>
                        <a:pt x="220" y="93"/>
                      </a:cubicBezTo>
                      <a:cubicBezTo>
                        <a:pt x="220" y="17"/>
                        <a:pt x="220" y="17"/>
                        <a:pt x="220" y="17"/>
                      </a:cubicBezTo>
                      <a:cubicBezTo>
                        <a:pt x="220" y="8"/>
                        <a:pt x="214" y="0"/>
                        <a:pt x="206" y="0"/>
                      </a:cubicBezTo>
                      <a:cubicBezTo>
                        <a:pt x="14" y="0"/>
                        <a:pt x="14" y="0"/>
                        <a:pt x="14" y="0"/>
                      </a:cubicBezTo>
                      <a:cubicBezTo>
                        <a:pt x="6" y="0"/>
                        <a:pt x="0" y="8"/>
                        <a:pt x="0" y="17"/>
                      </a:cubicBezTo>
                      <a:cubicBezTo>
                        <a:pt x="0" y="149"/>
                        <a:pt x="0" y="149"/>
                        <a:pt x="0" y="149"/>
                      </a:cubicBezTo>
                      <a:cubicBezTo>
                        <a:pt x="0" y="158"/>
                        <a:pt x="6" y="166"/>
                        <a:pt x="14" y="166"/>
                      </a:cubicBezTo>
                      <a:cubicBezTo>
                        <a:pt x="140" y="166"/>
                        <a:pt x="140" y="166"/>
                        <a:pt x="140" y="166"/>
                      </a:cubicBezTo>
                      <a:cubicBezTo>
                        <a:pt x="117" y="143"/>
                        <a:pt x="117" y="143"/>
                        <a:pt x="117" y="143"/>
                      </a:cubicBezTo>
                      <a:lnTo>
                        <a:pt x="27" y="143"/>
                      </a:lnTo>
                      <a:close/>
                      <a:moveTo>
                        <a:pt x="19" y="90"/>
                      </a:moveTo>
                      <a:cubicBezTo>
                        <a:pt x="19" y="91"/>
                        <a:pt x="19" y="92"/>
                        <a:pt x="18" y="92"/>
                      </a:cubicBezTo>
                      <a:cubicBezTo>
                        <a:pt x="9" y="92"/>
                        <a:pt x="9" y="92"/>
                        <a:pt x="9" y="92"/>
                      </a:cubicBezTo>
                      <a:cubicBezTo>
                        <a:pt x="8" y="92"/>
                        <a:pt x="8" y="91"/>
                        <a:pt x="8" y="90"/>
                      </a:cubicBezTo>
                      <a:cubicBezTo>
                        <a:pt x="8" y="81"/>
                        <a:pt x="8" y="81"/>
                        <a:pt x="8" y="81"/>
                      </a:cubicBezTo>
                      <a:cubicBezTo>
                        <a:pt x="8" y="81"/>
                        <a:pt x="8" y="80"/>
                        <a:pt x="9" y="80"/>
                      </a:cubicBezTo>
                      <a:cubicBezTo>
                        <a:pt x="18" y="80"/>
                        <a:pt x="18" y="80"/>
                        <a:pt x="18" y="80"/>
                      </a:cubicBezTo>
                      <a:cubicBezTo>
                        <a:pt x="19" y="80"/>
                        <a:pt x="19" y="81"/>
                        <a:pt x="19" y="81"/>
                      </a:cubicBezTo>
                      <a:lnTo>
                        <a:pt x="19" y="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9" name="Freeform 216">
                  <a:extLst>
                    <a:ext uri="{FF2B5EF4-FFF2-40B4-BE49-F238E27FC236}">
                      <a16:creationId xmlns:a16="http://schemas.microsoft.com/office/drawing/2014/main" id="{06C7D589-5726-4990-BC0B-40A9728B4D74}"/>
                    </a:ext>
                  </a:extLst>
                </p:cNvPr>
                <p:cNvSpPr>
                  <a:spLocks/>
                </p:cNvSpPr>
                <p:nvPr/>
              </p:nvSpPr>
              <p:spPr bwMode="auto">
                <a:xfrm>
                  <a:off x="1270000" y="4195763"/>
                  <a:ext cx="415925" cy="449263"/>
                </a:xfrm>
                <a:custGeom>
                  <a:avLst/>
                  <a:gdLst/>
                  <a:ahLst/>
                  <a:cxnLst>
                    <a:cxn ang="0">
                      <a:pos x="100" y="50"/>
                    </a:cxn>
                    <a:cxn ang="0">
                      <a:pos x="100" y="50"/>
                    </a:cxn>
                    <a:cxn ang="0">
                      <a:pos x="56" y="45"/>
                    </a:cxn>
                    <a:cxn ang="0">
                      <a:pos x="56" y="10"/>
                    </a:cxn>
                    <a:cxn ang="0">
                      <a:pos x="46" y="0"/>
                    </a:cxn>
                    <a:cxn ang="0">
                      <a:pos x="37" y="10"/>
                    </a:cxn>
                    <a:cxn ang="0">
                      <a:pos x="37" y="87"/>
                    </a:cxn>
                    <a:cxn ang="0">
                      <a:pos x="16" y="66"/>
                    </a:cxn>
                    <a:cxn ang="0">
                      <a:pos x="10" y="64"/>
                    </a:cxn>
                    <a:cxn ang="0">
                      <a:pos x="3" y="66"/>
                    </a:cxn>
                    <a:cxn ang="0">
                      <a:pos x="3" y="79"/>
                    </a:cxn>
                    <a:cxn ang="0">
                      <a:pos x="41" y="117"/>
                    </a:cxn>
                    <a:cxn ang="0">
                      <a:pos x="48" y="120"/>
                    </a:cxn>
                    <a:cxn ang="0">
                      <a:pos x="48" y="120"/>
                    </a:cxn>
                    <a:cxn ang="0">
                      <a:pos x="48" y="120"/>
                    </a:cxn>
                    <a:cxn ang="0">
                      <a:pos x="48" y="120"/>
                    </a:cxn>
                    <a:cxn ang="0">
                      <a:pos x="48" y="120"/>
                    </a:cxn>
                    <a:cxn ang="0">
                      <a:pos x="100" y="120"/>
                    </a:cxn>
                    <a:cxn ang="0">
                      <a:pos x="111" y="109"/>
                    </a:cxn>
                    <a:cxn ang="0">
                      <a:pos x="111" y="61"/>
                    </a:cxn>
                    <a:cxn ang="0">
                      <a:pos x="100" y="50"/>
                    </a:cxn>
                  </a:cxnLst>
                  <a:rect l="0" t="0" r="r" b="b"/>
                  <a:pathLst>
                    <a:path w="111" h="120">
                      <a:moveTo>
                        <a:pt x="100" y="50"/>
                      </a:moveTo>
                      <a:cubicBezTo>
                        <a:pt x="100" y="50"/>
                        <a:pt x="100" y="50"/>
                        <a:pt x="100" y="50"/>
                      </a:cubicBezTo>
                      <a:cubicBezTo>
                        <a:pt x="56" y="45"/>
                        <a:pt x="56" y="45"/>
                        <a:pt x="56" y="45"/>
                      </a:cubicBezTo>
                      <a:cubicBezTo>
                        <a:pt x="56" y="10"/>
                        <a:pt x="56" y="10"/>
                        <a:pt x="56" y="10"/>
                      </a:cubicBezTo>
                      <a:cubicBezTo>
                        <a:pt x="56" y="5"/>
                        <a:pt x="52" y="0"/>
                        <a:pt x="46" y="0"/>
                      </a:cubicBezTo>
                      <a:cubicBezTo>
                        <a:pt x="41" y="0"/>
                        <a:pt x="37" y="5"/>
                        <a:pt x="37" y="10"/>
                      </a:cubicBezTo>
                      <a:cubicBezTo>
                        <a:pt x="37" y="87"/>
                        <a:pt x="37" y="87"/>
                        <a:pt x="37" y="87"/>
                      </a:cubicBezTo>
                      <a:cubicBezTo>
                        <a:pt x="16" y="66"/>
                        <a:pt x="16" y="66"/>
                        <a:pt x="16" y="66"/>
                      </a:cubicBezTo>
                      <a:cubicBezTo>
                        <a:pt x="14" y="65"/>
                        <a:pt x="12" y="64"/>
                        <a:pt x="10" y="64"/>
                      </a:cubicBezTo>
                      <a:cubicBezTo>
                        <a:pt x="7" y="64"/>
                        <a:pt x="5" y="65"/>
                        <a:pt x="3" y="66"/>
                      </a:cubicBezTo>
                      <a:cubicBezTo>
                        <a:pt x="0" y="70"/>
                        <a:pt x="0" y="76"/>
                        <a:pt x="3" y="79"/>
                      </a:cubicBezTo>
                      <a:cubicBezTo>
                        <a:pt x="41" y="117"/>
                        <a:pt x="41" y="117"/>
                        <a:pt x="41" y="117"/>
                      </a:cubicBezTo>
                      <a:cubicBezTo>
                        <a:pt x="43" y="119"/>
                        <a:pt x="45" y="120"/>
                        <a:pt x="48" y="120"/>
                      </a:cubicBezTo>
                      <a:cubicBezTo>
                        <a:pt x="48" y="120"/>
                        <a:pt x="48" y="120"/>
                        <a:pt x="48" y="120"/>
                      </a:cubicBezTo>
                      <a:cubicBezTo>
                        <a:pt x="48" y="120"/>
                        <a:pt x="48" y="120"/>
                        <a:pt x="48" y="120"/>
                      </a:cubicBezTo>
                      <a:cubicBezTo>
                        <a:pt x="48" y="120"/>
                        <a:pt x="48" y="120"/>
                        <a:pt x="48" y="120"/>
                      </a:cubicBezTo>
                      <a:cubicBezTo>
                        <a:pt x="48" y="120"/>
                        <a:pt x="48" y="120"/>
                        <a:pt x="48" y="120"/>
                      </a:cubicBezTo>
                      <a:cubicBezTo>
                        <a:pt x="100" y="120"/>
                        <a:pt x="100" y="120"/>
                        <a:pt x="100" y="120"/>
                      </a:cubicBezTo>
                      <a:cubicBezTo>
                        <a:pt x="106" y="120"/>
                        <a:pt x="111" y="115"/>
                        <a:pt x="111" y="109"/>
                      </a:cubicBezTo>
                      <a:cubicBezTo>
                        <a:pt x="111" y="61"/>
                        <a:pt x="111" y="61"/>
                        <a:pt x="111" y="61"/>
                      </a:cubicBezTo>
                      <a:cubicBezTo>
                        <a:pt x="111" y="55"/>
                        <a:pt x="106" y="50"/>
                        <a:pt x="100"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50" name="Freeform 217">
                  <a:extLst>
                    <a:ext uri="{FF2B5EF4-FFF2-40B4-BE49-F238E27FC236}">
                      <a16:creationId xmlns:a16="http://schemas.microsoft.com/office/drawing/2014/main" id="{C381A90B-8118-4965-AD7B-5D403AFCBCD8}"/>
                    </a:ext>
                  </a:extLst>
                </p:cNvPr>
                <p:cNvSpPr>
                  <a:spLocks/>
                </p:cNvSpPr>
                <p:nvPr/>
              </p:nvSpPr>
              <p:spPr bwMode="auto">
                <a:xfrm>
                  <a:off x="1025525" y="4289425"/>
                  <a:ext cx="74613" cy="123825"/>
                </a:xfrm>
                <a:custGeom>
                  <a:avLst/>
                  <a:gdLst/>
                  <a:ahLst/>
                  <a:cxnLst>
                    <a:cxn ang="0">
                      <a:pos x="2" y="0"/>
                    </a:cxn>
                    <a:cxn ang="0">
                      <a:pos x="0" y="2"/>
                    </a:cxn>
                    <a:cxn ang="0">
                      <a:pos x="0" y="30"/>
                    </a:cxn>
                    <a:cxn ang="0">
                      <a:pos x="2" y="33"/>
                    </a:cxn>
                    <a:cxn ang="0">
                      <a:pos x="17" y="33"/>
                    </a:cxn>
                    <a:cxn ang="0">
                      <a:pos x="20" y="30"/>
                    </a:cxn>
                    <a:cxn ang="0">
                      <a:pos x="20" y="2"/>
                    </a:cxn>
                    <a:cxn ang="0">
                      <a:pos x="17" y="0"/>
                    </a:cxn>
                    <a:cxn ang="0">
                      <a:pos x="2" y="0"/>
                    </a:cxn>
                  </a:cxnLst>
                  <a:rect l="0" t="0" r="r" b="b"/>
                  <a:pathLst>
                    <a:path w="20" h="33">
                      <a:moveTo>
                        <a:pt x="2" y="0"/>
                      </a:moveTo>
                      <a:cubicBezTo>
                        <a:pt x="1" y="0"/>
                        <a:pt x="0" y="1"/>
                        <a:pt x="0" y="2"/>
                      </a:cubicBezTo>
                      <a:cubicBezTo>
                        <a:pt x="0" y="30"/>
                        <a:pt x="0" y="30"/>
                        <a:pt x="0" y="30"/>
                      </a:cubicBezTo>
                      <a:cubicBezTo>
                        <a:pt x="0" y="32"/>
                        <a:pt x="1" y="33"/>
                        <a:pt x="2" y="33"/>
                      </a:cubicBezTo>
                      <a:cubicBezTo>
                        <a:pt x="17" y="33"/>
                        <a:pt x="17" y="33"/>
                        <a:pt x="17" y="33"/>
                      </a:cubicBezTo>
                      <a:cubicBezTo>
                        <a:pt x="19" y="33"/>
                        <a:pt x="20" y="32"/>
                        <a:pt x="20" y="30"/>
                      </a:cubicBezTo>
                      <a:cubicBezTo>
                        <a:pt x="20" y="2"/>
                        <a:pt x="20" y="2"/>
                        <a:pt x="20" y="2"/>
                      </a:cubicBezTo>
                      <a:cubicBezTo>
                        <a:pt x="20" y="1"/>
                        <a:pt x="19" y="0"/>
                        <a:pt x="17" y="0"/>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51" name="Freeform 218">
                  <a:extLst>
                    <a:ext uri="{FF2B5EF4-FFF2-40B4-BE49-F238E27FC236}">
                      <a16:creationId xmlns:a16="http://schemas.microsoft.com/office/drawing/2014/main" id="{0DA46988-F1F7-4839-A75C-17206C56E601}"/>
                    </a:ext>
                  </a:extLst>
                </p:cNvPr>
                <p:cNvSpPr>
                  <a:spLocks/>
                </p:cNvSpPr>
                <p:nvPr/>
              </p:nvSpPr>
              <p:spPr bwMode="auto">
                <a:xfrm>
                  <a:off x="1135063" y="4229100"/>
                  <a:ext cx="71438" cy="184150"/>
                </a:xfrm>
                <a:custGeom>
                  <a:avLst/>
                  <a:gdLst/>
                  <a:ahLst/>
                  <a:cxnLst>
                    <a:cxn ang="0">
                      <a:pos x="2" y="0"/>
                    </a:cxn>
                    <a:cxn ang="0">
                      <a:pos x="0" y="2"/>
                    </a:cxn>
                    <a:cxn ang="0">
                      <a:pos x="0" y="46"/>
                    </a:cxn>
                    <a:cxn ang="0">
                      <a:pos x="2" y="49"/>
                    </a:cxn>
                    <a:cxn ang="0">
                      <a:pos x="17" y="49"/>
                    </a:cxn>
                    <a:cxn ang="0">
                      <a:pos x="19" y="46"/>
                    </a:cxn>
                    <a:cxn ang="0">
                      <a:pos x="19" y="2"/>
                    </a:cxn>
                    <a:cxn ang="0">
                      <a:pos x="17" y="0"/>
                    </a:cxn>
                    <a:cxn ang="0">
                      <a:pos x="2" y="0"/>
                    </a:cxn>
                  </a:cxnLst>
                  <a:rect l="0" t="0" r="r" b="b"/>
                  <a:pathLst>
                    <a:path w="19" h="49">
                      <a:moveTo>
                        <a:pt x="2" y="0"/>
                      </a:moveTo>
                      <a:cubicBezTo>
                        <a:pt x="1" y="0"/>
                        <a:pt x="0" y="1"/>
                        <a:pt x="0" y="2"/>
                      </a:cubicBezTo>
                      <a:cubicBezTo>
                        <a:pt x="0" y="46"/>
                        <a:pt x="0" y="46"/>
                        <a:pt x="0" y="46"/>
                      </a:cubicBezTo>
                      <a:cubicBezTo>
                        <a:pt x="0" y="48"/>
                        <a:pt x="1" y="49"/>
                        <a:pt x="2" y="49"/>
                      </a:cubicBezTo>
                      <a:cubicBezTo>
                        <a:pt x="17" y="49"/>
                        <a:pt x="17" y="49"/>
                        <a:pt x="17" y="49"/>
                      </a:cubicBezTo>
                      <a:cubicBezTo>
                        <a:pt x="18" y="49"/>
                        <a:pt x="19" y="48"/>
                        <a:pt x="19" y="46"/>
                      </a:cubicBezTo>
                      <a:cubicBezTo>
                        <a:pt x="19" y="2"/>
                        <a:pt x="19" y="2"/>
                        <a:pt x="19" y="2"/>
                      </a:cubicBezTo>
                      <a:cubicBezTo>
                        <a:pt x="19" y="1"/>
                        <a:pt x="18" y="0"/>
                        <a:pt x="17" y="0"/>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52" name="Freeform 219">
                  <a:extLst>
                    <a:ext uri="{FF2B5EF4-FFF2-40B4-BE49-F238E27FC236}">
                      <a16:creationId xmlns:a16="http://schemas.microsoft.com/office/drawing/2014/main" id="{E4E4E322-02B4-4129-8524-7C60A8FCA5BD}"/>
                    </a:ext>
                  </a:extLst>
                </p:cNvPr>
                <p:cNvSpPr>
                  <a:spLocks/>
                </p:cNvSpPr>
                <p:nvPr/>
              </p:nvSpPr>
              <p:spPr bwMode="auto">
                <a:xfrm>
                  <a:off x="1239838" y="4154488"/>
                  <a:ext cx="74613" cy="258763"/>
                </a:xfrm>
                <a:custGeom>
                  <a:avLst/>
                  <a:gdLst/>
                  <a:ahLst/>
                  <a:cxnLst>
                    <a:cxn ang="0">
                      <a:pos x="3" y="0"/>
                    </a:cxn>
                    <a:cxn ang="0">
                      <a:pos x="0" y="3"/>
                    </a:cxn>
                    <a:cxn ang="0">
                      <a:pos x="0" y="66"/>
                    </a:cxn>
                    <a:cxn ang="0">
                      <a:pos x="3" y="69"/>
                    </a:cxn>
                    <a:cxn ang="0">
                      <a:pos x="18" y="69"/>
                    </a:cxn>
                    <a:cxn ang="0">
                      <a:pos x="20" y="66"/>
                    </a:cxn>
                    <a:cxn ang="0">
                      <a:pos x="20" y="3"/>
                    </a:cxn>
                    <a:cxn ang="0">
                      <a:pos x="18" y="0"/>
                    </a:cxn>
                    <a:cxn ang="0">
                      <a:pos x="3" y="0"/>
                    </a:cxn>
                  </a:cxnLst>
                  <a:rect l="0" t="0" r="r" b="b"/>
                  <a:pathLst>
                    <a:path w="20" h="69">
                      <a:moveTo>
                        <a:pt x="3" y="0"/>
                      </a:moveTo>
                      <a:cubicBezTo>
                        <a:pt x="1" y="0"/>
                        <a:pt x="0" y="1"/>
                        <a:pt x="0" y="3"/>
                      </a:cubicBezTo>
                      <a:cubicBezTo>
                        <a:pt x="0" y="66"/>
                        <a:pt x="0" y="66"/>
                        <a:pt x="0" y="66"/>
                      </a:cubicBezTo>
                      <a:cubicBezTo>
                        <a:pt x="0" y="68"/>
                        <a:pt x="1" y="69"/>
                        <a:pt x="3" y="69"/>
                      </a:cubicBezTo>
                      <a:cubicBezTo>
                        <a:pt x="18" y="69"/>
                        <a:pt x="18" y="69"/>
                        <a:pt x="18" y="69"/>
                      </a:cubicBezTo>
                      <a:cubicBezTo>
                        <a:pt x="19" y="69"/>
                        <a:pt x="20" y="68"/>
                        <a:pt x="20" y="66"/>
                      </a:cubicBezTo>
                      <a:cubicBezTo>
                        <a:pt x="20" y="3"/>
                        <a:pt x="20" y="3"/>
                        <a:pt x="20" y="3"/>
                      </a:cubicBezTo>
                      <a:cubicBezTo>
                        <a:pt x="20" y="1"/>
                        <a:pt x="19" y="0"/>
                        <a:pt x="18" y="0"/>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grpSp>
          <p:sp>
            <p:nvSpPr>
              <p:cNvPr id="447" name="TextBox 446">
                <a:extLst>
                  <a:ext uri="{FF2B5EF4-FFF2-40B4-BE49-F238E27FC236}">
                    <a16:creationId xmlns:a16="http://schemas.microsoft.com/office/drawing/2014/main" id="{5A1D1739-14F1-4A2B-80CC-BE2E3DF73596}"/>
                  </a:ext>
                </a:extLst>
              </p:cNvPr>
              <p:cNvSpPr txBox="1"/>
              <p:nvPr/>
            </p:nvSpPr>
            <p:spPr>
              <a:xfrm>
                <a:off x="8851814" y="2609687"/>
                <a:ext cx="1025820" cy="286232"/>
              </a:xfrm>
              <a:prstGeom prst="rect">
                <a:avLst/>
              </a:prstGeom>
              <a:noFill/>
            </p:spPr>
            <p:txBody>
              <a:bodyPr wrap="square" lIns="27432" tIns="27432" rIns="27432" bIns="27432" rtlCol="0">
                <a:spAutoFit/>
              </a:bodyPr>
              <a:lstStyle>
                <a:defPPr>
                  <a:defRPr lang="en-US"/>
                </a:defPPr>
                <a:lvl1pPr algn="ctr">
                  <a:lnSpc>
                    <a:spcPts val="900"/>
                  </a:lnSpc>
                  <a:defRPr sz="700">
                    <a:cs typeface="Calibri" panose="020F0502020204030204" pitchFamily="34" charset="0"/>
                  </a:defRPr>
                </a:lvl1pPr>
              </a:lstStyle>
              <a:p>
                <a:r>
                  <a:rPr lang="en-US" sz="800">
                    <a:solidFill>
                      <a:schemeClr val="bg1"/>
                    </a:solidFill>
                  </a:rPr>
                  <a:t>Program Management</a:t>
                </a:r>
              </a:p>
            </p:txBody>
          </p:sp>
        </p:grpSp>
        <p:grpSp>
          <p:nvGrpSpPr>
            <p:cNvPr id="434" name="Group 433">
              <a:extLst>
                <a:ext uri="{FF2B5EF4-FFF2-40B4-BE49-F238E27FC236}">
                  <a16:creationId xmlns:a16="http://schemas.microsoft.com/office/drawing/2014/main" id="{F8FA85AE-6293-4661-B1F0-1579B1EA8BD5}"/>
                </a:ext>
              </a:extLst>
            </p:cNvPr>
            <p:cNvGrpSpPr/>
            <p:nvPr/>
          </p:nvGrpSpPr>
          <p:grpSpPr>
            <a:xfrm>
              <a:off x="9005079" y="2593265"/>
              <a:ext cx="1025820" cy="417908"/>
              <a:chOff x="8149180" y="2319014"/>
              <a:chExt cx="1025820" cy="417908"/>
            </a:xfrm>
            <a:solidFill>
              <a:schemeClr val="bg1"/>
            </a:solidFill>
          </p:grpSpPr>
          <p:grpSp>
            <p:nvGrpSpPr>
              <p:cNvPr id="435" name="Group 434">
                <a:extLst>
                  <a:ext uri="{FF2B5EF4-FFF2-40B4-BE49-F238E27FC236}">
                    <a16:creationId xmlns:a16="http://schemas.microsoft.com/office/drawing/2014/main" id="{122D2532-0D92-4F26-93E8-6725F98E3181}"/>
                  </a:ext>
                </a:extLst>
              </p:cNvPr>
              <p:cNvGrpSpPr>
                <a:grpSpLocks noChangeAspect="1"/>
              </p:cNvGrpSpPr>
              <p:nvPr/>
            </p:nvGrpSpPr>
            <p:grpSpPr bwMode="auto">
              <a:xfrm>
                <a:off x="8543991" y="2319014"/>
                <a:ext cx="215676" cy="245178"/>
                <a:chOff x="2350" y="1559"/>
                <a:chExt cx="1060" cy="1205"/>
              </a:xfrm>
              <a:grpFill/>
            </p:grpSpPr>
            <p:sp>
              <p:nvSpPr>
                <p:cNvPr id="437" name="Freeform 238">
                  <a:extLst>
                    <a:ext uri="{FF2B5EF4-FFF2-40B4-BE49-F238E27FC236}">
                      <a16:creationId xmlns:a16="http://schemas.microsoft.com/office/drawing/2014/main" id="{356E2FED-25B9-4A9B-98D1-E7AF0286FACD}"/>
                    </a:ext>
                  </a:extLst>
                </p:cNvPr>
                <p:cNvSpPr>
                  <a:spLocks/>
                </p:cNvSpPr>
                <p:nvPr/>
              </p:nvSpPr>
              <p:spPr bwMode="auto">
                <a:xfrm>
                  <a:off x="2669" y="1559"/>
                  <a:ext cx="741" cy="971"/>
                </a:xfrm>
                <a:custGeom>
                  <a:avLst/>
                  <a:gdLst/>
                  <a:ahLst/>
                  <a:cxnLst>
                    <a:cxn ang="0">
                      <a:pos x="307" y="107"/>
                    </a:cxn>
                    <a:cxn ang="0">
                      <a:pos x="240" y="31"/>
                    </a:cxn>
                    <a:cxn ang="0">
                      <a:pos x="172" y="0"/>
                    </a:cxn>
                    <a:cxn ang="0">
                      <a:pos x="22" y="0"/>
                    </a:cxn>
                    <a:cxn ang="0">
                      <a:pos x="0" y="24"/>
                    </a:cxn>
                    <a:cxn ang="0">
                      <a:pos x="0" y="147"/>
                    </a:cxn>
                    <a:cxn ang="0">
                      <a:pos x="11" y="148"/>
                    </a:cxn>
                    <a:cxn ang="0">
                      <a:pos x="19" y="186"/>
                    </a:cxn>
                    <a:cxn ang="0">
                      <a:pos x="19" y="186"/>
                    </a:cxn>
                    <a:cxn ang="0">
                      <a:pos x="19" y="24"/>
                    </a:cxn>
                    <a:cxn ang="0">
                      <a:pos x="22" y="19"/>
                    </a:cxn>
                    <a:cxn ang="0">
                      <a:pos x="177" y="19"/>
                    </a:cxn>
                    <a:cxn ang="0">
                      <a:pos x="205" y="46"/>
                    </a:cxn>
                    <a:cxn ang="0">
                      <a:pos x="207" y="107"/>
                    </a:cxn>
                    <a:cxn ang="0">
                      <a:pos x="286" y="121"/>
                    </a:cxn>
                    <a:cxn ang="0">
                      <a:pos x="295" y="131"/>
                    </a:cxn>
                    <a:cxn ang="0">
                      <a:pos x="295" y="387"/>
                    </a:cxn>
                    <a:cxn ang="0">
                      <a:pos x="293" y="392"/>
                    </a:cxn>
                    <a:cxn ang="0">
                      <a:pos x="242" y="392"/>
                    </a:cxn>
                    <a:cxn ang="0">
                      <a:pos x="252" y="397"/>
                    </a:cxn>
                    <a:cxn ang="0">
                      <a:pos x="251" y="411"/>
                    </a:cxn>
                    <a:cxn ang="0">
                      <a:pos x="293" y="411"/>
                    </a:cxn>
                    <a:cxn ang="0">
                      <a:pos x="314" y="387"/>
                    </a:cxn>
                    <a:cxn ang="0">
                      <a:pos x="314" y="125"/>
                    </a:cxn>
                    <a:cxn ang="0">
                      <a:pos x="307" y="107"/>
                    </a:cxn>
                  </a:cxnLst>
                  <a:rect l="0" t="0" r="r" b="b"/>
                  <a:pathLst>
                    <a:path w="314" h="411">
                      <a:moveTo>
                        <a:pt x="307" y="107"/>
                      </a:moveTo>
                      <a:cubicBezTo>
                        <a:pt x="240" y="31"/>
                        <a:pt x="240" y="31"/>
                        <a:pt x="240" y="31"/>
                      </a:cubicBezTo>
                      <a:cubicBezTo>
                        <a:pt x="223" y="11"/>
                        <a:pt x="198" y="0"/>
                        <a:pt x="172" y="0"/>
                      </a:cubicBezTo>
                      <a:cubicBezTo>
                        <a:pt x="22" y="0"/>
                        <a:pt x="22" y="0"/>
                        <a:pt x="22" y="0"/>
                      </a:cubicBezTo>
                      <a:cubicBezTo>
                        <a:pt x="10" y="0"/>
                        <a:pt x="0" y="11"/>
                        <a:pt x="0" y="24"/>
                      </a:cubicBezTo>
                      <a:cubicBezTo>
                        <a:pt x="0" y="147"/>
                        <a:pt x="0" y="147"/>
                        <a:pt x="0" y="147"/>
                      </a:cubicBezTo>
                      <a:cubicBezTo>
                        <a:pt x="11" y="148"/>
                        <a:pt x="11" y="148"/>
                        <a:pt x="11" y="148"/>
                      </a:cubicBezTo>
                      <a:cubicBezTo>
                        <a:pt x="19" y="186"/>
                        <a:pt x="19" y="186"/>
                        <a:pt x="19" y="186"/>
                      </a:cubicBezTo>
                      <a:cubicBezTo>
                        <a:pt x="19" y="186"/>
                        <a:pt x="19" y="186"/>
                        <a:pt x="19" y="186"/>
                      </a:cubicBezTo>
                      <a:cubicBezTo>
                        <a:pt x="19" y="24"/>
                        <a:pt x="19" y="24"/>
                        <a:pt x="19" y="24"/>
                      </a:cubicBezTo>
                      <a:cubicBezTo>
                        <a:pt x="19" y="21"/>
                        <a:pt x="21" y="19"/>
                        <a:pt x="22" y="19"/>
                      </a:cubicBezTo>
                      <a:cubicBezTo>
                        <a:pt x="177" y="19"/>
                        <a:pt x="177" y="19"/>
                        <a:pt x="177" y="19"/>
                      </a:cubicBezTo>
                      <a:cubicBezTo>
                        <a:pt x="192" y="19"/>
                        <a:pt x="205" y="31"/>
                        <a:pt x="205" y="46"/>
                      </a:cubicBezTo>
                      <a:cubicBezTo>
                        <a:pt x="207" y="107"/>
                        <a:pt x="207" y="107"/>
                        <a:pt x="207" y="107"/>
                      </a:cubicBezTo>
                      <a:cubicBezTo>
                        <a:pt x="286" y="121"/>
                        <a:pt x="286" y="121"/>
                        <a:pt x="286" y="121"/>
                      </a:cubicBezTo>
                      <a:cubicBezTo>
                        <a:pt x="290" y="122"/>
                        <a:pt x="295" y="127"/>
                        <a:pt x="295" y="131"/>
                      </a:cubicBezTo>
                      <a:cubicBezTo>
                        <a:pt x="295" y="387"/>
                        <a:pt x="295" y="387"/>
                        <a:pt x="295" y="387"/>
                      </a:cubicBezTo>
                      <a:cubicBezTo>
                        <a:pt x="295" y="390"/>
                        <a:pt x="294" y="392"/>
                        <a:pt x="293" y="392"/>
                      </a:cubicBezTo>
                      <a:cubicBezTo>
                        <a:pt x="242" y="392"/>
                        <a:pt x="242" y="392"/>
                        <a:pt x="242" y="392"/>
                      </a:cubicBezTo>
                      <a:cubicBezTo>
                        <a:pt x="252" y="397"/>
                        <a:pt x="252" y="397"/>
                        <a:pt x="252" y="397"/>
                      </a:cubicBezTo>
                      <a:cubicBezTo>
                        <a:pt x="251" y="411"/>
                        <a:pt x="251" y="411"/>
                        <a:pt x="251" y="411"/>
                      </a:cubicBezTo>
                      <a:cubicBezTo>
                        <a:pt x="293" y="411"/>
                        <a:pt x="293" y="411"/>
                        <a:pt x="293" y="411"/>
                      </a:cubicBezTo>
                      <a:cubicBezTo>
                        <a:pt x="305" y="411"/>
                        <a:pt x="314" y="400"/>
                        <a:pt x="314" y="387"/>
                      </a:cubicBezTo>
                      <a:cubicBezTo>
                        <a:pt x="314" y="125"/>
                        <a:pt x="314" y="125"/>
                        <a:pt x="314" y="125"/>
                      </a:cubicBezTo>
                      <a:cubicBezTo>
                        <a:pt x="314" y="119"/>
                        <a:pt x="312" y="112"/>
                        <a:pt x="307" y="10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38" name="Rectangle 437">
                  <a:extLst>
                    <a:ext uri="{FF2B5EF4-FFF2-40B4-BE49-F238E27FC236}">
                      <a16:creationId xmlns:a16="http://schemas.microsoft.com/office/drawing/2014/main" id="{1E665744-D170-4E9C-AB72-19412A325F2B}"/>
                    </a:ext>
                  </a:extLst>
                </p:cNvPr>
                <p:cNvSpPr>
                  <a:spLocks noChangeArrowheads="1"/>
                </p:cNvSpPr>
                <p:nvPr/>
              </p:nvSpPr>
              <p:spPr bwMode="auto">
                <a:xfrm>
                  <a:off x="2839" y="1911"/>
                  <a:ext cx="463" cy="6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39" name="Rectangle 438">
                  <a:extLst>
                    <a:ext uri="{FF2B5EF4-FFF2-40B4-BE49-F238E27FC236}">
                      <a16:creationId xmlns:a16="http://schemas.microsoft.com/office/drawing/2014/main" id="{A7108D42-19C6-4E22-BF3B-279B610A6F26}"/>
                    </a:ext>
                  </a:extLst>
                </p:cNvPr>
                <p:cNvSpPr>
                  <a:spLocks noChangeArrowheads="1"/>
                </p:cNvSpPr>
                <p:nvPr/>
              </p:nvSpPr>
              <p:spPr bwMode="auto">
                <a:xfrm>
                  <a:off x="2839" y="1772"/>
                  <a:ext cx="200" cy="6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0" name="Freeform 241">
                  <a:extLst>
                    <a:ext uri="{FF2B5EF4-FFF2-40B4-BE49-F238E27FC236}">
                      <a16:creationId xmlns:a16="http://schemas.microsoft.com/office/drawing/2014/main" id="{1DCD3128-FA19-4D81-8DA3-D97F796F06A9}"/>
                    </a:ext>
                  </a:extLst>
                </p:cNvPr>
                <p:cNvSpPr>
                  <a:spLocks/>
                </p:cNvSpPr>
                <p:nvPr/>
              </p:nvSpPr>
              <p:spPr bwMode="auto">
                <a:xfrm>
                  <a:off x="2898" y="2195"/>
                  <a:ext cx="404" cy="61"/>
                </a:xfrm>
                <a:custGeom>
                  <a:avLst/>
                  <a:gdLst/>
                  <a:ahLst/>
                  <a:cxnLst>
                    <a:cxn ang="0">
                      <a:pos x="404" y="0"/>
                    </a:cxn>
                    <a:cxn ang="0">
                      <a:pos x="9" y="0"/>
                    </a:cxn>
                    <a:cxn ang="0">
                      <a:pos x="4" y="26"/>
                    </a:cxn>
                    <a:cxn ang="0">
                      <a:pos x="0" y="61"/>
                    </a:cxn>
                    <a:cxn ang="0">
                      <a:pos x="19" y="61"/>
                    </a:cxn>
                    <a:cxn ang="0">
                      <a:pos x="28" y="45"/>
                    </a:cxn>
                    <a:cxn ang="0">
                      <a:pos x="45" y="12"/>
                    </a:cxn>
                    <a:cxn ang="0">
                      <a:pos x="80" y="16"/>
                    </a:cxn>
                    <a:cxn ang="0">
                      <a:pos x="118" y="21"/>
                    </a:cxn>
                    <a:cxn ang="0">
                      <a:pos x="153" y="26"/>
                    </a:cxn>
                    <a:cxn ang="0">
                      <a:pos x="160" y="61"/>
                    </a:cxn>
                    <a:cxn ang="0">
                      <a:pos x="404" y="61"/>
                    </a:cxn>
                    <a:cxn ang="0">
                      <a:pos x="404" y="0"/>
                    </a:cxn>
                  </a:cxnLst>
                  <a:rect l="0" t="0" r="r" b="b"/>
                  <a:pathLst>
                    <a:path w="404" h="61">
                      <a:moveTo>
                        <a:pt x="404" y="0"/>
                      </a:moveTo>
                      <a:lnTo>
                        <a:pt x="9" y="0"/>
                      </a:lnTo>
                      <a:lnTo>
                        <a:pt x="4" y="26"/>
                      </a:lnTo>
                      <a:lnTo>
                        <a:pt x="0" y="61"/>
                      </a:lnTo>
                      <a:lnTo>
                        <a:pt x="19" y="61"/>
                      </a:lnTo>
                      <a:lnTo>
                        <a:pt x="28" y="45"/>
                      </a:lnTo>
                      <a:lnTo>
                        <a:pt x="45" y="12"/>
                      </a:lnTo>
                      <a:lnTo>
                        <a:pt x="80" y="16"/>
                      </a:lnTo>
                      <a:lnTo>
                        <a:pt x="118" y="21"/>
                      </a:lnTo>
                      <a:lnTo>
                        <a:pt x="153" y="26"/>
                      </a:lnTo>
                      <a:lnTo>
                        <a:pt x="160" y="61"/>
                      </a:lnTo>
                      <a:lnTo>
                        <a:pt x="404" y="61"/>
                      </a:lnTo>
                      <a:lnTo>
                        <a:pt x="40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1" name="Freeform 242">
                  <a:extLst>
                    <a:ext uri="{FF2B5EF4-FFF2-40B4-BE49-F238E27FC236}">
                      <a16:creationId xmlns:a16="http://schemas.microsoft.com/office/drawing/2014/main" id="{C482355D-2F58-42A0-848B-5B43AC3170E4}"/>
                    </a:ext>
                  </a:extLst>
                </p:cNvPr>
                <p:cNvSpPr>
                  <a:spLocks/>
                </p:cNvSpPr>
                <p:nvPr/>
              </p:nvSpPr>
              <p:spPr bwMode="auto">
                <a:xfrm>
                  <a:off x="2839" y="2056"/>
                  <a:ext cx="463" cy="61"/>
                </a:xfrm>
                <a:custGeom>
                  <a:avLst/>
                  <a:gdLst/>
                  <a:ahLst/>
                  <a:cxnLst>
                    <a:cxn ang="0">
                      <a:pos x="463" y="0"/>
                    </a:cxn>
                    <a:cxn ang="0">
                      <a:pos x="35" y="0"/>
                    </a:cxn>
                    <a:cxn ang="0">
                      <a:pos x="0" y="61"/>
                    </a:cxn>
                    <a:cxn ang="0">
                      <a:pos x="463" y="61"/>
                    </a:cxn>
                    <a:cxn ang="0">
                      <a:pos x="463" y="0"/>
                    </a:cxn>
                  </a:cxnLst>
                  <a:rect l="0" t="0" r="r" b="b"/>
                  <a:pathLst>
                    <a:path w="463" h="61">
                      <a:moveTo>
                        <a:pt x="463" y="0"/>
                      </a:moveTo>
                      <a:lnTo>
                        <a:pt x="35" y="0"/>
                      </a:lnTo>
                      <a:lnTo>
                        <a:pt x="0" y="61"/>
                      </a:lnTo>
                      <a:lnTo>
                        <a:pt x="463" y="61"/>
                      </a:lnTo>
                      <a:lnTo>
                        <a:pt x="46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2" name="Freeform 243">
                  <a:extLst>
                    <a:ext uri="{FF2B5EF4-FFF2-40B4-BE49-F238E27FC236}">
                      <a16:creationId xmlns:a16="http://schemas.microsoft.com/office/drawing/2014/main" id="{6414771A-3105-4CF5-A8D2-3B27238D01B8}"/>
                    </a:ext>
                  </a:extLst>
                </p:cNvPr>
                <p:cNvSpPr>
                  <a:spLocks/>
                </p:cNvSpPr>
                <p:nvPr/>
              </p:nvSpPr>
              <p:spPr bwMode="auto">
                <a:xfrm>
                  <a:off x="2536" y="2145"/>
                  <a:ext cx="128" cy="114"/>
                </a:xfrm>
                <a:custGeom>
                  <a:avLst/>
                  <a:gdLst/>
                  <a:ahLst/>
                  <a:cxnLst>
                    <a:cxn ang="0">
                      <a:pos x="42" y="43"/>
                    </a:cxn>
                    <a:cxn ang="0">
                      <a:pos x="46" y="9"/>
                    </a:cxn>
                    <a:cxn ang="0">
                      <a:pos x="27" y="0"/>
                    </a:cxn>
                    <a:cxn ang="0">
                      <a:pos x="13" y="5"/>
                    </a:cxn>
                    <a:cxn ang="0">
                      <a:pos x="8" y="38"/>
                    </a:cxn>
                    <a:cxn ang="0">
                      <a:pos x="27" y="48"/>
                    </a:cxn>
                    <a:cxn ang="0">
                      <a:pos x="42" y="43"/>
                    </a:cxn>
                  </a:cxnLst>
                  <a:rect l="0" t="0" r="r" b="b"/>
                  <a:pathLst>
                    <a:path w="54" h="48">
                      <a:moveTo>
                        <a:pt x="42" y="43"/>
                      </a:moveTo>
                      <a:cubicBezTo>
                        <a:pt x="52" y="35"/>
                        <a:pt x="54" y="20"/>
                        <a:pt x="46" y="9"/>
                      </a:cubicBezTo>
                      <a:cubicBezTo>
                        <a:pt x="41" y="3"/>
                        <a:pt x="34" y="0"/>
                        <a:pt x="27" y="0"/>
                      </a:cubicBezTo>
                      <a:cubicBezTo>
                        <a:pt x="22" y="0"/>
                        <a:pt x="17" y="2"/>
                        <a:pt x="13" y="5"/>
                      </a:cubicBezTo>
                      <a:cubicBezTo>
                        <a:pt x="2" y="13"/>
                        <a:pt x="0" y="28"/>
                        <a:pt x="8" y="38"/>
                      </a:cubicBezTo>
                      <a:cubicBezTo>
                        <a:pt x="13" y="45"/>
                        <a:pt x="20" y="48"/>
                        <a:pt x="27" y="48"/>
                      </a:cubicBezTo>
                      <a:cubicBezTo>
                        <a:pt x="32" y="48"/>
                        <a:pt x="37" y="46"/>
                        <a:pt x="42"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3" name="Freeform 244">
                  <a:extLst>
                    <a:ext uri="{FF2B5EF4-FFF2-40B4-BE49-F238E27FC236}">
                      <a16:creationId xmlns:a16="http://schemas.microsoft.com/office/drawing/2014/main" id="{57D34A02-B1AB-4CB2-9FFD-8121BFDB9126}"/>
                    </a:ext>
                  </a:extLst>
                </p:cNvPr>
                <p:cNvSpPr>
                  <a:spLocks/>
                </p:cNvSpPr>
                <p:nvPr/>
              </p:nvSpPr>
              <p:spPr bwMode="auto">
                <a:xfrm>
                  <a:off x="2895" y="2457"/>
                  <a:ext cx="126" cy="114"/>
                </a:xfrm>
                <a:custGeom>
                  <a:avLst/>
                  <a:gdLst/>
                  <a:ahLst/>
                  <a:cxnLst>
                    <a:cxn ang="0">
                      <a:pos x="26" y="0"/>
                    </a:cxn>
                    <a:cxn ang="0">
                      <a:pos x="12" y="5"/>
                    </a:cxn>
                    <a:cxn ang="0">
                      <a:pos x="8" y="39"/>
                    </a:cxn>
                    <a:cxn ang="0">
                      <a:pos x="27" y="48"/>
                    </a:cxn>
                    <a:cxn ang="0">
                      <a:pos x="41" y="43"/>
                    </a:cxn>
                    <a:cxn ang="0">
                      <a:pos x="45" y="9"/>
                    </a:cxn>
                    <a:cxn ang="0">
                      <a:pos x="26" y="0"/>
                    </a:cxn>
                  </a:cxnLst>
                  <a:rect l="0" t="0" r="r" b="b"/>
                  <a:pathLst>
                    <a:path w="53" h="48">
                      <a:moveTo>
                        <a:pt x="26" y="0"/>
                      </a:moveTo>
                      <a:cubicBezTo>
                        <a:pt x="21" y="0"/>
                        <a:pt x="16" y="2"/>
                        <a:pt x="12" y="5"/>
                      </a:cubicBezTo>
                      <a:cubicBezTo>
                        <a:pt x="2" y="13"/>
                        <a:pt x="0" y="28"/>
                        <a:pt x="8" y="39"/>
                      </a:cubicBezTo>
                      <a:cubicBezTo>
                        <a:pt x="12" y="45"/>
                        <a:pt x="19" y="48"/>
                        <a:pt x="27" y="48"/>
                      </a:cubicBezTo>
                      <a:cubicBezTo>
                        <a:pt x="32" y="48"/>
                        <a:pt x="37" y="46"/>
                        <a:pt x="41" y="43"/>
                      </a:cubicBezTo>
                      <a:cubicBezTo>
                        <a:pt x="51" y="35"/>
                        <a:pt x="53" y="20"/>
                        <a:pt x="45" y="9"/>
                      </a:cubicBezTo>
                      <a:cubicBezTo>
                        <a:pt x="41" y="3"/>
                        <a:pt x="34" y="0"/>
                        <a:pt x="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4" name="Freeform 245">
                  <a:extLst>
                    <a:ext uri="{FF2B5EF4-FFF2-40B4-BE49-F238E27FC236}">
                      <a16:creationId xmlns:a16="http://schemas.microsoft.com/office/drawing/2014/main" id="{005E4C7B-9802-44B2-B33F-28C20F8D87B5}"/>
                    </a:ext>
                  </a:extLst>
                </p:cNvPr>
                <p:cNvSpPr>
                  <a:spLocks noEditPoints="1"/>
                </p:cNvSpPr>
                <p:nvPr/>
              </p:nvSpPr>
              <p:spPr bwMode="auto">
                <a:xfrm>
                  <a:off x="2350" y="1952"/>
                  <a:ext cx="503" cy="501"/>
                </a:xfrm>
                <a:custGeom>
                  <a:avLst/>
                  <a:gdLst/>
                  <a:ahLst/>
                  <a:cxnLst>
                    <a:cxn ang="0">
                      <a:pos x="137" y="177"/>
                    </a:cxn>
                    <a:cxn ang="0">
                      <a:pos x="165" y="195"/>
                    </a:cxn>
                    <a:cxn ang="0">
                      <a:pos x="177" y="185"/>
                    </a:cxn>
                    <a:cxn ang="0">
                      <a:pos x="167" y="153"/>
                    </a:cxn>
                    <a:cxn ang="0">
                      <a:pos x="178" y="134"/>
                    </a:cxn>
                    <a:cxn ang="0">
                      <a:pos x="210" y="127"/>
                    </a:cxn>
                    <a:cxn ang="0">
                      <a:pos x="213" y="112"/>
                    </a:cxn>
                    <a:cxn ang="0">
                      <a:pos x="183" y="97"/>
                    </a:cxn>
                    <a:cxn ang="0">
                      <a:pos x="177" y="75"/>
                    </a:cxn>
                    <a:cxn ang="0">
                      <a:pos x="195" y="47"/>
                    </a:cxn>
                    <a:cxn ang="0">
                      <a:pos x="185" y="35"/>
                    </a:cxn>
                    <a:cxn ang="0">
                      <a:pos x="154" y="45"/>
                    </a:cxn>
                    <a:cxn ang="0">
                      <a:pos x="135" y="34"/>
                    </a:cxn>
                    <a:cxn ang="0">
                      <a:pos x="128" y="2"/>
                    </a:cxn>
                    <a:cxn ang="0">
                      <a:pos x="112" y="0"/>
                    </a:cxn>
                    <a:cxn ang="0">
                      <a:pos x="97" y="29"/>
                    </a:cxn>
                    <a:cxn ang="0">
                      <a:pos x="76" y="35"/>
                    </a:cxn>
                    <a:cxn ang="0">
                      <a:pos x="48" y="17"/>
                    </a:cxn>
                    <a:cxn ang="0">
                      <a:pos x="35" y="27"/>
                    </a:cxn>
                    <a:cxn ang="0">
                      <a:pos x="45" y="58"/>
                    </a:cxn>
                    <a:cxn ang="0">
                      <a:pos x="34" y="77"/>
                    </a:cxn>
                    <a:cxn ang="0">
                      <a:pos x="2" y="84"/>
                    </a:cxn>
                    <a:cxn ang="0">
                      <a:pos x="0" y="100"/>
                    </a:cxn>
                    <a:cxn ang="0">
                      <a:pos x="30" y="115"/>
                    </a:cxn>
                    <a:cxn ang="0">
                      <a:pos x="35" y="136"/>
                    </a:cxn>
                    <a:cxn ang="0">
                      <a:pos x="17" y="164"/>
                    </a:cxn>
                    <a:cxn ang="0">
                      <a:pos x="27" y="177"/>
                    </a:cxn>
                    <a:cxn ang="0">
                      <a:pos x="59" y="167"/>
                    </a:cxn>
                    <a:cxn ang="0">
                      <a:pos x="78" y="178"/>
                    </a:cxn>
                    <a:cxn ang="0">
                      <a:pos x="85" y="210"/>
                    </a:cxn>
                    <a:cxn ang="0">
                      <a:pos x="101" y="212"/>
                    </a:cxn>
                    <a:cxn ang="0">
                      <a:pos x="116" y="183"/>
                    </a:cxn>
                    <a:cxn ang="0">
                      <a:pos x="137" y="177"/>
                    </a:cxn>
                    <a:cxn ang="0">
                      <a:pos x="69" y="135"/>
                    </a:cxn>
                    <a:cxn ang="0">
                      <a:pos x="78" y="69"/>
                    </a:cxn>
                    <a:cxn ang="0">
                      <a:pos x="106" y="59"/>
                    </a:cxn>
                    <a:cxn ang="0">
                      <a:pos x="144" y="77"/>
                    </a:cxn>
                    <a:cxn ang="0">
                      <a:pos x="135" y="143"/>
                    </a:cxn>
                    <a:cxn ang="0">
                      <a:pos x="106" y="153"/>
                    </a:cxn>
                    <a:cxn ang="0">
                      <a:pos x="69" y="135"/>
                    </a:cxn>
                  </a:cxnLst>
                  <a:rect l="0" t="0" r="r" b="b"/>
                  <a:pathLst>
                    <a:path w="213" h="212">
                      <a:moveTo>
                        <a:pt x="137" y="177"/>
                      </a:moveTo>
                      <a:cubicBezTo>
                        <a:pt x="165" y="195"/>
                        <a:pt x="165" y="195"/>
                        <a:pt x="165" y="195"/>
                      </a:cubicBezTo>
                      <a:cubicBezTo>
                        <a:pt x="177" y="185"/>
                        <a:pt x="177" y="185"/>
                        <a:pt x="177" y="185"/>
                      </a:cubicBezTo>
                      <a:cubicBezTo>
                        <a:pt x="167" y="153"/>
                        <a:pt x="167" y="153"/>
                        <a:pt x="167" y="153"/>
                      </a:cubicBezTo>
                      <a:cubicBezTo>
                        <a:pt x="178" y="134"/>
                        <a:pt x="178" y="134"/>
                        <a:pt x="178" y="134"/>
                      </a:cubicBezTo>
                      <a:cubicBezTo>
                        <a:pt x="210" y="127"/>
                        <a:pt x="210" y="127"/>
                        <a:pt x="210" y="127"/>
                      </a:cubicBezTo>
                      <a:cubicBezTo>
                        <a:pt x="213" y="112"/>
                        <a:pt x="213" y="112"/>
                        <a:pt x="213" y="112"/>
                      </a:cubicBezTo>
                      <a:cubicBezTo>
                        <a:pt x="183" y="97"/>
                        <a:pt x="183" y="97"/>
                        <a:pt x="183" y="97"/>
                      </a:cubicBezTo>
                      <a:cubicBezTo>
                        <a:pt x="177" y="75"/>
                        <a:pt x="177" y="75"/>
                        <a:pt x="177" y="75"/>
                      </a:cubicBezTo>
                      <a:cubicBezTo>
                        <a:pt x="195" y="47"/>
                        <a:pt x="195" y="47"/>
                        <a:pt x="195" y="47"/>
                      </a:cubicBezTo>
                      <a:cubicBezTo>
                        <a:pt x="185" y="35"/>
                        <a:pt x="185" y="35"/>
                        <a:pt x="185" y="35"/>
                      </a:cubicBezTo>
                      <a:cubicBezTo>
                        <a:pt x="154" y="45"/>
                        <a:pt x="154" y="45"/>
                        <a:pt x="154" y="45"/>
                      </a:cubicBezTo>
                      <a:cubicBezTo>
                        <a:pt x="135" y="34"/>
                        <a:pt x="135" y="34"/>
                        <a:pt x="135" y="34"/>
                      </a:cubicBezTo>
                      <a:cubicBezTo>
                        <a:pt x="128" y="2"/>
                        <a:pt x="128" y="2"/>
                        <a:pt x="128" y="2"/>
                      </a:cubicBezTo>
                      <a:cubicBezTo>
                        <a:pt x="112" y="0"/>
                        <a:pt x="112" y="0"/>
                        <a:pt x="112" y="0"/>
                      </a:cubicBezTo>
                      <a:cubicBezTo>
                        <a:pt x="97" y="29"/>
                        <a:pt x="97" y="29"/>
                        <a:pt x="97" y="29"/>
                      </a:cubicBezTo>
                      <a:cubicBezTo>
                        <a:pt x="76" y="35"/>
                        <a:pt x="76" y="35"/>
                        <a:pt x="76" y="35"/>
                      </a:cubicBezTo>
                      <a:cubicBezTo>
                        <a:pt x="48" y="17"/>
                        <a:pt x="48" y="17"/>
                        <a:pt x="48" y="17"/>
                      </a:cubicBezTo>
                      <a:cubicBezTo>
                        <a:pt x="35" y="27"/>
                        <a:pt x="35" y="27"/>
                        <a:pt x="35" y="27"/>
                      </a:cubicBezTo>
                      <a:cubicBezTo>
                        <a:pt x="45" y="58"/>
                        <a:pt x="45" y="58"/>
                        <a:pt x="45" y="58"/>
                      </a:cubicBezTo>
                      <a:cubicBezTo>
                        <a:pt x="34" y="77"/>
                        <a:pt x="34" y="77"/>
                        <a:pt x="34" y="77"/>
                      </a:cubicBezTo>
                      <a:cubicBezTo>
                        <a:pt x="2" y="84"/>
                        <a:pt x="2" y="84"/>
                        <a:pt x="2" y="84"/>
                      </a:cubicBezTo>
                      <a:cubicBezTo>
                        <a:pt x="0" y="100"/>
                        <a:pt x="0" y="100"/>
                        <a:pt x="0" y="100"/>
                      </a:cubicBezTo>
                      <a:cubicBezTo>
                        <a:pt x="30" y="115"/>
                        <a:pt x="30" y="115"/>
                        <a:pt x="30" y="115"/>
                      </a:cubicBezTo>
                      <a:cubicBezTo>
                        <a:pt x="35" y="136"/>
                        <a:pt x="35" y="136"/>
                        <a:pt x="35" y="136"/>
                      </a:cubicBezTo>
                      <a:cubicBezTo>
                        <a:pt x="17" y="164"/>
                        <a:pt x="17" y="164"/>
                        <a:pt x="17" y="164"/>
                      </a:cubicBezTo>
                      <a:cubicBezTo>
                        <a:pt x="27" y="177"/>
                        <a:pt x="27" y="177"/>
                        <a:pt x="27" y="177"/>
                      </a:cubicBezTo>
                      <a:cubicBezTo>
                        <a:pt x="59" y="167"/>
                        <a:pt x="59" y="167"/>
                        <a:pt x="59" y="167"/>
                      </a:cubicBezTo>
                      <a:cubicBezTo>
                        <a:pt x="78" y="178"/>
                        <a:pt x="78" y="178"/>
                        <a:pt x="78" y="178"/>
                      </a:cubicBezTo>
                      <a:cubicBezTo>
                        <a:pt x="85" y="210"/>
                        <a:pt x="85" y="210"/>
                        <a:pt x="85" y="210"/>
                      </a:cubicBezTo>
                      <a:cubicBezTo>
                        <a:pt x="101" y="212"/>
                        <a:pt x="101" y="212"/>
                        <a:pt x="101" y="212"/>
                      </a:cubicBezTo>
                      <a:cubicBezTo>
                        <a:pt x="116" y="183"/>
                        <a:pt x="116" y="183"/>
                        <a:pt x="116" y="183"/>
                      </a:cubicBezTo>
                      <a:lnTo>
                        <a:pt x="137" y="177"/>
                      </a:lnTo>
                      <a:close/>
                      <a:moveTo>
                        <a:pt x="69" y="135"/>
                      </a:moveTo>
                      <a:cubicBezTo>
                        <a:pt x="53" y="114"/>
                        <a:pt x="57" y="84"/>
                        <a:pt x="78" y="69"/>
                      </a:cubicBezTo>
                      <a:cubicBezTo>
                        <a:pt x="86" y="62"/>
                        <a:pt x="96" y="59"/>
                        <a:pt x="106" y="59"/>
                      </a:cubicBezTo>
                      <a:cubicBezTo>
                        <a:pt x="120" y="59"/>
                        <a:pt x="134" y="65"/>
                        <a:pt x="144" y="77"/>
                      </a:cubicBezTo>
                      <a:cubicBezTo>
                        <a:pt x="159" y="98"/>
                        <a:pt x="156" y="127"/>
                        <a:pt x="135" y="143"/>
                      </a:cubicBezTo>
                      <a:cubicBezTo>
                        <a:pt x="126" y="150"/>
                        <a:pt x="116" y="153"/>
                        <a:pt x="106" y="153"/>
                      </a:cubicBezTo>
                      <a:cubicBezTo>
                        <a:pt x="92" y="153"/>
                        <a:pt x="78" y="147"/>
                        <a:pt x="69" y="1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45" name="Freeform 246">
                  <a:extLst>
                    <a:ext uri="{FF2B5EF4-FFF2-40B4-BE49-F238E27FC236}">
                      <a16:creationId xmlns:a16="http://schemas.microsoft.com/office/drawing/2014/main" id="{13D19B4A-A4E9-44E2-9042-28B69A82001A}"/>
                    </a:ext>
                  </a:extLst>
                </p:cNvPr>
                <p:cNvSpPr>
                  <a:spLocks noEditPoints="1"/>
                </p:cNvSpPr>
                <p:nvPr/>
              </p:nvSpPr>
              <p:spPr bwMode="auto">
                <a:xfrm>
                  <a:off x="2706" y="2263"/>
                  <a:ext cx="504" cy="501"/>
                </a:xfrm>
                <a:custGeom>
                  <a:avLst/>
                  <a:gdLst/>
                  <a:ahLst/>
                  <a:cxnLst>
                    <a:cxn ang="0">
                      <a:pos x="213" y="112"/>
                    </a:cxn>
                    <a:cxn ang="0">
                      <a:pos x="183" y="97"/>
                    </a:cxn>
                    <a:cxn ang="0">
                      <a:pos x="177" y="75"/>
                    </a:cxn>
                    <a:cxn ang="0">
                      <a:pos x="195" y="48"/>
                    </a:cxn>
                    <a:cxn ang="0">
                      <a:pos x="186" y="35"/>
                    </a:cxn>
                    <a:cxn ang="0">
                      <a:pos x="154" y="45"/>
                    </a:cxn>
                    <a:cxn ang="0">
                      <a:pos x="135" y="34"/>
                    </a:cxn>
                    <a:cxn ang="0">
                      <a:pos x="128" y="2"/>
                    </a:cxn>
                    <a:cxn ang="0">
                      <a:pos x="112" y="0"/>
                    </a:cxn>
                    <a:cxn ang="0">
                      <a:pos x="97" y="29"/>
                    </a:cxn>
                    <a:cxn ang="0">
                      <a:pos x="76" y="35"/>
                    </a:cxn>
                    <a:cxn ang="0">
                      <a:pos x="48" y="17"/>
                    </a:cxn>
                    <a:cxn ang="0">
                      <a:pos x="35" y="27"/>
                    </a:cxn>
                    <a:cxn ang="0">
                      <a:pos x="46" y="58"/>
                    </a:cxn>
                    <a:cxn ang="0">
                      <a:pos x="35" y="77"/>
                    </a:cxn>
                    <a:cxn ang="0">
                      <a:pos x="2" y="85"/>
                    </a:cxn>
                    <a:cxn ang="0">
                      <a:pos x="0" y="100"/>
                    </a:cxn>
                    <a:cxn ang="0">
                      <a:pos x="30" y="115"/>
                    </a:cxn>
                    <a:cxn ang="0">
                      <a:pos x="36" y="137"/>
                    </a:cxn>
                    <a:cxn ang="0">
                      <a:pos x="18" y="164"/>
                    </a:cxn>
                    <a:cxn ang="0">
                      <a:pos x="27" y="177"/>
                    </a:cxn>
                    <a:cxn ang="0">
                      <a:pos x="59" y="167"/>
                    </a:cxn>
                    <a:cxn ang="0">
                      <a:pos x="78" y="178"/>
                    </a:cxn>
                    <a:cxn ang="0">
                      <a:pos x="85" y="210"/>
                    </a:cxn>
                    <a:cxn ang="0">
                      <a:pos x="101" y="212"/>
                    </a:cxn>
                    <a:cxn ang="0">
                      <a:pos x="116" y="183"/>
                    </a:cxn>
                    <a:cxn ang="0">
                      <a:pos x="137" y="177"/>
                    </a:cxn>
                    <a:cxn ang="0">
                      <a:pos x="165" y="195"/>
                    </a:cxn>
                    <a:cxn ang="0">
                      <a:pos x="178" y="185"/>
                    </a:cxn>
                    <a:cxn ang="0">
                      <a:pos x="167" y="154"/>
                    </a:cxn>
                    <a:cxn ang="0">
                      <a:pos x="178" y="135"/>
                    </a:cxn>
                    <a:cxn ang="0">
                      <a:pos x="211" y="128"/>
                    </a:cxn>
                    <a:cxn ang="0">
                      <a:pos x="213" y="112"/>
                    </a:cxn>
                    <a:cxn ang="0">
                      <a:pos x="135" y="143"/>
                    </a:cxn>
                    <a:cxn ang="0">
                      <a:pos x="107" y="153"/>
                    </a:cxn>
                    <a:cxn ang="0">
                      <a:pos x="69" y="135"/>
                    </a:cxn>
                    <a:cxn ang="0">
                      <a:pos x="78" y="69"/>
                    </a:cxn>
                    <a:cxn ang="0">
                      <a:pos x="106" y="59"/>
                    </a:cxn>
                    <a:cxn ang="0">
                      <a:pos x="144" y="77"/>
                    </a:cxn>
                    <a:cxn ang="0">
                      <a:pos x="135" y="143"/>
                    </a:cxn>
                  </a:cxnLst>
                  <a:rect l="0" t="0" r="r" b="b"/>
                  <a:pathLst>
                    <a:path w="213" h="212">
                      <a:moveTo>
                        <a:pt x="213" y="112"/>
                      </a:moveTo>
                      <a:cubicBezTo>
                        <a:pt x="183" y="97"/>
                        <a:pt x="183" y="97"/>
                        <a:pt x="183" y="97"/>
                      </a:cubicBezTo>
                      <a:cubicBezTo>
                        <a:pt x="177" y="75"/>
                        <a:pt x="177" y="75"/>
                        <a:pt x="177" y="75"/>
                      </a:cubicBezTo>
                      <a:cubicBezTo>
                        <a:pt x="195" y="48"/>
                        <a:pt x="195" y="48"/>
                        <a:pt x="195" y="48"/>
                      </a:cubicBezTo>
                      <a:cubicBezTo>
                        <a:pt x="186" y="35"/>
                        <a:pt x="186" y="35"/>
                        <a:pt x="186" y="35"/>
                      </a:cubicBezTo>
                      <a:cubicBezTo>
                        <a:pt x="154" y="45"/>
                        <a:pt x="154" y="45"/>
                        <a:pt x="154" y="45"/>
                      </a:cubicBezTo>
                      <a:cubicBezTo>
                        <a:pt x="135" y="34"/>
                        <a:pt x="135" y="34"/>
                        <a:pt x="135" y="34"/>
                      </a:cubicBezTo>
                      <a:cubicBezTo>
                        <a:pt x="128" y="2"/>
                        <a:pt x="128" y="2"/>
                        <a:pt x="128" y="2"/>
                      </a:cubicBezTo>
                      <a:cubicBezTo>
                        <a:pt x="112" y="0"/>
                        <a:pt x="112" y="0"/>
                        <a:pt x="112" y="0"/>
                      </a:cubicBezTo>
                      <a:cubicBezTo>
                        <a:pt x="97" y="29"/>
                        <a:pt x="97" y="29"/>
                        <a:pt x="97" y="29"/>
                      </a:cubicBezTo>
                      <a:cubicBezTo>
                        <a:pt x="76" y="35"/>
                        <a:pt x="76" y="35"/>
                        <a:pt x="76" y="35"/>
                      </a:cubicBezTo>
                      <a:cubicBezTo>
                        <a:pt x="48" y="17"/>
                        <a:pt x="48" y="17"/>
                        <a:pt x="48" y="17"/>
                      </a:cubicBezTo>
                      <a:cubicBezTo>
                        <a:pt x="35" y="27"/>
                        <a:pt x="35" y="27"/>
                        <a:pt x="35" y="27"/>
                      </a:cubicBezTo>
                      <a:cubicBezTo>
                        <a:pt x="46" y="58"/>
                        <a:pt x="46" y="58"/>
                        <a:pt x="46" y="58"/>
                      </a:cubicBezTo>
                      <a:cubicBezTo>
                        <a:pt x="35" y="77"/>
                        <a:pt x="35" y="77"/>
                        <a:pt x="35" y="77"/>
                      </a:cubicBezTo>
                      <a:cubicBezTo>
                        <a:pt x="2" y="85"/>
                        <a:pt x="2" y="85"/>
                        <a:pt x="2" y="85"/>
                      </a:cubicBezTo>
                      <a:cubicBezTo>
                        <a:pt x="0" y="100"/>
                        <a:pt x="0" y="100"/>
                        <a:pt x="0" y="100"/>
                      </a:cubicBezTo>
                      <a:cubicBezTo>
                        <a:pt x="30" y="115"/>
                        <a:pt x="30" y="115"/>
                        <a:pt x="30" y="115"/>
                      </a:cubicBezTo>
                      <a:cubicBezTo>
                        <a:pt x="36" y="137"/>
                        <a:pt x="36" y="137"/>
                        <a:pt x="36" y="137"/>
                      </a:cubicBezTo>
                      <a:cubicBezTo>
                        <a:pt x="18" y="164"/>
                        <a:pt x="18" y="164"/>
                        <a:pt x="18" y="164"/>
                      </a:cubicBezTo>
                      <a:cubicBezTo>
                        <a:pt x="27" y="177"/>
                        <a:pt x="27" y="177"/>
                        <a:pt x="27" y="177"/>
                      </a:cubicBezTo>
                      <a:cubicBezTo>
                        <a:pt x="59" y="167"/>
                        <a:pt x="59" y="167"/>
                        <a:pt x="59" y="167"/>
                      </a:cubicBezTo>
                      <a:cubicBezTo>
                        <a:pt x="78" y="178"/>
                        <a:pt x="78" y="178"/>
                        <a:pt x="78" y="178"/>
                      </a:cubicBezTo>
                      <a:cubicBezTo>
                        <a:pt x="85" y="210"/>
                        <a:pt x="85" y="210"/>
                        <a:pt x="85" y="210"/>
                      </a:cubicBezTo>
                      <a:cubicBezTo>
                        <a:pt x="101" y="212"/>
                        <a:pt x="101" y="212"/>
                        <a:pt x="101" y="212"/>
                      </a:cubicBezTo>
                      <a:cubicBezTo>
                        <a:pt x="116" y="183"/>
                        <a:pt x="116" y="183"/>
                        <a:pt x="116" y="183"/>
                      </a:cubicBezTo>
                      <a:cubicBezTo>
                        <a:pt x="137" y="177"/>
                        <a:pt x="137" y="177"/>
                        <a:pt x="137" y="177"/>
                      </a:cubicBezTo>
                      <a:cubicBezTo>
                        <a:pt x="165" y="195"/>
                        <a:pt x="165" y="195"/>
                        <a:pt x="165" y="195"/>
                      </a:cubicBezTo>
                      <a:cubicBezTo>
                        <a:pt x="178" y="185"/>
                        <a:pt x="178" y="185"/>
                        <a:pt x="178" y="185"/>
                      </a:cubicBezTo>
                      <a:cubicBezTo>
                        <a:pt x="167" y="154"/>
                        <a:pt x="167" y="154"/>
                        <a:pt x="167" y="154"/>
                      </a:cubicBezTo>
                      <a:cubicBezTo>
                        <a:pt x="178" y="135"/>
                        <a:pt x="178" y="135"/>
                        <a:pt x="178" y="135"/>
                      </a:cubicBezTo>
                      <a:cubicBezTo>
                        <a:pt x="211" y="128"/>
                        <a:pt x="211" y="128"/>
                        <a:pt x="211" y="128"/>
                      </a:cubicBezTo>
                      <a:lnTo>
                        <a:pt x="213" y="112"/>
                      </a:lnTo>
                      <a:close/>
                      <a:moveTo>
                        <a:pt x="135" y="143"/>
                      </a:moveTo>
                      <a:cubicBezTo>
                        <a:pt x="127" y="150"/>
                        <a:pt x="117" y="153"/>
                        <a:pt x="107" y="153"/>
                      </a:cubicBezTo>
                      <a:cubicBezTo>
                        <a:pt x="92" y="153"/>
                        <a:pt x="78" y="147"/>
                        <a:pt x="69" y="135"/>
                      </a:cubicBezTo>
                      <a:cubicBezTo>
                        <a:pt x="53" y="114"/>
                        <a:pt x="57" y="85"/>
                        <a:pt x="78" y="69"/>
                      </a:cubicBezTo>
                      <a:cubicBezTo>
                        <a:pt x="86" y="62"/>
                        <a:pt x="96" y="59"/>
                        <a:pt x="106" y="59"/>
                      </a:cubicBezTo>
                      <a:cubicBezTo>
                        <a:pt x="121" y="59"/>
                        <a:pt x="134" y="65"/>
                        <a:pt x="144" y="77"/>
                      </a:cubicBezTo>
                      <a:cubicBezTo>
                        <a:pt x="160" y="98"/>
                        <a:pt x="156" y="127"/>
                        <a:pt x="135"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grpSp>
          <p:sp>
            <p:nvSpPr>
              <p:cNvPr id="436" name="TextBox 435">
                <a:extLst>
                  <a:ext uri="{FF2B5EF4-FFF2-40B4-BE49-F238E27FC236}">
                    <a16:creationId xmlns:a16="http://schemas.microsoft.com/office/drawing/2014/main" id="{184FAD21-C3E1-4A22-8111-C30082F043E1}"/>
                  </a:ext>
                </a:extLst>
              </p:cNvPr>
              <p:cNvSpPr txBox="1"/>
              <p:nvPr/>
            </p:nvSpPr>
            <p:spPr>
              <a:xfrm>
                <a:off x="8149180" y="2566106"/>
                <a:ext cx="1025820" cy="170816"/>
              </a:xfrm>
              <a:prstGeom prst="rect">
                <a:avLst/>
              </a:prstGeom>
              <a:noFill/>
            </p:spPr>
            <p:txBody>
              <a:bodyPr wrap="square" lIns="27432" tIns="27432" rIns="27432" bIns="27432" rtlCol="0">
                <a:spAutoFit/>
              </a:bodyPr>
              <a:lstStyle>
                <a:defPPr>
                  <a:defRPr lang="en-US"/>
                </a:defPPr>
                <a:lvl1pPr algn="ctr">
                  <a:lnSpc>
                    <a:spcPts val="900"/>
                  </a:lnSpc>
                  <a:defRPr sz="700">
                    <a:cs typeface="Calibri" panose="020F0502020204030204" pitchFamily="34" charset="0"/>
                  </a:defRPr>
                </a:lvl1pPr>
              </a:lstStyle>
              <a:p>
                <a:r>
                  <a:rPr lang="en-US" sz="800">
                    <a:solidFill>
                      <a:schemeClr val="bg1"/>
                    </a:solidFill>
                  </a:rPr>
                  <a:t>Strategy</a:t>
                </a:r>
              </a:p>
            </p:txBody>
          </p:sp>
        </p:grpSp>
      </p:grpSp>
      <p:grpSp>
        <p:nvGrpSpPr>
          <p:cNvPr id="453" name="Group 452">
            <a:extLst>
              <a:ext uri="{FF2B5EF4-FFF2-40B4-BE49-F238E27FC236}">
                <a16:creationId xmlns:a16="http://schemas.microsoft.com/office/drawing/2014/main" id="{59D607A8-4D39-4ACC-9FBD-071240EC9E86}"/>
              </a:ext>
            </a:extLst>
          </p:cNvPr>
          <p:cNvGrpSpPr/>
          <p:nvPr/>
        </p:nvGrpSpPr>
        <p:grpSpPr>
          <a:xfrm>
            <a:off x="9339967" y="3244647"/>
            <a:ext cx="2134097" cy="492770"/>
            <a:chOff x="9005079" y="3764345"/>
            <a:chExt cx="2134097" cy="492770"/>
          </a:xfrm>
        </p:grpSpPr>
        <p:grpSp>
          <p:nvGrpSpPr>
            <p:cNvPr id="454" name="Group 453">
              <a:extLst>
                <a:ext uri="{FF2B5EF4-FFF2-40B4-BE49-F238E27FC236}">
                  <a16:creationId xmlns:a16="http://schemas.microsoft.com/office/drawing/2014/main" id="{B954664D-FDC1-4EFB-974F-434FECFABE0C}"/>
                </a:ext>
              </a:extLst>
            </p:cNvPr>
            <p:cNvGrpSpPr/>
            <p:nvPr/>
          </p:nvGrpSpPr>
          <p:grpSpPr>
            <a:xfrm>
              <a:off x="9005079" y="3764345"/>
              <a:ext cx="1025820" cy="492770"/>
              <a:chOff x="9548531" y="2699000"/>
              <a:chExt cx="1025820" cy="492770"/>
            </a:xfrm>
          </p:grpSpPr>
          <p:sp>
            <p:nvSpPr>
              <p:cNvPr id="458" name="TextBox 457">
                <a:extLst>
                  <a:ext uri="{FF2B5EF4-FFF2-40B4-BE49-F238E27FC236}">
                    <a16:creationId xmlns:a16="http://schemas.microsoft.com/office/drawing/2014/main" id="{3ECC959B-05F7-4689-AD72-1B8DD2FB90D5}"/>
                  </a:ext>
                </a:extLst>
              </p:cNvPr>
              <p:cNvSpPr txBox="1"/>
              <p:nvPr/>
            </p:nvSpPr>
            <p:spPr>
              <a:xfrm>
                <a:off x="9548531" y="2905538"/>
                <a:ext cx="1025820" cy="286232"/>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Governance, Risk, and Compliance</a:t>
                </a:r>
              </a:p>
            </p:txBody>
          </p:sp>
          <p:sp>
            <p:nvSpPr>
              <p:cNvPr id="459" name="building_9" title="Icon of a building with columns in a row and a triangular top and a flag atop it">
                <a:extLst>
                  <a:ext uri="{FF2B5EF4-FFF2-40B4-BE49-F238E27FC236}">
                    <a16:creationId xmlns:a16="http://schemas.microsoft.com/office/drawing/2014/main" id="{12C36509-2A76-4020-AFAB-277F5BE34CA0}"/>
                  </a:ext>
                </a:extLst>
              </p:cNvPr>
              <p:cNvSpPr>
                <a:spLocks noChangeAspect="1" noEditPoints="1"/>
              </p:cNvSpPr>
              <p:nvPr/>
            </p:nvSpPr>
            <p:spPr bwMode="auto">
              <a:xfrm>
                <a:off x="9967663" y="2699000"/>
                <a:ext cx="187557" cy="19121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800">
                  <a:solidFill>
                    <a:schemeClr val="bg1"/>
                  </a:solidFill>
                </a:endParaRPr>
              </a:p>
            </p:txBody>
          </p:sp>
        </p:grpSp>
        <p:grpSp>
          <p:nvGrpSpPr>
            <p:cNvPr id="455" name="Group 454">
              <a:extLst>
                <a:ext uri="{FF2B5EF4-FFF2-40B4-BE49-F238E27FC236}">
                  <a16:creationId xmlns:a16="http://schemas.microsoft.com/office/drawing/2014/main" id="{9C97E537-2F58-4D83-B36E-B70152AFD568}"/>
                </a:ext>
              </a:extLst>
            </p:cNvPr>
            <p:cNvGrpSpPr/>
            <p:nvPr/>
          </p:nvGrpSpPr>
          <p:grpSpPr>
            <a:xfrm>
              <a:off x="10113356" y="3764345"/>
              <a:ext cx="1025820" cy="372649"/>
              <a:chOff x="10271559" y="2699000"/>
              <a:chExt cx="1025820" cy="372649"/>
            </a:xfrm>
          </p:grpSpPr>
          <p:sp>
            <p:nvSpPr>
              <p:cNvPr id="456" name="TextBox 455">
                <a:extLst>
                  <a:ext uri="{FF2B5EF4-FFF2-40B4-BE49-F238E27FC236}">
                    <a16:creationId xmlns:a16="http://schemas.microsoft.com/office/drawing/2014/main" id="{B6C01994-5C5A-43F1-A5FD-57B64711AB97}"/>
                  </a:ext>
                </a:extLst>
              </p:cNvPr>
              <p:cNvSpPr txBox="1"/>
              <p:nvPr/>
            </p:nvSpPr>
            <p:spPr>
              <a:xfrm>
                <a:off x="10271559" y="2900833"/>
                <a:ext cx="1025820" cy="170816"/>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Policy and Standards</a:t>
                </a:r>
              </a:p>
            </p:txBody>
          </p:sp>
          <p:sp>
            <p:nvSpPr>
              <p:cNvPr id="457" name="Script_F03A" title="Icon of an unrolled document with writing on it">
                <a:extLst>
                  <a:ext uri="{FF2B5EF4-FFF2-40B4-BE49-F238E27FC236}">
                    <a16:creationId xmlns:a16="http://schemas.microsoft.com/office/drawing/2014/main" id="{A80F0563-B063-4AFA-8C30-2BB8F92A395B}"/>
                  </a:ext>
                </a:extLst>
              </p:cNvPr>
              <p:cNvSpPr>
                <a:spLocks noChangeAspect="1" noEditPoints="1"/>
              </p:cNvSpPr>
              <p:nvPr/>
            </p:nvSpPr>
            <p:spPr bwMode="auto">
              <a:xfrm>
                <a:off x="10693613" y="2699000"/>
                <a:ext cx="181713" cy="18180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800">
                  <a:solidFill>
                    <a:schemeClr val="bg1"/>
                  </a:solidFill>
                </a:endParaRPr>
              </a:p>
            </p:txBody>
          </p:sp>
        </p:grpSp>
      </p:grpSp>
      <p:grpSp>
        <p:nvGrpSpPr>
          <p:cNvPr id="460" name="Group 459">
            <a:extLst>
              <a:ext uri="{FF2B5EF4-FFF2-40B4-BE49-F238E27FC236}">
                <a16:creationId xmlns:a16="http://schemas.microsoft.com/office/drawing/2014/main" id="{47EF4ACC-89E6-4DF9-8F65-975B8362072C}"/>
              </a:ext>
            </a:extLst>
          </p:cNvPr>
          <p:cNvGrpSpPr/>
          <p:nvPr/>
        </p:nvGrpSpPr>
        <p:grpSpPr>
          <a:xfrm>
            <a:off x="9339968" y="3955243"/>
            <a:ext cx="2134097" cy="502622"/>
            <a:chOff x="9005079" y="4620266"/>
            <a:chExt cx="2134097" cy="502622"/>
          </a:xfrm>
        </p:grpSpPr>
        <p:grpSp>
          <p:nvGrpSpPr>
            <p:cNvPr id="461" name="Group 460">
              <a:extLst>
                <a:ext uri="{FF2B5EF4-FFF2-40B4-BE49-F238E27FC236}">
                  <a16:creationId xmlns:a16="http://schemas.microsoft.com/office/drawing/2014/main" id="{F8B37065-7D9F-4422-9D38-E53A3FC6574C}"/>
                </a:ext>
              </a:extLst>
            </p:cNvPr>
            <p:cNvGrpSpPr/>
            <p:nvPr/>
          </p:nvGrpSpPr>
          <p:grpSpPr>
            <a:xfrm>
              <a:off x="10113356" y="4628432"/>
              <a:ext cx="1025820" cy="379040"/>
              <a:chOff x="8837404" y="3375090"/>
              <a:chExt cx="1025820" cy="379040"/>
            </a:xfrm>
          </p:grpSpPr>
          <p:sp>
            <p:nvSpPr>
              <p:cNvPr id="467" name="TextBox 466">
                <a:extLst>
                  <a:ext uri="{FF2B5EF4-FFF2-40B4-BE49-F238E27FC236}">
                    <a16:creationId xmlns:a16="http://schemas.microsoft.com/office/drawing/2014/main" id="{6ACD78B0-300A-4859-A54F-5DD130EAF4BF}"/>
                  </a:ext>
                </a:extLst>
              </p:cNvPr>
              <p:cNvSpPr txBox="1"/>
              <p:nvPr/>
            </p:nvSpPr>
            <p:spPr>
              <a:xfrm>
                <a:off x="8837404" y="3583314"/>
                <a:ext cx="1025820" cy="170816"/>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Awareness</a:t>
                </a:r>
              </a:p>
            </p:txBody>
          </p:sp>
          <p:sp>
            <p:nvSpPr>
              <p:cNvPr id="468" name="Freeform 233">
                <a:extLst>
                  <a:ext uri="{FF2B5EF4-FFF2-40B4-BE49-F238E27FC236}">
                    <a16:creationId xmlns:a16="http://schemas.microsoft.com/office/drawing/2014/main" id="{616921FF-BFC4-4E35-A48D-B71AFA3903BA}"/>
                  </a:ext>
                </a:extLst>
              </p:cNvPr>
              <p:cNvSpPr>
                <a:spLocks noEditPoints="1"/>
              </p:cNvSpPr>
              <p:nvPr/>
            </p:nvSpPr>
            <p:spPr bwMode="auto">
              <a:xfrm>
                <a:off x="9244847" y="3375090"/>
                <a:ext cx="210933" cy="200828"/>
              </a:xfrm>
              <a:custGeom>
                <a:avLst/>
                <a:gdLst/>
                <a:ahLst/>
                <a:cxnLst>
                  <a:cxn ang="0">
                    <a:pos x="8" y="68"/>
                  </a:cxn>
                  <a:cxn ang="0">
                    <a:pos x="17" y="113"/>
                  </a:cxn>
                  <a:cxn ang="0">
                    <a:pos x="24" y="75"/>
                  </a:cxn>
                  <a:cxn ang="0">
                    <a:pos x="37" y="113"/>
                  </a:cxn>
                  <a:cxn ang="0">
                    <a:pos x="35" y="41"/>
                  </a:cxn>
                  <a:cxn ang="0">
                    <a:pos x="67" y="30"/>
                  </a:cxn>
                  <a:cxn ang="0">
                    <a:pos x="24" y="29"/>
                  </a:cxn>
                  <a:cxn ang="0">
                    <a:pos x="23" y="33"/>
                  </a:cxn>
                  <a:cxn ang="0">
                    <a:pos x="22" y="58"/>
                  </a:cxn>
                  <a:cxn ang="0">
                    <a:pos x="21" y="58"/>
                  </a:cxn>
                  <a:cxn ang="0">
                    <a:pos x="21" y="58"/>
                  </a:cxn>
                  <a:cxn ang="0">
                    <a:pos x="20" y="33"/>
                  </a:cxn>
                  <a:cxn ang="0">
                    <a:pos x="19" y="29"/>
                  </a:cxn>
                  <a:cxn ang="0">
                    <a:pos x="0" y="62"/>
                  </a:cxn>
                  <a:cxn ang="0">
                    <a:pos x="9" y="12"/>
                  </a:cxn>
                  <a:cxn ang="0">
                    <a:pos x="34" y="12"/>
                  </a:cxn>
                  <a:cxn ang="0">
                    <a:pos x="50" y="55"/>
                  </a:cxn>
                  <a:cxn ang="0">
                    <a:pos x="62" y="51"/>
                  </a:cxn>
                  <a:cxn ang="0">
                    <a:pos x="72" y="57"/>
                  </a:cxn>
                  <a:cxn ang="0">
                    <a:pos x="80" y="33"/>
                  </a:cxn>
                  <a:cxn ang="0">
                    <a:pos x="89" y="43"/>
                  </a:cxn>
                  <a:cxn ang="0">
                    <a:pos x="102" y="28"/>
                  </a:cxn>
                  <a:cxn ang="0">
                    <a:pos x="90" y="49"/>
                  </a:cxn>
                  <a:cxn ang="0">
                    <a:pos x="82" y="41"/>
                  </a:cxn>
                  <a:cxn ang="0">
                    <a:pos x="74" y="63"/>
                  </a:cxn>
                  <a:cxn ang="0">
                    <a:pos x="62" y="56"/>
                  </a:cxn>
                  <a:cxn ang="0">
                    <a:pos x="50" y="55"/>
                  </a:cxn>
                  <a:cxn ang="0">
                    <a:pos x="91" y="106"/>
                  </a:cxn>
                  <a:cxn ang="0">
                    <a:pos x="52" y="113"/>
                  </a:cxn>
                  <a:cxn ang="0">
                    <a:pos x="77" y="84"/>
                  </a:cxn>
                  <a:cxn ang="0">
                    <a:pos x="65" y="104"/>
                  </a:cxn>
                  <a:cxn ang="0">
                    <a:pos x="44" y="84"/>
                  </a:cxn>
                  <a:cxn ang="0">
                    <a:pos x="111" y="75"/>
                  </a:cxn>
                  <a:cxn ang="0">
                    <a:pos x="41" y="11"/>
                  </a:cxn>
                  <a:cxn ang="0">
                    <a:pos x="115" y="3"/>
                  </a:cxn>
                  <a:cxn ang="0">
                    <a:pos x="119" y="7"/>
                  </a:cxn>
                  <a:cxn ang="0">
                    <a:pos x="119" y="84"/>
                  </a:cxn>
                  <a:cxn ang="0">
                    <a:pos x="77" y="84"/>
                  </a:cxn>
                </a:cxnLst>
                <a:rect l="0" t="0" r="r" b="b"/>
                <a:pathLst>
                  <a:path w="119" h="113">
                    <a:moveTo>
                      <a:pt x="0" y="62"/>
                    </a:moveTo>
                    <a:cubicBezTo>
                      <a:pt x="8" y="68"/>
                      <a:pt x="8" y="68"/>
                      <a:pt x="8" y="68"/>
                    </a:cubicBezTo>
                    <a:cubicBezTo>
                      <a:pt x="5" y="113"/>
                      <a:pt x="5" y="113"/>
                      <a:pt x="5" y="113"/>
                    </a:cubicBezTo>
                    <a:cubicBezTo>
                      <a:pt x="17" y="113"/>
                      <a:pt x="17" y="113"/>
                      <a:pt x="17" y="113"/>
                    </a:cubicBezTo>
                    <a:cubicBezTo>
                      <a:pt x="19" y="75"/>
                      <a:pt x="19" y="75"/>
                      <a:pt x="19" y="75"/>
                    </a:cubicBezTo>
                    <a:cubicBezTo>
                      <a:pt x="24" y="75"/>
                      <a:pt x="24" y="75"/>
                      <a:pt x="24" y="75"/>
                    </a:cubicBezTo>
                    <a:cubicBezTo>
                      <a:pt x="26" y="113"/>
                      <a:pt x="26" y="113"/>
                      <a:pt x="26" y="113"/>
                    </a:cubicBezTo>
                    <a:cubicBezTo>
                      <a:pt x="37" y="113"/>
                      <a:pt x="37" y="113"/>
                      <a:pt x="37" y="113"/>
                    </a:cubicBezTo>
                    <a:cubicBezTo>
                      <a:pt x="36" y="68"/>
                      <a:pt x="36" y="68"/>
                      <a:pt x="36" y="68"/>
                    </a:cubicBezTo>
                    <a:cubicBezTo>
                      <a:pt x="35" y="41"/>
                      <a:pt x="35" y="41"/>
                      <a:pt x="35" y="41"/>
                    </a:cubicBezTo>
                    <a:cubicBezTo>
                      <a:pt x="61" y="40"/>
                      <a:pt x="61" y="40"/>
                      <a:pt x="61" y="40"/>
                    </a:cubicBezTo>
                    <a:cubicBezTo>
                      <a:pt x="67" y="30"/>
                      <a:pt x="67" y="30"/>
                      <a:pt x="67" y="30"/>
                    </a:cubicBezTo>
                    <a:cubicBezTo>
                      <a:pt x="37" y="29"/>
                      <a:pt x="37" y="29"/>
                      <a:pt x="37" y="29"/>
                    </a:cubicBezTo>
                    <a:cubicBezTo>
                      <a:pt x="24" y="29"/>
                      <a:pt x="24" y="29"/>
                      <a:pt x="24" y="29"/>
                    </a:cubicBezTo>
                    <a:cubicBezTo>
                      <a:pt x="25" y="30"/>
                      <a:pt x="25" y="30"/>
                      <a:pt x="25" y="30"/>
                    </a:cubicBezTo>
                    <a:cubicBezTo>
                      <a:pt x="23" y="33"/>
                      <a:pt x="23" y="33"/>
                      <a:pt x="23" y="33"/>
                    </a:cubicBezTo>
                    <a:cubicBezTo>
                      <a:pt x="26" y="54"/>
                      <a:pt x="26" y="54"/>
                      <a:pt x="26" y="54"/>
                    </a:cubicBezTo>
                    <a:cubicBezTo>
                      <a:pt x="22" y="58"/>
                      <a:pt x="22" y="58"/>
                      <a:pt x="22" y="58"/>
                    </a:cubicBezTo>
                    <a:cubicBezTo>
                      <a:pt x="22" y="59"/>
                      <a:pt x="22" y="59"/>
                      <a:pt x="22" y="59"/>
                    </a:cubicBezTo>
                    <a:cubicBezTo>
                      <a:pt x="21" y="58"/>
                      <a:pt x="21" y="58"/>
                      <a:pt x="21" y="58"/>
                    </a:cubicBezTo>
                    <a:cubicBezTo>
                      <a:pt x="21" y="59"/>
                      <a:pt x="21" y="59"/>
                      <a:pt x="21" y="59"/>
                    </a:cubicBezTo>
                    <a:cubicBezTo>
                      <a:pt x="21" y="58"/>
                      <a:pt x="21" y="58"/>
                      <a:pt x="21" y="58"/>
                    </a:cubicBezTo>
                    <a:cubicBezTo>
                      <a:pt x="17" y="54"/>
                      <a:pt x="17" y="54"/>
                      <a:pt x="17" y="54"/>
                    </a:cubicBezTo>
                    <a:cubicBezTo>
                      <a:pt x="20" y="33"/>
                      <a:pt x="20" y="33"/>
                      <a:pt x="20" y="33"/>
                    </a:cubicBezTo>
                    <a:cubicBezTo>
                      <a:pt x="18" y="30"/>
                      <a:pt x="18" y="30"/>
                      <a:pt x="18" y="30"/>
                    </a:cubicBezTo>
                    <a:cubicBezTo>
                      <a:pt x="19" y="29"/>
                      <a:pt x="19" y="29"/>
                      <a:pt x="19" y="29"/>
                    </a:cubicBezTo>
                    <a:cubicBezTo>
                      <a:pt x="6" y="29"/>
                      <a:pt x="6" y="29"/>
                      <a:pt x="6" y="29"/>
                    </a:cubicBezTo>
                    <a:lnTo>
                      <a:pt x="0" y="62"/>
                    </a:lnTo>
                    <a:close/>
                    <a:moveTo>
                      <a:pt x="22" y="0"/>
                    </a:moveTo>
                    <a:cubicBezTo>
                      <a:pt x="15" y="0"/>
                      <a:pt x="9" y="5"/>
                      <a:pt x="9" y="12"/>
                    </a:cubicBezTo>
                    <a:cubicBezTo>
                      <a:pt x="9" y="20"/>
                      <a:pt x="15" y="25"/>
                      <a:pt x="22" y="25"/>
                    </a:cubicBezTo>
                    <a:cubicBezTo>
                      <a:pt x="29" y="25"/>
                      <a:pt x="34" y="20"/>
                      <a:pt x="34" y="12"/>
                    </a:cubicBezTo>
                    <a:cubicBezTo>
                      <a:pt x="34" y="5"/>
                      <a:pt x="29" y="0"/>
                      <a:pt x="22" y="0"/>
                    </a:cubicBezTo>
                    <a:moveTo>
                      <a:pt x="50" y="55"/>
                    </a:moveTo>
                    <a:cubicBezTo>
                      <a:pt x="61" y="51"/>
                      <a:pt x="61" y="51"/>
                      <a:pt x="61" y="51"/>
                    </a:cubicBezTo>
                    <a:cubicBezTo>
                      <a:pt x="62" y="51"/>
                      <a:pt x="62" y="51"/>
                      <a:pt x="62" y="51"/>
                    </a:cubicBezTo>
                    <a:cubicBezTo>
                      <a:pt x="63" y="52"/>
                      <a:pt x="63" y="52"/>
                      <a:pt x="63" y="52"/>
                    </a:cubicBezTo>
                    <a:cubicBezTo>
                      <a:pt x="72" y="57"/>
                      <a:pt x="72" y="57"/>
                      <a:pt x="72" y="57"/>
                    </a:cubicBezTo>
                    <a:cubicBezTo>
                      <a:pt x="79" y="36"/>
                      <a:pt x="79" y="36"/>
                      <a:pt x="79" y="36"/>
                    </a:cubicBezTo>
                    <a:cubicBezTo>
                      <a:pt x="80" y="33"/>
                      <a:pt x="80" y="33"/>
                      <a:pt x="80" y="33"/>
                    </a:cubicBezTo>
                    <a:cubicBezTo>
                      <a:pt x="83" y="36"/>
                      <a:pt x="83" y="36"/>
                      <a:pt x="83" y="36"/>
                    </a:cubicBezTo>
                    <a:cubicBezTo>
                      <a:pt x="89" y="43"/>
                      <a:pt x="89" y="43"/>
                      <a:pt x="89" y="43"/>
                    </a:cubicBezTo>
                    <a:cubicBezTo>
                      <a:pt x="99" y="26"/>
                      <a:pt x="99" y="26"/>
                      <a:pt x="99" y="26"/>
                    </a:cubicBezTo>
                    <a:cubicBezTo>
                      <a:pt x="102" y="28"/>
                      <a:pt x="102" y="28"/>
                      <a:pt x="102" y="28"/>
                    </a:cubicBezTo>
                    <a:cubicBezTo>
                      <a:pt x="91" y="47"/>
                      <a:pt x="91" y="47"/>
                      <a:pt x="91" y="47"/>
                    </a:cubicBezTo>
                    <a:cubicBezTo>
                      <a:pt x="90" y="49"/>
                      <a:pt x="90" y="49"/>
                      <a:pt x="90" y="49"/>
                    </a:cubicBezTo>
                    <a:cubicBezTo>
                      <a:pt x="88" y="47"/>
                      <a:pt x="88" y="47"/>
                      <a:pt x="88" y="47"/>
                    </a:cubicBezTo>
                    <a:cubicBezTo>
                      <a:pt x="82" y="41"/>
                      <a:pt x="82" y="41"/>
                      <a:pt x="82" y="41"/>
                    </a:cubicBezTo>
                    <a:cubicBezTo>
                      <a:pt x="75" y="61"/>
                      <a:pt x="75" y="61"/>
                      <a:pt x="75" y="61"/>
                    </a:cubicBezTo>
                    <a:cubicBezTo>
                      <a:pt x="74" y="63"/>
                      <a:pt x="74" y="63"/>
                      <a:pt x="74" y="63"/>
                    </a:cubicBezTo>
                    <a:cubicBezTo>
                      <a:pt x="72" y="62"/>
                      <a:pt x="72" y="62"/>
                      <a:pt x="72" y="62"/>
                    </a:cubicBezTo>
                    <a:cubicBezTo>
                      <a:pt x="62" y="56"/>
                      <a:pt x="62" y="56"/>
                      <a:pt x="62" y="56"/>
                    </a:cubicBezTo>
                    <a:cubicBezTo>
                      <a:pt x="51" y="59"/>
                      <a:pt x="51" y="59"/>
                      <a:pt x="51" y="59"/>
                    </a:cubicBezTo>
                    <a:lnTo>
                      <a:pt x="50" y="55"/>
                    </a:lnTo>
                    <a:close/>
                    <a:moveTo>
                      <a:pt x="52" y="106"/>
                    </a:moveTo>
                    <a:cubicBezTo>
                      <a:pt x="91" y="106"/>
                      <a:pt x="91" y="106"/>
                      <a:pt x="91" y="106"/>
                    </a:cubicBezTo>
                    <a:cubicBezTo>
                      <a:pt x="91" y="113"/>
                      <a:pt x="91" y="113"/>
                      <a:pt x="91" y="113"/>
                    </a:cubicBezTo>
                    <a:cubicBezTo>
                      <a:pt x="52" y="113"/>
                      <a:pt x="52" y="113"/>
                      <a:pt x="52" y="113"/>
                    </a:cubicBezTo>
                    <a:lnTo>
                      <a:pt x="52" y="106"/>
                    </a:lnTo>
                    <a:close/>
                    <a:moveTo>
                      <a:pt x="77" y="84"/>
                    </a:moveTo>
                    <a:cubicBezTo>
                      <a:pt x="77" y="104"/>
                      <a:pt x="77" y="104"/>
                      <a:pt x="77" y="104"/>
                    </a:cubicBezTo>
                    <a:cubicBezTo>
                      <a:pt x="65" y="104"/>
                      <a:pt x="65" y="104"/>
                      <a:pt x="65" y="104"/>
                    </a:cubicBezTo>
                    <a:cubicBezTo>
                      <a:pt x="65" y="84"/>
                      <a:pt x="65" y="84"/>
                      <a:pt x="65" y="84"/>
                    </a:cubicBezTo>
                    <a:cubicBezTo>
                      <a:pt x="44" y="84"/>
                      <a:pt x="44" y="84"/>
                      <a:pt x="44" y="84"/>
                    </a:cubicBezTo>
                    <a:cubicBezTo>
                      <a:pt x="44" y="75"/>
                      <a:pt x="44" y="75"/>
                      <a:pt x="44" y="75"/>
                    </a:cubicBezTo>
                    <a:cubicBezTo>
                      <a:pt x="111" y="75"/>
                      <a:pt x="111" y="75"/>
                      <a:pt x="111" y="75"/>
                    </a:cubicBezTo>
                    <a:cubicBezTo>
                      <a:pt x="111" y="11"/>
                      <a:pt x="111" y="11"/>
                      <a:pt x="111" y="11"/>
                    </a:cubicBezTo>
                    <a:cubicBezTo>
                      <a:pt x="41" y="11"/>
                      <a:pt x="41" y="11"/>
                      <a:pt x="41" y="11"/>
                    </a:cubicBezTo>
                    <a:cubicBezTo>
                      <a:pt x="41" y="3"/>
                      <a:pt x="41" y="3"/>
                      <a:pt x="41" y="3"/>
                    </a:cubicBezTo>
                    <a:cubicBezTo>
                      <a:pt x="115" y="3"/>
                      <a:pt x="115" y="3"/>
                      <a:pt x="115" y="3"/>
                    </a:cubicBezTo>
                    <a:cubicBezTo>
                      <a:pt x="119" y="3"/>
                      <a:pt x="119" y="3"/>
                      <a:pt x="119" y="3"/>
                    </a:cubicBezTo>
                    <a:cubicBezTo>
                      <a:pt x="119" y="7"/>
                      <a:pt x="119" y="7"/>
                      <a:pt x="119" y="7"/>
                    </a:cubicBezTo>
                    <a:cubicBezTo>
                      <a:pt x="119" y="79"/>
                      <a:pt x="119" y="79"/>
                      <a:pt x="119" y="79"/>
                    </a:cubicBezTo>
                    <a:cubicBezTo>
                      <a:pt x="119" y="84"/>
                      <a:pt x="119" y="84"/>
                      <a:pt x="119" y="84"/>
                    </a:cubicBezTo>
                    <a:cubicBezTo>
                      <a:pt x="115" y="84"/>
                      <a:pt x="115" y="84"/>
                      <a:pt x="115" y="84"/>
                    </a:cubicBezTo>
                    <a:lnTo>
                      <a:pt x="77" y="8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grpSp>
        <p:grpSp>
          <p:nvGrpSpPr>
            <p:cNvPr id="462" name="Group 461">
              <a:extLst>
                <a:ext uri="{FF2B5EF4-FFF2-40B4-BE49-F238E27FC236}">
                  <a16:creationId xmlns:a16="http://schemas.microsoft.com/office/drawing/2014/main" id="{8C04EFC5-F8F2-405B-82D1-AF8D589033B1}"/>
                </a:ext>
              </a:extLst>
            </p:cNvPr>
            <p:cNvGrpSpPr/>
            <p:nvPr/>
          </p:nvGrpSpPr>
          <p:grpSpPr>
            <a:xfrm>
              <a:off x="9005079" y="4620266"/>
              <a:ext cx="1025820" cy="502622"/>
              <a:chOff x="8134770" y="3366924"/>
              <a:chExt cx="1025820" cy="502622"/>
            </a:xfrm>
          </p:grpSpPr>
          <p:sp>
            <p:nvSpPr>
              <p:cNvPr id="463" name="TextBox 462">
                <a:extLst>
                  <a:ext uri="{FF2B5EF4-FFF2-40B4-BE49-F238E27FC236}">
                    <a16:creationId xmlns:a16="http://schemas.microsoft.com/office/drawing/2014/main" id="{D7E0C499-F1A5-4B1F-84C9-8F985D57292A}"/>
                  </a:ext>
                </a:extLst>
              </p:cNvPr>
              <p:cNvSpPr txBox="1"/>
              <p:nvPr/>
            </p:nvSpPr>
            <p:spPr>
              <a:xfrm>
                <a:off x="8134770" y="3583314"/>
                <a:ext cx="1025820" cy="286232"/>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Metrics and Reporting</a:t>
                </a:r>
              </a:p>
            </p:txBody>
          </p:sp>
          <p:grpSp>
            <p:nvGrpSpPr>
              <p:cNvPr id="464" name="Group 463">
                <a:extLst>
                  <a:ext uri="{FF2B5EF4-FFF2-40B4-BE49-F238E27FC236}">
                    <a16:creationId xmlns:a16="http://schemas.microsoft.com/office/drawing/2014/main" id="{DD8A9FEE-95F8-4E8E-AA1A-20D5120C6290}"/>
                  </a:ext>
                </a:extLst>
              </p:cNvPr>
              <p:cNvGrpSpPr/>
              <p:nvPr/>
            </p:nvGrpSpPr>
            <p:grpSpPr>
              <a:xfrm>
                <a:off x="8530402" y="3366924"/>
                <a:ext cx="234554" cy="208994"/>
                <a:chOff x="6202363" y="7829550"/>
                <a:chExt cx="990600" cy="882650"/>
              </a:xfrm>
              <a:solidFill>
                <a:schemeClr val="bg1"/>
              </a:solidFill>
            </p:grpSpPr>
            <p:sp>
              <p:nvSpPr>
                <p:cNvPr id="465" name="Freeform 235">
                  <a:extLst>
                    <a:ext uri="{FF2B5EF4-FFF2-40B4-BE49-F238E27FC236}">
                      <a16:creationId xmlns:a16="http://schemas.microsoft.com/office/drawing/2014/main" id="{D7D67A8E-EB45-4FF4-99A1-8788916E2C3E}"/>
                    </a:ext>
                  </a:extLst>
                </p:cNvPr>
                <p:cNvSpPr>
                  <a:spLocks noEditPoints="1"/>
                </p:cNvSpPr>
                <p:nvPr/>
              </p:nvSpPr>
              <p:spPr bwMode="auto">
                <a:xfrm>
                  <a:off x="6202363" y="7829550"/>
                  <a:ext cx="990600" cy="882650"/>
                </a:xfrm>
                <a:custGeom>
                  <a:avLst/>
                  <a:gdLst/>
                  <a:ahLst/>
                  <a:cxnLst>
                    <a:cxn ang="0">
                      <a:pos x="256" y="0"/>
                    </a:cxn>
                    <a:cxn ang="0">
                      <a:pos x="8" y="0"/>
                    </a:cxn>
                    <a:cxn ang="0">
                      <a:pos x="0" y="8"/>
                    </a:cxn>
                    <a:cxn ang="0">
                      <a:pos x="0" y="226"/>
                    </a:cxn>
                    <a:cxn ang="0">
                      <a:pos x="8" y="235"/>
                    </a:cxn>
                    <a:cxn ang="0">
                      <a:pos x="256" y="235"/>
                    </a:cxn>
                    <a:cxn ang="0">
                      <a:pos x="264" y="226"/>
                    </a:cxn>
                    <a:cxn ang="0">
                      <a:pos x="264" y="8"/>
                    </a:cxn>
                    <a:cxn ang="0">
                      <a:pos x="256" y="0"/>
                    </a:cxn>
                    <a:cxn ang="0">
                      <a:pos x="203" y="18"/>
                    </a:cxn>
                    <a:cxn ang="0">
                      <a:pos x="215" y="29"/>
                    </a:cxn>
                    <a:cxn ang="0">
                      <a:pos x="203" y="41"/>
                    </a:cxn>
                    <a:cxn ang="0">
                      <a:pos x="192" y="29"/>
                    </a:cxn>
                    <a:cxn ang="0">
                      <a:pos x="203" y="18"/>
                    </a:cxn>
                    <a:cxn ang="0">
                      <a:pos x="171" y="18"/>
                    </a:cxn>
                    <a:cxn ang="0">
                      <a:pos x="182" y="29"/>
                    </a:cxn>
                    <a:cxn ang="0">
                      <a:pos x="171" y="41"/>
                    </a:cxn>
                    <a:cxn ang="0">
                      <a:pos x="159" y="29"/>
                    </a:cxn>
                    <a:cxn ang="0">
                      <a:pos x="171" y="18"/>
                    </a:cxn>
                    <a:cxn ang="0">
                      <a:pos x="247" y="218"/>
                    </a:cxn>
                    <a:cxn ang="0">
                      <a:pos x="17" y="218"/>
                    </a:cxn>
                    <a:cxn ang="0">
                      <a:pos x="17" y="59"/>
                    </a:cxn>
                    <a:cxn ang="0">
                      <a:pos x="247" y="59"/>
                    </a:cxn>
                    <a:cxn ang="0">
                      <a:pos x="247" y="218"/>
                    </a:cxn>
                    <a:cxn ang="0">
                      <a:pos x="236" y="41"/>
                    </a:cxn>
                    <a:cxn ang="0">
                      <a:pos x="225" y="29"/>
                    </a:cxn>
                    <a:cxn ang="0">
                      <a:pos x="236" y="18"/>
                    </a:cxn>
                    <a:cxn ang="0">
                      <a:pos x="247" y="29"/>
                    </a:cxn>
                    <a:cxn ang="0">
                      <a:pos x="236" y="41"/>
                    </a:cxn>
                  </a:cxnLst>
                  <a:rect l="0" t="0" r="r" b="b"/>
                  <a:pathLst>
                    <a:path w="264" h="235">
                      <a:moveTo>
                        <a:pt x="256" y="0"/>
                      </a:moveTo>
                      <a:cubicBezTo>
                        <a:pt x="8" y="0"/>
                        <a:pt x="8" y="0"/>
                        <a:pt x="8" y="0"/>
                      </a:cubicBezTo>
                      <a:cubicBezTo>
                        <a:pt x="4" y="0"/>
                        <a:pt x="0" y="4"/>
                        <a:pt x="0" y="8"/>
                      </a:cubicBezTo>
                      <a:cubicBezTo>
                        <a:pt x="0" y="226"/>
                        <a:pt x="0" y="226"/>
                        <a:pt x="0" y="226"/>
                      </a:cubicBezTo>
                      <a:cubicBezTo>
                        <a:pt x="0" y="231"/>
                        <a:pt x="4" y="235"/>
                        <a:pt x="8" y="235"/>
                      </a:cubicBezTo>
                      <a:cubicBezTo>
                        <a:pt x="256" y="235"/>
                        <a:pt x="256" y="235"/>
                        <a:pt x="256" y="235"/>
                      </a:cubicBezTo>
                      <a:cubicBezTo>
                        <a:pt x="260" y="235"/>
                        <a:pt x="264" y="231"/>
                        <a:pt x="264" y="226"/>
                      </a:cubicBezTo>
                      <a:cubicBezTo>
                        <a:pt x="264" y="8"/>
                        <a:pt x="264" y="8"/>
                        <a:pt x="264" y="8"/>
                      </a:cubicBezTo>
                      <a:cubicBezTo>
                        <a:pt x="264" y="4"/>
                        <a:pt x="260" y="0"/>
                        <a:pt x="256" y="0"/>
                      </a:cubicBezTo>
                      <a:moveTo>
                        <a:pt x="203" y="18"/>
                      </a:moveTo>
                      <a:cubicBezTo>
                        <a:pt x="210" y="18"/>
                        <a:pt x="215" y="23"/>
                        <a:pt x="215" y="29"/>
                      </a:cubicBezTo>
                      <a:cubicBezTo>
                        <a:pt x="215" y="36"/>
                        <a:pt x="210" y="41"/>
                        <a:pt x="203" y="41"/>
                      </a:cubicBezTo>
                      <a:cubicBezTo>
                        <a:pt x="197" y="41"/>
                        <a:pt x="192" y="36"/>
                        <a:pt x="192" y="29"/>
                      </a:cubicBezTo>
                      <a:cubicBezTo>
                        <a:pt x="192" y="23"/>
                        <a:pt x="197" y="18"/>
                        <a:pt x="203" y="18"/>
                      </a:cubicBezTo>
                      <a:moveTo>
                        <a:pt x="171" y="18"/>
                      </a:moveTo>
                      <a:cubicBezTo>
                        <a:pt x="177" y="18"/>
                        <a:pt x="182" y="23"/>
                        <a:pt x="182" y="29"/>
                      </a:cubicBezTo>
                      <a:cubicBezTo>
                        <a:pt x="182" y="36"/>
                        <a:pt x="177" y="41"/>
                        <a:pt x="171" y="41"/>
                      </a:cubicBezTo>
                      <a:cubicBezTo>
                        <a:pt x="164" y="41"/>
                        <a:pt x="159" y="36"/>
                        <a:pt x="159" y="29"/>
                      </a:cubicBezTo>
                      <a:cubicBezTo>
                        <a:pt x="159" y="23"/>
                        <a:pt x="164" y="18"/>
                        <a:pt x="171" y="18"/>
                      </a:cubicBezTo>
                      <a:moveTo>
                        <a:pt x="247" y="218"/>
                      </a:moveTo>
                      <a:cubicBezTo>
                        <a:pt x="17" y="218"/>
                        <a:pt x="17" y="218"/>
                        <a:pt x="17" y="218"/>
                      </a:cubicBezTo>
                      <a:cubicBezTo>
                        <a:pt x="17" y="59"/>
                        <a:pt x="17" y="59"/>
                        <a:pt x="17" y="59"/>
                      </a:cubicBezTo>
                      <a:cubicBezTo>
                        <a:pt x="247" y="59"/>
                        <a:pt x="247" y="59"/>
                        <a:pt x="247" y="59"/>
                      </a:cubicBezTo>
                      <a:lnTo>
                        <a:pt x="247" y="218"/>
                      </a:lnTo>
                      <a:close/>
                      <a:moveTo>
                        <a:pt x="236" y="41"/>
                      </a:moveTo>
                      <a:cubicBezTo>
                        <a:pt x="230" y="41"/>
                        <a:pt x="225" y="36"/>
                        <a:pt x="225" y="29"/>
                      </a:cubicBezTo>
                      <a:cubicBezTo>
                        <a:pt x="225" y="23"/>
                        <a:pt x="230" y="18"/>
                        <a:pt x="236" y="18"/>
                      </a:cubicBezTo>
                      <a:cubicBezTo>
                        <a:pt x="242" y="18"/>
                        <a:pt x="247" y="23"/>
                        <a:pt x="247" y="29"/>
                      </a:cubicBezTo>
                      <a:cubicBezTo>
                        <a:pt x="247" y="36"/>
                        <a:pt x="242" y="41"/>
                        <a:pt x="236" y="4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66" name="Freeform 236">
                  <a:extLst>
                    <a:ext uri="{FF2B5EF4-FFF2-40B4-BE49-F238E27FC236}">
                      <a16:creationId xmlns:a16="http://schemas.microsoft.com/office/drawing/2014/main" id="{22604281-9D07-4268-955D-0E42F8DD4FCB}"/>
                    </a:ext>
                  </a:extLst>
                </p:cNvPr>
                <p:cNvSpPr>
                  <a:spLocks noEditPoints="1"/>
                </p:cNvSpPr>
                <p:nvPr/>
              </p:nvSpPr>
              <p:spPr bwMode="auto">
                <a:xfrm>
                  <a:off x="6364288" y="8183563"/>
                  <a:ext cx="666750" cy="363538"/>
                </a:xfrm>
                <a:custGeom>
                  <a:avLst/>
                  <a:gdLst/>
                  <a:ahLst/>
                  <a:cxnLst>
                    <a:cxn ang="0">
                      <a:pos x="160" y="0"/>
                    </a:cxn>
                    <a:cxn ang="0">
                      <a:pos x="141" y="19"/>
                    </a:cxn>
                    <a:cxn ang="0">
                      <a:pos x="143" y="26"/>
                    </a:cxn>
                    <a:cxn ang="0">
                      <a:pos x="122" y="47"/>
                    </a:cxn>
                    <a:cxn ang="0">
                      <a:pos x="114" y="45"/>
                    </a:cxn>
                    <a:cxn ang="0">
                      <a:pos x="101" y="50"/>
                    </a:cxn>
                    <a:cxn ang="0">
                      <a:pos x="84" y="41"/>
                    </a:cxn>
                    <a:cxn ang="0">
                      <a:pos x="84" y="39"/>
                    </a:cxn>
                    <a:cxn ang="0">
                      <a:pos x="66" y="20"/>
                    </a:cxn>
                    <a:cxn ang="0">
                      <a:pos x="47" y="39"/>
                    </a:cxn>
                    <a:cxn ang="0">
                      <a:pos x="48" y="45"/>
                    </a:cxn>
                    <a:cxn ang="0">
                      <a:pos x="28" y="63"/>
                    </a:cxn>
                    <a:cxn ang="0">
                      <a:pos x="18" y="60"/>
                    </a:cxn>
                    <a:cxn ang="0">
                      <a:pos x="0" y="79"/>
                    </a:cxn>
                    <a:cxn ang="0">
                      <a:pos x="18" y="97"/>
                    </a:cxn>
                    <a:cxn ang="0">
                      <a:pos x="37" y="79"/>
                    </a:cxn>
                    <a:cxn ang="0">
                      <a:pos x="36" y="72"/>
                    </a:cxn>
                    <a:cxn ang="0">
                      <a:pos x="56" y="55"/>
                    </a:cxn>
                    <a:cxn ang="0">
                      <a:pos x="66" y="57"/>
                    </a:cxn>
                    <a:cxn ang="0">
                      <a:pos x="78" y="52"/>
                    </a:cxn>
                    <a:cxn ang="0">
                      <a:pos x="95" y="61"/>
                    </a:cxn>
                    <a:cxn ang="0">
                      <a:pos x="95" y="64"/>
                    </a:cxn>
                    <a:cxn ang="0">
                      <a:pos x="114" y="82"/>
                    </a:cxn>
                    <a:cxn ang="0">
                      <a:pos x="132" y="64"/>
                    </a:cxn>
                    <a:cxn ang="0">
                      <a:pos x="130" y="56"/>
                    </a:cxn>
                    <a:cxn ang="0">
                      <a:pos x="152" y="35"/>
                    </a:cxn>
                    <a:cxn ang="0">
                      <a:pos x="160" y="37"/>
                    </a:cxn>
                    <a:cxn ang="0">
                      <a:pos x="178" y="19"/>
                    </a:cxn>
                    <a:cxn ang="0">
                      <a:pos x="160" y="0"/>
                    </a:cxn>
                    <a:cxn ang="0">
                      <a:pos x="18" y="85"/>
                    </a:cxn>
                    <a:cxn ang="0">
                      <a:pos x="12" y="79"/>
                    </a:cxn>
                    <a:cxn ang="0">
                      <a:pos x="18" y="73"/>
                    </a:cxn>
                    <a:cxn ang="0">
                      <a:pos x="25" y="79"/>
                    </a:cxn>
                    <a:cxn ang="0">
                      <a:pos x="18" y="85"/>
                    </a:cxn>
                    <a:cxn ang="0">
                      <a:pos x="66" y="45"/>
                    </a:cxn>
                    <a:cxn ang="0">
                      <a:pos x="59" y="39"/>
                    </a:cxn>
                    <a:cxn ang="0">
                      <a:pos x="66" y="33"/>
                    </a:cxn>
                    <a:cxn ang="0">
                      <a:pos x="72" y="39"/>
                    </a:cxn>
                    <a:cxn ang="0">
                      <a:pos x="66" y="45"/>
                    </a:cxn>
                    <a:cxn ang="0">
                      <a:pos x="114" y="70"/>
                    </a:cxn>
                    <a:cxn ang="0">
                      <a:pos x="107" y="64"/>
                    </a:cxn>
                    <a:cxn ang="0">
                      <a:pos x="114" y="58"/>
                    </a:cxn>
                    <a:cxn ang="0">
                      <a:pos x="120" y="64"/>
                    </a:cxn>
                    <a:cxn ang="0">
                      <a:pos x="114" y="70"/>
                    </a:cxn>
                    <a:cxn ang="0">
                      <a:pos x="160" y="25"/>
                    </a:cxn>
                    <a:cxn ang="0">
                      <a:pos x="154" y="19"/>
                    </a:cxn>
                    <a:cxn ang="0">
                      <a:pos x="160" y="13"/>
                    </a:cxn>
                    <a:cxn ang="0">
                      <a:pos x="166" y="19"/>
                    </a:cxn>
                    <a:cxn ang="0">
                      <a:pos x="160" y="25"/>
                    </a:cxn>
                  </a:cxnLst>
                  <a:rect l="0" t="0" r="r" b="b"/>
                  <a:pathLst>
                    <a:path w="178" h="97">
                      <a:moveTo>
                        <a:pt x="160" y="0"/>
                      </a:moveTo>
                      <a:cubicBezTo>
                        <a:pt x="150" y="0"/>
                        <a:pt x="141" y="9"/>
                        <a:pt x="141" y="19"/>
                      </a:cubicBezTo>
                      <a:cubicBezTo>
                        <a:pt x="141" y="22"/>
                        <a:pt x="142" y="24"/>
                        <a:pt x="143" y="26"/>
                      </a:cubicBezTo>
                      <a:cubicBezTo>
                        <a:pt x="122" y="47"/>
                        <a:pt x="122" y="47"/>
                        <a:pt x="122" y="47"/>
                      </a:cubicBezTo>
                      <a:cubicBezTo>
                        <a:pt x="119" y="46"/>
                        <a:pt x="117" y="45"/>
                        <a:pt x="114" y="45"/>
                      </a:cubicBezTo>
                      <a:cubicBezTo>
                        <a:pt x="109" y="45"/>
                        <a:pt x="105" y="47"/>
                        <a:pt x="101" y="50"/>
                      </a:cubicBezTo>
                      <a:cubicBezTo>
                        <a:pt x="84" y="41"/>
                        <a:pt x="84" y="41"/>
                        <a:pt x="84" y="41"/>
                      </a:cubicBezTo>
                      <a:cubicBezTo>
                        <a:pt x="84" y="39"/>
                        <a:pt x="84" y="39"/>
                        <a:pt x="84" y="39"/>
                      </a:cubicBezTo>
                      <a:cubicBezTo>
                        <a:pt x="84" y="29"/>
                        <a:pt x="76" y="20"/>
                        <a:pt x="66" y="20"/>
                      </a:cubicBezTo>
                      <a:cubicBezTo>
                        <a:pt x="55" y="20"/>
                        <a:pt x="47" y="29"/>
                        <a:pt x="47" y="39"/>
                      </a:cubicBezTo>
                      <a:cubicBezTo>
                        <a:pt x="47" y="41"/>
                        <a:pt x="47" y="43"/>
                        <a:pt x="48" y="45"/>
                      </a:cubicBezTo>
                      <a:cubicBezTo>
                        <a:pt x="28" y="63"/>
                        <a:pt x="28" y="63"/>
                        <a:pt x="28" y="63"/>
                      </a:cubicBezTo>
                      <a:cubicBezTo>
                        <a:pt x="25" y="61"/>
                        <a:pt x="22" y="60"/>
                        <a:pt x="18" y="60"/>
                      </a:cubicBezTo>
                      <a:cubicBezTo>
                        <a:pt x="8" y="60"/>
                        <a:pt x="0" y="69"/>
                        <a:pt x="0" y="79"/>
                      </a:cubicBezTo>
                      <a:cubicBezTo>
                        <a:pt x="0" y="89"/>
                        <a:pt x="8" y="97"/>
                        <a:pt x="18" y="97"/>
                      </a:cubicBezTo>
                      <a:cubicBezTo>
                        <a:pt x="29" y="97"/>
                        <a:pt x="37" y="89"/>
                        <a:pt x="37" y="79"/>
                      </a:cubicBezTo>
                      <a:cubicBezTo>
                        <a:pt x="37" y="77"/>
                        <a:pt x="36" y="74"/>
                        <a:pt x="36" y="72"/>
                      </a:cubicBezTo>
                      <a:cubicBezTo>
                        <a:pt x="56" y="55"/>
                        <a:pt x="56" y="55"/>
                        <a:pt x="56" y="55"/>
                      </a:cubicBezTo>
                      <a:cubicBezTo>
                        <a:pt x="59" y="56"/>
                        <a:pt x="62" y="57"/>
                        <a:pt x="66" y="57"/>
                      </a:cubicBezTo>
                      <a:cubicBezTo>
                        <a:pt x="71" y="57"/>
                        <a:pt x="75" y="55"/>
                        <a:pt x="78" y="52"/>
                      </a:cubicBezTo>
                      <a:cubicBezTo>
                        <a:pt x="95" y="61"/>
                        <a:pt x="95" y="61"/>
                        <a:pt x="95" y="61"/>
                      </a:cubicBezTo>
                      <a:cubicBezTo>
                        <a:pt x="95" y="64"/>
                        <a:pt x="95" y="64"/>
                        <a:pt x="95" y="64"/>
                      </a:cubicBezTo>
                      <a:cubicBezTo>
                        <a:pt x="95" y="74"/>
                        <a:pt x="103" y="82"/>
                        <a:pt x="114" y="82"/>
                      </a:cubicBezTo>
                      <a:cubicBezTo>
                        <a:pt x="124" y="82"/>
                        <a:pt x="132" y="74"/>
                        <a:pt x="132" y="64"/>
                      </a:cubicBezTo>
                      <a:cubicBezTo>
                        <a:pt x="132" y="61"/>
                        <a:pt x="131" y="58"/>
                        <a:pt x="130" y="56"/>
                      </a:cubicBezTo>
                      <a:cubicBezTo>
                        <a:pt x="152" y="35"/>
                        <a:pt x="152" y="35"/>
                        <a:pt x="152" y="35"/>
                      </a:cubicBezTo>
                      <a:cubicBezTo>
                        <a:pt x="154" y="37"/>
                        <a:pt x="157" y="37"/>
                        <a:pt x="160" y="37"/>
                      </a:cubicBezTo>
                      <a:cubicBezTo>
                        <a:pt x="170" y="37"/>
                        <a:pt x="178" y="29"/>
                        <a:pt x="178" y="19"/>
                      </a:cubicBezTo>
                      <a:cubicBezTo>
                        <a:pt x="178" y="9"/>
                        <a:pt x="170" y="0"/>
                        <a:pt x="160" y="0"/>
                      </a:cubicBezTo>
                      <a:moveTo>
                        <a:pt x="18" y="85"/>
                      </a:moveTo>
                      <a:cubicBezTo>
                        <a:pt x="15" y="85"/>
                        <a:pt x="12" y="82"/>
                        <a:pt x="12" y="79"/>
                      </a:cubicBezTo>
                      <a:cubicBezTo>
                        <a:pt x="12" y="75"/>
                        <a:pt x="15" y="73"/>
                        <a:pt x="18" y="73"/>
                      </a:cubicBezTo>
                      <a:cubicBezTo>
                        <a:pt x="22" y="73"/>
                        <a:pt x="25" y="75"/>
                        <a:pt x="25" y="79"/>
                      </a:cubicBezTo>
                      <a:cubicBezTo>
                        <a:pt x="25" y="82"/>
                        <a:pt x="22" y="85"/>
                        <a:pt x="18" y="85"/>
                      </a:cubicBezTo>
                      <a:moveTo>
                        <a:pt x="66" y="45"/>
                      </a:moveTo>
                      <a:cubicBezTo>
                        <a:pt x="62" y="45"/>
                        <a:pt x="59" y="42"/>
                        <a:pt x="59" y="39"/>
                      </a:cubicBezTo>
                      <a:cubicBezTo>
                        <a:pt x="59" y="36"/>
                        <a:pt x="62" y="33"/>
                        <a:pt x="66" y="33"/>
                      </a:cubicBezTo>
                      <a:cubicBezTo>
                        <a:pt x="69" y="33"/>
                        <a:pt x="72" y="36"/>
                        <a:pt x="72" y="39"/>
                      </a:cubicBezTo>
                      <a:cubicBezTo>
                        <a:pt x="72" y="42"/>
                        <a:pt x="69" y="45"/>
                        <a:pt x="66" y="45"/>
                      </a:cubicBezTo>
                      <a:moveTo>
                        <a:pt x="114" y="70"/>
                      </a:moveTo>
                      <a:cubicBezTo>
                        <a:pt x="110" y="70"/>
                        <a:pt x="107" y="67"/>
                        <a:pt x="107" y="64"/>
                      </a:cubicBezTo>
                      <a:cubicBezTo>
                        <a:pt x="107" y="60"/>
                        <a:pt x="110" y="58"/>
                        <a:pt x="114" y="58"/>
                      </a:cubicBezTo>
                      <a:cubicBezTo>
                        <a:pt x="117" y="58"/>
                        <a:pt x="120" y="60"/>
                        <a:pt x="120" y="64"/>
                      </a:cubicBezTo>
                      <a:cubicBezTo>
                        <a:pt x="120" y="67"/>
                        <a:pt x="117" y="70"/>
                        <a:pt x="114" y="70"/>
                      </a:cubicBezTo>
                      <a:moveTo>
                        <a:pt x="160" y="25"/>
                      </a:moveTo>
                      <a:cubicBezTo>
                        <a:pt x="156" y="25"/>
                        <a:pt x="154" y="22"/>
                        <a:pt x="154" y="19"/>
                      </a:cubicBezTo>
                      <a:cubicBezTo>
                        <a:pt x="154" y="15"/>
                        <a:pt x="156" y="13"/>
                        <a:pt x="160" y="13"/>
                      </a:cubicBezTo>
                      <a:cubicBezTo>
                        <a:pt x="163" y="13"/>
                        <a:pt x="166" y="15"/>
                        <a:pt x="166" y="19"/>
                      </a:cubicBezTo>
                      <a:cubicBezTo>
                        <a:pt x="166" y="22"/>
                        <a:pt x="163" y="25"/>
                        <a:pt x="160" y="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grpSp>
        </p:grpSp>
      </p:grpSp>
      <p:grpSp>
        <p:nvGrpSpPr>
          <p:cNvPr id="4" name="Group 3">
            <a:extLst>
              <a:ext uri="{FF2B5EF4-FFF2-40B4-BE49-F238E27FC236}">
                <a16:creationId xmlns:a16="http://schemas.microsoft.com/office/drawing/2014/main" id="{4D9B72DC-00AB-4502-9DA4-67FC343A8A1B}"/>
              </a:ext>
            </a:extLst>
          </p:cNvPr>
          <p:cNvGrpSpPr/>
          <p:nvPr/>
        </p:nvGrpSpPr>
        <p:grpSpPr>
          <a:xfrm>
            <a:off x="9255948" y="4675691"/>
            <a:ext cx="2423591" cy="621239"/>
            <a:chOff x="9255948" y="4588208"/>
            <a:chExt cx="2423591" cy="621239"/>
          </a:xfrm>
        </p:grpSpPr>
        <p:sp>
          <p:nvSpPr>
            <p:cNvPr id="474" name="TextBox 473">
              <a:extLst>
                <a:ext uri="{FF2B5EF4-FFF2-40B4-BE49-F238E27FC236}">
                  <a16:creationId xmlns:a16="http://schemas.microsoft.com/office/drawing/2014/main" id="{A192CEDD-C9A9-4D22-968B-B877E0288F51}"/>
                </a:ext>
              </a:extLst>
            </p:cNvPr>
            <p:cNvSpPr txBox="1"/>
            <p:nvPr/>
          </p:nvSpPr>
          <p:spPr>
            <a:xfrm>
              <a:off x="9255948" y="4902409"/>
              <a:ext cx="1073540" cy="286232"/>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Agile Program and Change Management</a:t>
              </a:r>
            </a:p>
          </p:txBody>
        </p:sp>
        <p:grpSp>
          <p:nvGrpSpPr>
            <p:cNvPr id="475" name="Group 474">
              <a:extLst>
                <a:ext uri="{FF2B5EF4-FFF2-40B4-BE49-F238E27FC236}">
                  <a16:creationId xmlns:a16="http://schemas.microsoft.com/office/drawing/2014/main" id="{5EBB304A-C8FF-4396-857F-87D4235D8EA5}"/>
                </a:ext>
              </a:extLst>
            </p:cNvPr>
            <p:cNvGrpSpPr>
              <a:grpSpLocks noChangeAspect="1"/>
            </p:cNvGrpSpPr>
            <p:nvPr/>
          </p:nvGrpSpPr>
          <p:grpSpPr bwMode="auto">
            <a:xfrm>
              <a:off x="9700008" y="4588208"/>
              <a:ext cx="185396" cy="213447"/>
              <a:chOff x="4804" y="3162"/>
              <a:chExt cx="423" cy="487"/>
            </a:xfrm>
            <a:solidFill>
              <a:schemeClr val="bg1"/>
            </a:solidFill>
          </p:grpSpPr>
          <p:sp>
            <p:nvSpPr>
              <p:cNvPr id="476" name="Freeform 209">
                <a:extLst>
                  <a:ext uri="{FF2B5EF4-FFF2-40B4-BE49-F238E27FC236}">
                    <a16:creationId xmlns:a16="http://schemas.microsoft.com/office/drawing/2014/main" id="{66804479-FDD4-4725-B2D7-2CDCD4CC8702}"/>
                  </a:ext>
                </a:extLst>
              </p:cNvPr>
              <p:cNvSpPr>
                <a:spLocks/>
              </p:cNvSpPr>
              <p:nvPr/>
            </p:nvSpPr>
            <p:spPr bwMode="auto">
              <a:xfrm>
                <a:off x="4951" y="3162"/>
                <a:ext cx="276" cy="241"/>
              </a:xfrm>
              <a:custGeom>
                <a:avLst/>
                <a:gdLst/>
                <a:ahLst/>
                <a:cxnLst>
                  <a:cxn ang="0">
                    <a:pos x="76" y="9"/>
                  </a:cxn>
                  <a:cxn ang="0">
                    <a:pos x="27" y="23"/>
                  </a:cxn>
                  <a:cxn ang="0">
                    <a:pos x="2" y="55"/>
                  </a:cxn>
                  <a:cxn ang="0">
                    <a:pos x="1" y="81"/>
                  </a:cxn>
                  <a:cxn ang="0">
                    <a:pos x="21" y="74"/>
                  </a:cxn>
                  <a:cxn ang="0">
                    <a:pos x="22" y="63"/>
                  </a:cxn>
                  <a:cxn ang="0">
                    <a:pos x="36" y="47"/>
                  </a:cxn>
                  <a:cxn ang="0">
                    <a:pos x="50" y="48"/>
                  </a:cxn>
                  <a:cxn ang="0">
                    <a:pos x="53" y="61"/>
                  </a:cxn>
                  <a:cxn ang="0">
                    <a:pos x="36" y="77"/>
                  </a:cxn>
                  <a:cxn ang="0">
                    <a:pos x="43" y="100"/>
                  </a:cxn>
                  <a:cxn ang="0">
                    <a:pos x="79" y="70"/>
                  </a:cxn>
                  <a:cxn ang="0">
                    <a:pos x="107" y="40"/>
                  </a:cxn>
                  <a:cxn ang="0">
                    <a:pos x="117" y="27"/>
                  </a:cxn>
                  <a:cxn ang="0">
                    <a:pos x="87" y="0"/>
                  </a:cxn>
                  <a:cxn ang="0">
                    <a:pos x="76" y="9"/>
                  </a:cxn>
                </a:cxnLst>
                <a:rect l="0" t="0" r="r" b="b"/>
                <a:pathLst>
                  <a:path w="117" h="102">
                    <a:moveTo>
                      <a:pt x="76" y="9"/>
                    </a:moveTo>
                    <a:cubicBezTo>
                      <a:pt x="56" y="15"/>
                      <a:pt x="45" y="17"/>
                      <a:pt x="27" y="23"/>
                    </a:cubicBezTo>
                    <a:cubicBezTo>
                      <a:pt x="24" y="23"/>
                      <a:pt x="2" y="55"/>
                      <a:pt x="2" y="55"/>
                    </a:cubicBezTo>
                    <a:cubicBezTo>
                      <a:pt x="2" y="55"/>
                      <a:pt x="0" y="63"/>
                      <a:pt x="1" y="81"/>
                    </a:cubicBezTo>
                    <a:cubicBezTo>
                      <a:pt x="1" y="82"/>
                      <a:pt x="21" y="74"/>
                      <a:pt x="21" y="74"/>
                    </a:cubicBezTo>
                    <a:cubicBezTo>
                      <a:pt x="22" y="65"/>
                      <a:pt x="22" y="63"/>
                      <a:pt x="22" y="63"/>
                    </a:cubicBezTo>
                    <a:cubicBezTo>
                      <a:pt x="36" y="47"/>
                      <a:pt x="36" y="47"/>
                      <a:pt x="36" y="47"/>
                    </a:cubicBezTo>
                    <a:cubicBezTo>
                      <a:pt x="42" y="49"/>
                      <a:pt x="53" y="51"/>
                      <a:pt x="50" y="48"/>
                    </a:cubicBezTo>
                    <a:cubicBezTo>
                      <a:pt x="54" y="52"/>
                      <a:pt x="54" y="57"/>
                      <a:pt x="53" y="61"/>
                    </a:cubicBezTo>
                    <a:cubicBezTo>
                      <a:pt x="49" y="65"/>
                      <a:pt x="42" y="72"/>
                      <a:pt x="36" y="77"/>
                    </a:cubicBezTo>
                    <a:cubicBezTo>
                      <a:pt x="29" y="83"/>
                      <a:pt x="29" y="102"/>
                      <a:pt x="43" y="100"/>
                    </a:cubicBezTo>
                    <a:cubicBezTo>
                      <a:pt x="49" y="93"/>
                      <a:pt x="62" y="79"/>
                      <a:pt x="79" y="70"/>
                    </a:cubicBezTo>
                    <a:cubicBezTo>
                      <a:pt x="90" y="64"/>
                      <a:pt x="98" y="56"/>
                      <a:pt x="107" y="40"/>
                    </a:cubicBezTo>
                    <a:cubicBezTo>
                      <a:pt x="108" y="38"/>
                      <a:pt x="115" y="30"/>
                      <a:pt x="117" y="27"/>
                    </a:cubicBezTo>
                    <a:cubicBezTo>
                      <a:pt x="87" y="0"/>
                      <a:pt x="87" y="0"/>
                      <a:pt x="87" y="0"/>
                    </a:cubicBezTo>
                    <a:cubicBezTo>
                      <a:pt x="81" y="5"/>
                      <a:pt x="77" y="8"/>
                      <a:pt x="76"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77" name="Freeform 210">
                <a:extLst>
                  <a:ext uri="{FF2B5EF4-FFF2-40B4-BE49-F238E27FC236}">
                    <a16:creationId xmlns:a16="http://schemas.microsoft.com/office/drawing/2014/main" id="{3ABC2948-B906-4140-916E-A491215F60FE}"/>
                  </a:ext>
                </a:extLst>
              </p:cNvPr>
              <p:cNvSpPr>
                <a:spLocks/>
              </p:cNvSpPr>
              <p:nvPr/>
            </p:nvSpPr>
            <p:spPr bwMode="auto">
              <a:xfrm>
                <a:off x="4901" y="3519"/>
                <a:ext cx="163" cy="130"/>
              </a:xfrm>
              <a:custGeom>
                <a:avLst/>
                <a:gdLst/>
                <a:ahLst/>
                <a:cxnLst>
                  <a:cxn ang="0">
                    <a:pos x="64" y="2"/>
                  </a:cxn>
                  <a:cxn ang="0">
                    <a:pos x="53" y="0"/>
                  </a:cxn>
                  <a:cxn ang="0">
                    <a:pos x="50" y="1"/>
                  </a:cxn>
                  <a:cxn ang="0">
                    <a:pos x="50" y="1"/>
                  </a:cxn>
                  <a:cxn ang="0">
                    <a:pos x="50" y="1"/>
                  </a:cxn>
                  <a:cxn ang="0">
                    <a:pos x="50" y="2"/>
                  </a:cxn>
                  <a:cxn ang="0">
                    <a:pos x="52" y="5"/>
                  </a:cxn>
                  <a:cxn ang="0">
                    <a:pos x="52" y="7"/>
                  </a:cxn>
                  <a:cxn ang="0">
                    <a:pos x="52" y="7"/>
                  </a:cxn>
                  <a:cxn ang="0">
                    <a:pos x="52" y="7"/>
                  </a:cxn>
                  <a:cxn ang="0">
                    <a:pos x="49" y="14"/>
                  </a:cxn>
                  <a:cxn ang="0">
                    <a:pos x="42" y="17"/>
                  </a:cxn>
                  <a:cxn ang="0">
                    <a:pos x="36" y="16"/>
                  </a:cxn>
                  <a:cxn ang="0">
                    <a:pos x="32" y="12"/>
                  </a:cxn>
                  <a:cxn ang="0">
                    <a:pos x="31" y="9"/>
                  </a:cxn>
                  <a:cxn ang="0">
                    <a:pos x="31" y="8"/>
                  </a:cxn>
                  <a:cxn ang="0">
                    <a:pos x="31" y="6"/>
                  </a:cxn>
                  <a:cxn ang="0">
                    <a:pos x="32" y="2"/>
                  </a:cxn>
                  <a:cxn ang="0">
                    <a:pos x="33" y="1"/>
                  </a:cxn>
                  <a:cxn ang="0">
                    <a:pos x="33" y="1"/>
                  </a:cxn>
                  <a:cxn ang="0">
                    <a:pos x="30" y="1"/>
                  </a:cxn>
                  <a:cxn ang="0">
                    <a:pos x="29" y="1"/>
                  </a:cxn>
                  <a:cxn ang="0">
                    <a:pos x="20" y="1"/>
                  </a:cxn>
                  <a:cxn ang="0">
                    <a:pos x="16" y="1"/>
                  </a:cxn>
                  <a:cxn ang="0">
                    <a:pos x="16" y="8"/>
                  </a:cxn>
                  <a:cxn ang="0">
                    <a:pos x="17" y="15"/>
                  </a:cxn>
                  <a:cxn ang="0">
                    <a:pos x="16" y="18"/>
                  </a:cxn>
                  <a:cxn ang="0">
                    <a:pos x="16" y="20"/>
                  </a:cxn>
                  <a:cxn ang="0">
                    <a:pos x="16" y="22"/>
                  </a:cxn>
                  <a:cxn ang="0">
                    <a:pos x="15" y="22"/>
                  </a:cxn>
                  <a:cxn ang="0">
                    <a:pos x="13" y="23"/>
                  </a:cxn>
                  <a:cxn ang="0">
                    <a:pos x="13" y="23"/>
                  </a:cxn>
                  <a:cxn ang="0">
                    <a:pos x="13" y="23"/>
                  </a:cxn>
                  <a:cxn ang="0">
                    <a:pos x="11" y="22"/>
                  </a:cxn>
                  <a:cxn ang="0">
                    <a:pos x="10" y="21"/>
                  </a:cxn>
                  <a:cxn ang="0">
                    <a:pos x="7" y="20"/>
                  </a:cxn>
                  <a:cxn ang="0">
                    <a:pos x="5" y="20"/>
                  </a:cxn>
                  <a:cxn ang="0">
                    <a:pos x="3" y="20"/>
                  </a:cxn>
                  <a:cxn ang="0">
                    <a:pos x="2" y="22"/>
                  </a:cxn>
                  <a:cxn ang="0">
                    <a:pos x="0" y="28"/>
                  </a:cxn>
                  <a:cxn ang="0">
                    <a:pos x="2" y="33"/>
                  </a:cxn>
                  <a:cxn ang="0">
                    <a:pos x="6" y="34"/>
                  </a:cxn>
                  <a:cxn ang="0">
                    <a:pos x="8" y="34"/>
                  </a:cxn>
                  <a:cxn ang="0">
                    <a:pos x="10" y="34"/>
                  </a:cxn>
                  <a:cxn ang="0">
                    <a:pos x="11" y="33"/>
                  </a:cxn>
                  <a:cxn ang="0">
                    <a:pos x="13" y="32"/>
                  </a:cxn>
                  <a:cxn ang="0">
                    <a:pos x="13" y="32"/>
                  </a:cxn>
                  <a:cxn ang="0">
                    <a:pos x="13" y="32"/>
                  </a:cxn>
                  <a:cxn ang="0">
                    <a:pos x="14" y="32"/>
                  </a:cxn>
                  <a:cxn ang="0">
                    <a:pos x="16" y="34"/>
                  </a:cxn>
                  <a:cxn ang="0">
                    <a:pos x="16" y="35"/>
                  </a:cxn>
                  <a:cxn ang="0">
                    <a:pos x="17" y="38"/>
                  </a:cxn>
                  <a:cxn ang="0">
                    <a:pos x="15" y="50"/>
                  </a:cxn>
                  <a:cxn ang="0">
                    <a:pos x="15" y="55"/>
                  </a:cxn>
                  <a:cxn ang="0">
                    <a:pos x="64" y="55"/>
                  </a:cxn>
                  <a:cxn ang="0">
                    <a:pos x="69" y="50"/>
                  </a:cxn>
                  <a:cxn ang="0">
                    <a:pos x="69" y="2"/>
                  </a:cxn>
                  <a:cxn ang="0">
                    <a:pos x="69" y="2"/>
                  </a:cxn>
                  <a:cxn ang="0">
                    <a:pos x="64" y="2"/>
                  </a:cxn>
                </a:cxnLst>
                <a:rect l="0" t="0" r="r" b="b"/>
                <a:pathLst>
                  <a:path w="69" h="55">
                    <a:moveTo>
                      <a:pt x="64" y="2"/>
                    </a:moveTo>
                    <a:cubicBezTo>
                      <a:pt x="60" y="1"/>
                      <a:pt x="56" y="0"/>
                      <a:pt x="53" y="0"/>
                    </a:cubicBezTo>
                    <a:cubicBezTo>
                      <a:pt x="52" y="0"/>
                      <a:pt x="51" y="0"/>
                      <a:pt x="50" y="1"/>
                    </a:cubicBezTo>
                    <a:cubicBezTo>
                      <a:pt x="50" y="1"/>
                      <a:pt x="50" y="1"/>
                      <a:pt x="50" y="1"/>
                    </a:cubicBezTo>
                    <a:cubicBezTo>
                      <a:pt x="50" y="1"/>
                      <a:pt x="50" y="1"/>
                      <a:pt x="50" y="1"/>
                    </a:cubicBezTo>
                    <a:cubicBezTo>
                      <a:pt x="50" y="1"/>
                      <a:pt x="50" y="1"/>
                      <a:pt x="50" y="2"/>
                    </a:cubicBezTo>
                    <a:cubicBezTo>
                      <a:pt x="51" y="2"/>
                      <a:pt x="51" y="4"/>
                      <a:pt x="52" y="5"/>
                    </a:cubicBezTo>
                    <a:cubicBezTo>
                      <a:pt x="52" y="6"/>
                      <a:pt x="52" y="7"/>
                      <a:pt x="52" y="7"/>
                    </a:cubicBezTo>
                    <a:cubicBezTo>
                      <a:pt x="52" y="7"/>
                      <a:pt x="52" y="7"/>
                      <a:pt x="52" y="7"/>
                    </a:cubicBezTo>
                    <a:cubicBezTo>
                      <a:pt x="52" y="7"/>
                      <a:pt x="52" y="7"/>
                      <a:pt x="52" y="7"/>
                    </a:cubicBezTo>
                    <a:cubicBezTo>
                      <a:pt x="52" y="10"/>
                      <a:pt x="51" y="12"/>
                      <a:pt x="49" y="14"/>
                    </a:cubicBezTo>
                    <a:cubicBezTo>
                      <a:pt x="47" y="16"/>
                      <a:pt x="45" y="17"/>
                      <a:pt x="42" y="17"/>
                    </a:cubicBezTo>
                    <a:cubicBezTo>
                      <a:pt x="40" y="17"/>
                      <a:pt x="38" y="17"/>
                      <a:pt x="36" y="16"/>
                    </a:cubicBezTo>
                    <a:cubicBezTo>
                      <a:pt x="34" y="15"/>
                      <a:pt x="33" y="14"/>
                      <a:pt x="32" y="12"/>
                    </a:cubicBezTo>
                    <a:cubicBezTo>
                      <a:pt x="31" y="11"/>
                      <a:pt x="31" y="10"/>
                      <a:pt x="31" y="9"/>
                    </a:cubicBezTo>
                    <a:cubicBezTo>
                      <a:pt x="31" y="9"/>
                      <a:pt x="31" y="8"/>
                      <a:pt x="31" y="8"/>
                    </a:cubicBezTo>
                    <a:cubicBezTo>
                      <a:pt x="31" y="7"/>
                      <a:pt x="31" y="7"/>
                      <a:pt x="31" y="6"/>
                    </a:cubicBezTo>
                    <a:cubicBezTo>
                      <a:pt x="31" y="4"/>
                      <a:pt x="32" y="3"/>
                      <a:pt x="32" y="2"/>
                    </a:cubicBezTo>
                    <a:cubicBezTo>
                      <a:pt x="33" y="2"/>
                      <a:pt x="33" y="1"/>
                      <a:pt x="33" y="1"/>
                    </a:cubicBezTo>
                    <a:cubicBezTo>
                      <a:pt x="33" y="1"/>
                      <a:pt x="33" y="1"/>
                      <a:pt x="33" y="1"/>
                    </a:cubicBezTo>
                    <a:cubicBezTo>
                      <a:pt x="32" y="1"/>
                      <a:pt x="31" y="1"/>
                      <a:pt x="30" y="1"/>
                    </a:cubicBezTo>
                    <a:cubicBezTo>
                      <a:pt x="30" y="1"/>
                      <a:pt x="29" y="1"/>
                      <a:pt x="29" y="1"/>
                    </a:cubicBezTo>
                    <a:cubicBezTo>
                      <a:pt x="26" y="1"/>
                      <a:pt x="23" y="1"/>
                      <a:pt x="20" y="1"/>
                    </a:cubicBezTo>
                    <a:cubicBezTo>
                      <a:pt x="18" y="1"/>
                      <a:pt x="17" y="1"/>
                      <a:pt x="16" y="1"/>
                    </a:cubicBezTo>
                    <a:cubicBezTo>
                      <a:pt x="16" y="3"/>
                      <a:pt x="16" y="6"/>
                      <a:pt x="16" y="8"/>
                    </a:cubicBezTo>
                    <a:cubicBezTo>
                      <a:pt x="16" y="11"/>
                      <a:pt x="17" y="13"/>
                      <a:pt x="17" y="15"/>
                    </a:cubicBezTo>
                    <a:cubicBezTo>
                      <a:pt x="17" y="16"/>
                      <a:pt x="16" y="17"/>
                      <a:pt x="16" y="18"/>
                    </a:cubicBezTo>
                    <a:cubicBezTo>
                      <a:pt x="16" y="19"/>
                      <a:pt x="16" y="20"/>
                      <a:pt x="16" y="20"/>
                    </a:cubicBezTo>
                    <a:cubicBezTo>
                      <a:pt x="16" y="21"/>
                      <a:pt x="16" y="21"/>
                      <a:pt x="16" y="22"/>
                    </a:cubicBezTo>
                    <a:cubicBezTo>
                      <a:pt x="15" y="22"/>
                      <a:pt x="15" y="22"/>
                      <a:pt x="15" y="22"/>
                    </a:cubicBezTo>
                    <a:cubicBezTo>
                      <a:pt x="14" y="23"/>
                      <a:pt x="14" y="23"/>
                      <a:pt x="13" y="23"/>
                    </a:cubicBezTo>
                    <a:cubicBezTo>
                      <a:pt x="13" y="23"/>
                      <a:pt x="13" y="23"/>
                      <a:pt x="13" y="23"/>
                    </a:cubicBezTo>
                    <a:cubicBezTo>
                      <a:pt x="13" y="23"/>
                      <a:pt x="13" y="23"/>
                      <a:pt x="13" y="23"/>
                    </a:cubicBezTo>
                    <a:cubicBezTo>
                      <a:pt x="13" y="23"/>
                      <a:pt x="12" y="22"/>
                      <a:pt x="11" y="22"/>
                    </a:cubicBezTo>
                    <a:cubicBezTo>
                      <a:pt x="11" y="22"/>
                      <a:pt x="11" y="22"/>
                      <a:pt x="10" y="21"/>
                    </a:cubicBezTo>
                    <a:cubicBezTo>
                      <a:pt x="9" y="21"/>
                      <a:pt x="8" y="20"/>
                      <a:pt x="7" y="20"/>
                    </a:cubicBezTo>
                    <a:cubicBezTo>
                      <a:pt x="6" y="20"/>
                      <a:pt x="6" y="20"/>
                      <a:pt x="5" y="20"/>
                    </a:cubicBezTo>
                    <a:cubicBezTo>
                      <a:pt x="4" y="20"/>
                      <a:pt x="4" y="20"/>
                      <a:pt x="3" y="20"/>
                    </a:cubicBezTo>
                    <a:cubicBezTo>
                      <a:pt x="2" y="21"/>
                      <a:pt x="2" y="21"/>
                      <a:pt x="2" y="22"/>
                    </a:cubicBezTo>
                    <a:cubicBezTo>
                      <a:pt x="1" y="23"/>
                      <a:pt x="0" y="25"/>
                      <a:pt x="0" y="28"/>
                    </a:cubicBezTo>
                    <a:cubicBezTo>
                      <a:pt x="0" y="30"/>
                      <a:pt x="1" y="31"/>
                      <a:pt x="2" y="33"/>
                    </a:cubicBezTo>
                    <a:cubicBezTo>
                      <a:pt x="3" y="34"/>
                      <a:pt x="5" y="34"/>
                      <a:pt x="6" y="34"/>
                    </a:cubicBezTo>
                    <a:cubicBezTo>
                      <a:pt x="7" y="34"/>
                      <a:pt x="7" y="34"/>
                      <a:pt x="8" y="34"/>
                    </a:cubicBezTo>
                    <a:cubicBezTo>
                      <a:pt x="9" y="34"/>
                      <a:pt x="9" y="34"/>
                      <a:pt x="10" y="34"/>
                    </a:cubicBezTo>
                    <a:cubicBezTo>
                      <a:pt x="10" y="33"/>
                      <a:pt x="11" y="33"/>
                      <a:pt x="11" y="33"/>
                    </a:cubicBezTo>
                    <a:cubicBezTo>
                      <a:pt x="12" y="32"/>
                      <a:pt x="12" y="32"/>
                      <a:pt x="13" y="32"/>
                    </a:cubicBezTo>
                    <a:cubicBezTo>
                      <a:pt x="13" y="32"/>
                      <a:pt x="13" y="32"/>
                      <a:pt x="13" y="32"/>
                    </a:cubicBezTo>
                    <a:cubicBezTo>
                      <a:pt x="13" y="32"/>
                      <a:pt x="13" y="32"/>
                      <a:pt x="13" y="32"/>
                    </a:cubicBezTo>
                    <a:cubicBezTo>
                      <a:pt x="13" y="32"/>
                      <a:pt x="14" y="32"/>
                      <a:pt x="14" y="32"/>
                    </a:cubicBezTo>
                    <a:cubicBezTo>
                      <a:pt x="15" y="33"/>
                      <a:pt x="16" y="33"/>
                      <a:pt x="16" y="34"/>
                    </a:cubicBezTo>
                    <a:cubicBezTo>
                      <a:pt x="16" y="34"/>
                      <a:pt x="16" y="35"/>
                      <a:pt x="16" y="35"/>
                    </a:cubicBezTo>
                    <a:cubicBezTo>
                      <a:pt x="17" y="36"/>
                      <a:pt x="17" y="37"/>
                      <a:pt x="17" y="38"/>
                    </a:cubicBezTo>
                    <a:cubicBezTo>
                      <a:pt x="17" y="42"/>
                      <a:pt x="16" y="47"/>
                      <a:pt x="15" y="50"/>
                    </a:cubicBezTo>
                    <a:cubicBezTo>
                      <a:pt x="15" y="52"/>
                      <a:pt x="15" y="54"/>
                      <a:pt x="15" y="55"/>
                    </a:cubicBezTo>
                    <a:cubicBezTo>
                      <a:pt x="64" y="55"/>
                      <a:pt x="64" y="55"/>
                      <a:pt x="64" y="55"/>
                    </a:cubicBezTo>
                    <a:cubicBezTo>
                      <a:pt x="67" y="55"/>
                      <a:pt x="69" y="53"/>
                      <a:pt x="69" y="50"/>
                    </a:cubicBezTo>
                    <a:cubicBezTo>
                      <a:pt x="69" y="2"/>
                      <a:pt x="69" y="2"/>
                      <a:pt x="69" y="2"/>
                    </a:cubicBezTo>
                    <a:cubicBezTo>
                      <a:pt x="69" y="2"/>
                      <a:pt x="69" y="2"/>
                      <a:pt x="69" y="2"/>
                    </a:cubicBezTo>
                    <a:cubicBezTo>
                      <a:pt x="68" y="2"/>
                      <a:pt x="66" y="2"/>
                      <a:pt x="6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78" name="Freeform 211">
                <a:extLst>
                  <a:ext uri="{FF2B5EF4-FFF2-40B4-BE49-F238E27FC236}">
                    <a16:creationId xmlns:a16="http://schemas.microsoft.com/office/drawing/2014/main" id="{6DCCFBF8-9127-4C74-A6E8-FCF935798501}"/>
                  </a:ext>
                </a:extLst>
              </p:cNvPr>
              <p:cNvSpPr>
                <a:spLocks/>
              </p:cNvSpPr>
              <p:nvPr/>
            </p:nvSpPr>
            <p:spPr bwMode="auto">
              <a:xfrm>
                <a:off x="4804" y="3387"/>
                <a:ext cx="163" cy="130"/>
              </a:xfrm>
              <a:custGeom>
                <a:avLst/>
                <a:gdLst/>
                <a:ahLst/>
                <a:cxnLst>
                  <a:cxn ang="0">
                    <a:pos x="5" y="54"/>
                  </a:cxn>
                  <a:cxn ang="0">
                    <a:pos x="16" y="55"/>
                  </a:cxn>
                  <a:cxn ang="0">
                    <a:pos x="18" y="55"/>
                  </a:cxn>
                  <a:cxn ang="0">
                    <a:pos x="19" y="55"/>
                  </a:cxn>
                  <a:cxn ang="0">
                    <a:pos x="19" y="55"/>
                  </a:cxn>
                  <a:cxn ang="0">
                    <a:pos x="19" y="54"/>
                  </a:cxn>
                  <a:cxn ang="0">
                    <a:pos x="17" y="50"/>
                  </a:cxn>
                  <a:cxn ang="0">
                    <a:pos x="17" y="48"/>
                  </a:cxn>
                  <a:cxn ang="0">
                    <a:pos x="17" y="48"/>
                  </a:cxn>
                  <a:cxn ang="0">
                    <a:pos x="17" y="48"/>
                  </a:cxn>
                  <a:cxn ang="0">
                    <a:pos x="20" y="41"/>
                  </a:cxn>
                  <a:cxn ang="0">
                    <a:pos x="27" y="39"/>
                  </a:cxn>
                  <a:cxn ang="0">
                    <a:pos x="33" y="40"/>
                  </a:cxn>
                  <a:cxn ang="0">
                    <a:pos x="37" y="43"/>
                  </a:cxn>
                  <a:cxn ang="0">
                    <a:pos x="38" y="47"/>
                  </a:cxn>
                  <a:cxn ang="0">
                    <a:pos x="38" y="47"/>
                  </a:cxn>
                  <a:cxn ang="0">
                    <a:pos x="38" y="47"/>
                  </a:cxn>
                  <a:cxn ang="0">
                    <a:pos x="38" y="49"/>
                  </a:cxn>
                  <a:cxn ang="0">
                    <a:pos x="37" y="53"/>
                  </a:cxn>
                  <a:cxn ang="0">
                    <a:pos x="36" y="55"/>
                  </a:cxn>
                  <a:cxn ang="0">
                    <a:pos x="36" y="55"/>
                  </a:cxn>
                  <a:cxn ang="0">
                    <a:pos x="39" y="55"/>
                  </a:cxn>
                  <a:cxn ang="0">
                    <a:pos x="40" y="55"/>
                  </a:cxn>
                  <a:cxn ang="0">
                    <a:pos x="49" y="55"/>
                  </a:cxn>
                  <a:cxn ang="0">
                    <a:pos x="53" y="54"/>
                  </a:cxn>
                  <a:cxn ang="0">
                    <a:pos x="53" y="47"/>
                  </a:cxn>
                  <a:cxn ang="0">
                    <a:pos x="52" y="40"/>
                  </a:cxn>
                  <a:cxn ang="0">
                    <a:pos x="52" y="37"/>
                  </a:cxn>
                  <a:cxn ang="0">
                    <a:pos x="53" y="35"/>
                  </a:cxn>
                  <a:cxn ang="0">
                    <a:pos x="53" y="34"/>
                  </a:cxn>
                  <a:cxn ang="0">
                    <a:pos x="54" y="33"/>
                  </a:cxn>
                  <a:cxn ang="0">
                    <a:pos x="55" y="33"/>
                  </a:cxn>
                  <a:cxn ang="0">
                    <a:pos x="55" y="33"/>
                  </a:cxn>
                  <a:cxn ang="0">
                    <a:pos x="56" y="33"/>
                  </a:cxn>
                  <a:cxn ang="0">
                    <a:pos x="57" y="33"/>
                  </a:cxn>
                  <a:cxn ang="0">
                    <a:pos x="59" y="34"/>
                  </a:cxn>
                  <a:cxn ang="0">
                    <a:pos x="62" y="35"/>
                  </a:cxn>
                  <a:cxn ang="0">
                    <a:pos x="63" y="36"/>
                  </a:cxn>
                  <a:cxn ang="0">
                    <a:pos x="66" y="35"/>
                  </a:cxn>
                  <a:cxn ang="0">
                    <a:pos x="67" y="33"/>
                  </a:cxn>
                  <a:cxn ang="0">
                    <a:pos x="69" y="28"/>
                  </a:cxn>
                  <a:cxn ang="0">
                    <a:pos x="67" y="23"/>
                  </a:cxn>
                  <a:cxn ang="0">
                    <a:pos x="63" y="21"/>
                  </a:cxn>
                  <a:cxn ang="0">
                    <a:pos x="62" y="21"/>
                  </a:cxn>
                  <a:cxn ang="0">
                    <a:pos x="61" y="21"/>
                  </a:cxn>
                  <a:cxn ang="0">
                    <a:pos x="61" y="21"/>
                  </a:cxn>
                  <a:cxn ang="0">
                    <a:pos x="59" y="22"/>
                  </a:cxn>
                  <a:cxn ang="0">
                    <a:pos x="58" y="23"/>
                  </a:cxn>
                  <a:cxn ang="0">
                    <a:pos x="56" y="23"/>
                  </a:cxn>
                  <a:cxn ang="0">
                    <a:pos x="56" y="23"/>
                  </a:cxn>
                  <a:cxn ang="0">
                    <a:pos x="56" y="23"/>
                  </a:cxn>
                  <a:cxn ang="0">
                    <a:pos x="54" y="23"/>
                  </a:cxn>
                  <a:cxn ang="0">
                    <a:pos x="53" y="22"/>
                  </a:cxn>
                  <a:cxn ang="0">
                    <a:pos x="53" y="20"/>
                  </a:cxn>
                  <a:cxn ang="0">
                    <a:pos x="52" y="17"/>
                  </a:cxn>
                  <a:cxn ang="0">
                    <a:pos x="53" y="5"/>
                  </a:cxn>
                  <a:cxn ang="0">
                    <a:pos x="54" y="0"/>
                  </a:cxn>
                  <a:cxn ang="0">
                    <a:pos x="4" y="0"/>
                  </a:cxn>
                  <a:cxn ang="0">
                    <a:pos x="0" y="5"/>
                  </a:cxn>
                  <a:cxn ang="0">
                    <a:pos x="0" y="53"/>
                  </a:cxn>
                  <a:cxn ang="0">
                    <a:pos x="0" y="53"/>
                  </a:cxn>
                  <a:cxn ang="0">
                    <a:pos x="5" y="54"/>
                  </a:cxn>
                </a:cxnLst>
                <a:rect l="0" t="0" r="r" b="b"/>
                <a:pathLst>
                  <a:path w="69" h="55">
                    <a:moveTo>
                      <a:pt x="5" y="54"/>
                    </a:moveTo>
                    <a:cubicBezTo>
                      <a:pt x="8" y="54"/>
                      <a:pt x="13" y="55"/>
                      <a:pt x="16" y="55"/>
                    </a:cubicBezTo>
                    <a:cubicBezTo>
                      <a:pt x="17" y="55"/>
                      <a:pt x="18" y="55"/>
                      <a:pt x="18" y="55"/>
                    </a:cubicBezTo>
                    <a:cubicBezTo>
                      <a:pt x="19" y="55"/>
                      <a:pt x="19" y="55"/>
                      <a:pt x="19" y="55"/>
                    </a:cubicBezTo>
                    <a:cubicBezTo>
                      <a:pt x="19" y="55"/>
                      <a:pt x="19" y="55"/>
                      <a:pt x="19" y="55"/>
                    </a:cubicBezTo>
                    <a:cubicBezTo>
                      <a:pt x="19" y="54"/>
                      <a:pt x="19" y="54"/>
                      <a:pt x="19" y="54"/>
                    </a:cubicBezTo>
                    <a:cubicBezTo>
                      <a:pt x="18" y="53"/>
                      <a:pt x="17" y="52"/>
                      <a:pt x="17" y="50"/>
                    </a:cubicBezTo>
                    <a:cubicBezTo>
                      <a:pt x="17" y="49"/>
                      <a:pt x="17" y="49"/>
                      <a:pt x="17" y="48"/>
                    </a:cubicBezTo>
                    <a:cubicBezTo>
                      <a:pt x="17" y="48"/>
                      <a:pt x="17" y="48"/>
                      <a:pt x="17" y="48"/>
                    </a:cubicBezTo>
                    <a:cubicBezTo>
                      <a:pt x="17" y="48"/>
                      <a:pt x="17" y="48"/>
                      <a:pt x="17" y="48"/>
                    </a:cubicBezTo>
                    <a:cubicBezTo>
                      <a:pt x="17" y="45"/>
                      <a:pt x="18" y="43"/>
                      <a:pt x="20" y="41"/>
                    </a:cubicBezTo>
                    <a:cubicBezTo>
                      <a:pt x="22" y="40"/>
                      <a:pt x="24" y="39"/>
                      <a:pt x="27" y="39"/>
                    </a:cubicBezTo>
                    <a:cubicBezTo>
                      <a:pt x="29" y="39"/>
                      <a:pt x="31" y="39"/>
                      <a:pt x="33" y="40"/>
                    </a:cubicBezTo>
                    <a:cubicBezTo>
                      <a:pt x="35" y="40"/>
                      <a:pt x="36" y="41"/>
                      <a:pt x="37" y="43"/>
                    </a:cubicBezTo>
                    <a:cubicBezTo>
                      <a:pt x="38" y="44"/>
                      <a:pt x="38" y="46"/>
                      <a:pt x="38" y="47"/>
                    </a:cubicBezTo>
                    <a:cubicBezTo>
                      <a:pt x="38" y="47"/>
                      <a:pt x="38" y="47"/>
                      <a:pt x="38" y="47"/>
                    </a:cubicBezTo>
                    <a:cubicBezTo>
                      <a:pt x="38" y="47"/>
                      <a:pt x="38" y="47"/>
                      <a:pt x="38" y="47"/>
                    </a:cubicBezTo>
                    <a:cubicBezTo>
                      <a:pt x="38" y="48"/>
                      <a:pt x="38" y="49"/>
                      <a:pt x="38" y="49"/>
                    </a:cubicBezTo>
                    <a:cubicBezTo>
                      <a:pt x="38" y="51"/>
                      <a:pt x="37" y="52"/>
                      <a:pt x="37" y="53"/>
                    </a:cubicBezTo>
                    <a:cubicBezTo>
                      <a:pt x="36" y="54"/>
                      <a:pt x="36" y="54"/>
                      <a:pt x="36" y="55"/>
                    </a:cubicBezTo>
                    <a:cubicBezTo>
                      <a:pt x="36" y="55"/>
                      <a:pt x="36" y="55"/>
                      <a:pt x="36" y="55"/>
                    </a:cubicBezTo>
                    <a:cubicBezTo>
                      <a:pt x="37" y="55"/>
                      <a:pt x="38" y="55"/>
                      <a:pt x="39" y="55"/>
                    </a:cubicBezTo>
                    <a:cubicBezTo>
                      <a:pt x="39" y="55"/>
                      <a:pt x="40" y="55"/>
                      <a:pt x="40" y="55"/>
                    </a:cubicBezTo>
                    <a:cubicBezTo>
                      <a:pt x="43" y="55"/>
                      <a:pt x="46" y="55"/>
                      <a:pt x="49" y="55"/>
                    </a:cubicBezTo>
                    <a:cubicBezTo>
                      <a:pt x="50" y="54"/>
                      <a:pt x="52" y="54"/>
                      <a:pt x="53" y="54"/>
                    </a:cubicBezTo>
                    <a:cubicBezTo>
                      <a:pt x="53" y="52"/>
                      <a:pt x="53" y="50"/>
                      <a:pt x="53" y="47"/>
                    </a:cubicBezTo>
                    <a:cubicBezTo>
                      <a:pt x="52" y="45"/>
                      <a:pt x="52" y="43"/>
                      <a:pt x="52" y="40"/>
                    </a:cubicBezTo>
                    <a:cubicBezTo>
                      <a:pt x="52" y="39"/>
                      <a:pt x="52" y="38"/>
                      <a:pt x="52" y="37"/>
                    </a:cubicBezTo>
                    <a:cubicBezTo>
                      <a:pt x="52" y="37"/>
                      <a:pt x="53" y="36"/>
                      <a:pt x="53" y="35"/>
                    </a:cubicBezTo>
                    <a:cubicBezTo>
                      <a:pt x="53" y="35"/>
                      <a:pt x="53" y="34"/>
                      <a:pt x="53" y="34"/>
                    </a:cubicBezTo>
                    <a:cubicBezTo>
                      <a:pt x="53" y="33"/>
                      <a:pt x="54" y="33"/>
                      <a:pt x="54" y="33"/>
                    </a:cubicBezTo>
                    <a:cubicBezTo>
                      <a:pt x="55" y="33"/>
                      <a:pt x="55" y="33"/>
                      <a:pt x="55" y="33"/>
                    </a:cubicBezTo>
                    <a:cubicBezTo>
                      <a:pt x="55" y="33"/>
                      <a:pt x="55" y="33"/>
                      <a:pt x="55" y="33"/>
                    </a:cubicBezTo>
                    <a:cubicBezTo>
                      <a:pt x="55" y="33"/>
                      <a:pt x="55" y="33"/>
                      <a:pt x="56" y="33"/>
                    </a:cubicBezTo>
                    <a:cubicBezTo>
                      <a:pt x="56" y="33"/>
                      <a:pt x="57" y="33"/>
                      <a:pt x="57" y="33"/>
                    </a:cubicBezTo>
                    <a:cubicBezTo>
                      <a:pt x="58" y="34"/>
                      <a:pt x="58" y="34"/>
                      <a:pt x="59" y="34"/>
                    </a:cubicBezTo>
                    <a:cubicBezTo>
                      <a:pt x="59" y="35"/>
                      <a:pt x="60" y="35"/>
                      <a:pt x="62" y="35"/>
                    </a:cubicBezTo>
                    <a:cubicBezTo>
                      <a:pt x="62" y="36"/>
                      <a:pt x="63" y="36"/>
                      <a:pt x="63" y="36"/>
                    </a:cubicBezTo>
                    <a:cubicBezTo>
                      <a:pt x="64" y="36"/>
                      <a:pt x="65" y="35"/>
                      <a:pt x="66" y="35"/>
                    </a:cubicBezTo>
                    <a:cubicBezTo>
                      <a:pt x="66" y="35"/>
                      <a:pt x="67" y="34"/>
                      <a:pt x="67" y="33"/>
                    </a:cubicBezTo>
                    <a:cubicBezTo>
                      <a:pt x="68" y="32"/>
                      <a:pt x="69" y="30"/>
                      <a:pt x="69" y="28"/>
                    </a:cubicBezTo>
                    <a:cubicBezTo>
                      <a:pt x="69" y="26"/>
                      <a:pt x="68" y="24"/>
                      <a:pt x="67" y="23"/>
                    </a:cubicBezTo>
                    <a:cubicBezTo>
                      <a:pt x="66" y="22"/>
                      <a:pt x="64" y="21"/>
                      <a:pt x="63" y="21"/>
                    </a:cubicBezTo>
                    <a:cubicBezTo>
                      <a:pt x="63" y="21"/>
                      <a:pt x="63" y="21"/>
                      <a:pt x="62" y="21"/>
                    </a:cubicBezTo>
                    <a:cubicBezTo>
                      <a:pt x="62" y="21"/>
                      <a:pt x="62" y="21"/>
                      <a:pt x="61" y="21"/>
                    </a:cubicBezTo>
                    <a:cubicBezTo>
                      <a:pt x="61" y="21"/>
                      <a:pt x="61" y="21"/>
                      <a:pt x="61" y="21"/>
                    </a:cubicBezTo>
                    <a:cubicBezTo>
                      <a:pt x="60" y="21"/>
                      <a:pt x="60" y="22"/>
                      <a:pt x="59" y="22"/>
                    </a:cubicBezTo>
                    <a:cubicBezTo>
                      <a:pt x="59" y="22"/>
                      <a:pt x="58" y="22"/>
                      <a:pt x="58" y="23"/>
                    </a:cubicBezTo>
                    <a:cubicBezTo>
                      <a:pt x="57" y="23"/>
                      <a:pt x="57" y="23"/>
                      <a:pt x="56" y="23"/>
                    </a:cubicBezTo>
                    <a:cubicBezTo>
                      <a:pt x="56" y="23"/>
                      <a:pt x="56" y="23"/>
                      <a:pt x="56" y="23"/>
                    </a:cubicBezTo>
                    <a:cubicBezTo>
                      <a:pt x="56" y="23"/>
                      <a:pt x="56" y="23"/>
                      <a:pt x="56" y="23"/>
                    </a:cubicBezTo>
                    <a:cubicBezTo>
                      <a:pt x="55" y="23"/>
                      <a:pt x="55" y="23"/>
                      <a:pt x="54" y="23"/>
                    </a:cubicBezTo>
                    <a:cubicBezTo>
                      <a:pt x="54" y="23"/>
                      <a:pt x="53" y="22"/>
                      <a:pt x="53" y="22"/>
                    </a:cubicBezTo>
                    <a:cubicBezTo>
                      <a:pt x="53" y="21"/>
                      <a:pt x="53" y="21"/>
                      <a:pt x="53" y="20"/>
                    </a:cubicBezTo>
                    <a:cubicBezTo>
                      <a:pt x="52" y="19"/>
                      <a:pt x="52" y="18"/>
                      <a:pt x="52" y="17"/>
                    </a:cubicBezTo>
                    <a:cubicBezTo>
                      <a:pt x="52" y="13"/>
                      <a:pt x="53" y="9"/>
                      <a:pt x="53" y="5"/>
                    </a:cubicBezTo>
                    <a:cubicBezTo>
                      <a:pt x="54" y="3"/>
                      <a:pt x="54" y="1"/>
                      <a:pt x="54" y="0"/>
                    </a:cubicBezTo>
                    <a:cubicBezTo>
                      <a:pt x="4" y="0"/>
                      <a:pt x="4" y="0"/>
                      <a:pt x="4" y="0"/>
                    </a:cubicBezTo>
                    <a:cubicBezTo>
                      <a:pt x="2" y="0"/>
                      <a:pt x="0" y="2"/>
                      <a:pt x="0" y="5"/>
                    </a:cubicBezTo>
                    <a:cubicBezTo>
                      <a:pt x="0" y="53"/>
                      <a:pt x="0" y="53"/>
                      <a:pt x="0" y="53"/>
                    </a:cubicBezTo>
                    <a:cubicBezTo>
                      <a:pt x="0" y="53"/>
                      <a:pt x="0" y="53"/>
                      <a:pt x="0" y="53"/>
                    </a:cubicBezTo>
                    <a:cubicBezTo>
                      <a:pt x="1" y="53"/>
                      <a:pt x="3" y="54"/>
                      <a:pt x="5"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79" name="Freeform 212">
                <a:extLst>
                  <a:ext uri="{FF2B5EF4-FFF2-40B4-BE49-F238E27FC236}">
                    <a16:creationId xmlns:a16="http://schemas.microsoft.com/office/drawing/2014/main" id="{5A98C51D-D1FA-4C02-85D0-DDF3537E4A28}"/>
                  </a:ext>
                </a:extLst>
              </p:cNvPr>
              <p:cNvSpPr>
                <a:spLocks/>
              </p:cNvSpPr>
              <p:nvPr/>
            </p:nvSpPr>
            <p:spPr bwMode="auto">
              <a:xfrm>
                <a:off x="4804" y="3486"/>
                <a:ext cx="128" cy="163"/>
              </a:xfrm>
              <a:custGeom>
                <a:avLst/>
                <a:gdLst/>
                <a:ahLst/>
                <a:cxnLst>
                  <a:cxn ang="0">
                    <a:pos x="54" y="50"/>
                  </a:cxn>
                  <a:cxn ang="0">
                    <a:pos x="49" y="52"/>
                  </a:cxn>
                  <a:cxn ang="0">
                    <a:pos x="47" y="52"/>
                  </a:cxn>
                  <a:cxn ang="0">
                    <a:pos x="40" y="49"/>
                  </a:cxn>
                  <a:cxn ang="0">
                    <a:pos x="39" y="36"/>
                  </a:cxn>
                  <a:cxn ang="0">
                    <a:pos x="46" y="30"/>
                  </a:cxn>
                  <a:cxn ang="0">
                    <a:pos x="46" y="30"/>
                  </a:cxn>
                  <a:cxn ang="0">
                    <a:pos x="53" y="32"/>
                  </a:cxn>
                  <a:cxn ang="0">
                    <a:pos x="54" y="33"/>
                  </a:cxn>
                  <a:cxn ang="0">
                    <a:pos x="54" y="22"/>
                  </a:cxn>
                  <a:cxn ang="0">
                    <a:pos x="54" y="22"/>
                  </a:cxn>
                  <a:cxn ang="0">
                    <a:pos x="53" y="16"/>
                  </a:cxn>
                  <a:cxn ang="0">
                    <a:pos x="38" y="16"/>
                  </a:cxn>
                  <a:cxn ang="0">
                    <a:pos x="34" y="16"/>
                  </a:cxn>
                  <a:cxn ang="0">
                    <a:pos x="34" y="16"/>
                  </a:cxn>
                  <a:cxn ang="0">
                    <a:pos x="33" y="15"/>
                  </a:cxn>
                  <a:cxn ang="0">
                    <a:pos x="32" y="13"/>
                  </a:cxn>
                  <a:cxn ang="0">
                    <a:pos x="32" y="13"/>
                  </a:cxn>
                  <a:cxn ang="0">
                    <a:pos x="33" y="10"/>
                  </a:cxn>
                  <a:cxn ang="0">
                    <a:pos x="35" y="5"/>
                  </a:cxn>
                  <a:cxn ang="0">
                    <a:pos x="33" y="1"/>
                  </a:cxn>
                  <a:cxn ang="0">
                    <a:pos x="22" y="2"/>
                  </a:cxn>
                  <a:cxn ang="0">
                    <a:pos x="20" y="7"/>
                  </a:cxn>
                  <a:cxn ang="0">
                    <a:pos x="22" y="11"/>
                  </a:cxn>
                  <a:cxn ang="0">
                    <a:pos x="23" y="13"/>
                  </a:cxn>
                  <a:cxn ang="0">
                    <a:pos x="22" y="14"/>
                  </a:cxn>
                  <a:cxn ang="0">
                    <a:pos x="20" y="16"/>
                  </a:cxn>
                  <a:cxn ang="0">
                    <a:pos x="4" y="15"/>
                  </a:cxn>
                  <a:cxn ang="0">
                    <a:pos x="0" y="64"/>
                  </a:cxn>
                  <a:cxn ang="0">
                    <a:pos x="52" y="69"/>
                  </a:cxn>
                  <a:cxn ang="0">
                    <a:pos x="53" y="64"/>
                  </a:cxn>
                  <a:cxn ang="0">
                    <a:pos x="54" y="50"/>
                  </a:cxn>
                </a:cxnLst>
                <a:rect l="0" t="0" r="r" b="b"/>
                <a:pathLst>
                  <a:path w="54" h="69">
                    <a:moveTo>
                      <a:pt x="54" y="50"/>
                    </a:moveTo>
                    <a:cubicBezTo>
                      <a:pt x="54" y="50"/>
                      <a:pt x="54" y="50"/>
                      <a:pt x="54" y="50"/>
                    </a:cubicBezTo>
                    <a:cubicBezTo>
                      <a:pt x="54" y="50"/>
                      <a:pt x="53" y="50"/>
                      <a:pt x="53" y="50"/>
                    </a:cubicBezTo>
                    <a:cubicBezTo>
                      <a:pt x="52" y="51"/>
                      <a:pt x="51" y="51"/>
                      <a:pt x="49" y="52"/>
                    </a:cubicBezTo>
                    <a:cubicBezTo>
                      <a:pt x="49" y="52"/>
                      <a:pt x="48" y="52"/>
                      <a:pt x="47" y="52"/>
                    </a:cubicBezTo>
                    <a:cubicBezTo>
                      <a:pt x="47" y="52"/>
                      <a:pt x="47" y="52"/>
                      <a:pt x="47" y="52"/>
                    </a:cubicBezTo>
                    <a:cubicBezTo>
                      <a:pt x="47" y="52"/>
                      <a:pt x="47" y="52"/>
                      <a:pt x="47" y="52"/>
                    </a:cubicBezTo>
                    <a:cubicBezTo>
                      <a:pt x="44" y="52"/>
                      <a:pt x="42" y="51"/>
                      <a:pt x="40" y="49"/>
                    </a:cubicBezTo>
                    <a:cubicBezTo>
                      <a:pt x="39" y="47"/>
                      <a:pt x="38" y="44"/>
                      <a:pt x="38" y="42"/>
                    </a:cubicBezTo>
                    <a:cubicBezTo>
                      <a:pt x="38" y="40"/>
                      <a:pt x="38" y="38"/>
                      <a:pt x="39" y="36"/>
                    </a:cubicBezTo>
                    <a:cubicBezTo>
                      <a:pt x="39" y="34"/>
                      <a:pt x="41" y="32"/>
                      <a:pt x="42" y="31"/>
                    </a:cubicBezTo>
                    <a:cubicBezTo>
                      <a:pt x="43" y="31"/>
                      <a:pt x="45" y="30"/>
                      <a:pt x="46" y="30"/>
                    </a:cubicBezTo>
                    <a:cubicBezTo>
                      <a:pt x="46" y="30"/>
                      <a:pt x="46" y="30"/>
                      <a:pt x="46" y="30"/>
                    </a:cubicBezTo>
                    <a:cubicBezTo>
                      <a:pt x="46" y="30"/>
                      <a:pt x="46" y="30"/>
                      <a:pt x="46" y="30"/>
                    </a:cubicBezTo>
                    <a:cubicBezTo>
                      <a:pt x="47" y="30"/>
                      <a:pt x="48" y="31"/>
                      <a:pt x="49" y="31"/>
                    </a:cubicBezTo>
                    <a:cubicBezTo>
                      <a:pt x="50" y="31"/>
                      <a:pt x="52" y="32"/>
                      <a:pt x="53" y="32"/>
                    </a:cubicBezTo>
                    <a:cubicBezTo>
                      <a:pt x="53" y="32"/>
                      <a:pt x="54" y="33"/>
                      <a:pt x="54" y="33"/>
                    </a:cubicBezTo>
                    <a:cubicBezTo>
                      <a:pt x="54" y="33"/>
                      <a:pt x="54" y="33"/>
                      <a:pt x="54" y="33"/>
                    </a:cubicBezTo>
                    <a:cubicBezTo>
                      <a:pt x="54" y="31"/>
                      <a:pt x="54" y="30"/>
                      <a:pt x="54" y="28"/>
                    </a:cubicBezTo>
                    <a:cubicBezTo>
                      <a:pt x="54" y="26"/>
                      <a:pt x="54" y="24"/>
                      <a:pt x="54" y="22"/>
                    </a:cubicBezTo>
                    <a:cubicBezTo>
                      <a:pt x="54" y="22"/>
                      <a:pt x="54" y="22"/>
                      <a:pt x="54" y="22"/>
                    </a:cubicBezTo>
                    <a:cubicBezTo>
                      <a:pt x="54" y="22"/>
                      <a:pt x="54" y="22"/>
                      <a:pt x="54" y="22"/>
                    </a:cubicBezTo>
                    <a:cubicBezTo>
                      <a:pt x="54" y="21"/>
                      <a:pt x="54" y="21"/>
                      <a:pt x="54" y="20"/>
                    </a:cubicBezTo>
                    <a:cubicBezTo>
                      <a:pt x="54" y="18"/>
                      <a:pt x="54" y="17"/>
                      <a:pt x="53" y="16"/>
                    </a:cubicBezTo>
                    <a:cubicBezTo>
                      <a:pt x="50" y="16"/>
                      <a:pt x="45" y="16"/>
                      <a:pt x="40" y="16"/>
                    </a:cubicBezTo>
                    <a:cubicBezTo>
                      <a:pt x="40" y="16"/>
                      <a:pt x="39" y="16"/>
                      <a:pt x="38" y="16"/>
                    </a:cubicBezTo>
                    <a:cubicBezTo>
                      <a:pt x="38" y="16"/>
                      <a:pt x="37" y="16"/>
                      <a:pt x="37" y="16"/>
                    </a:cubicBezTo>
                    <a:cubicBezTo>
                      <a:pt x="36" y="16"/>
                      <a:pt x="35" y="16"/>
                      <a:pt x="34" y="16"/>
                    </a:cubicBezTo>
                    <a:cubicBezTo>
                      <a:pt x="34" y="16"/>
                      <a:pt x="34" y="16"/>
                      <a:pt x="34" y="16"/>
                    </a:cubicBezTo>
                    <a:cubicBezTo>
                      <a:pt x="34" y="16"/>
                      <a:pt x="34" y="16"/>
                      <a:pt x="34" y="16"/>
                    </a:cubicBezTo>
                    <a:cubicBezTo>
                      <a:pt x="34" y="16"/>
                      <a:pt x="34" y="16"/>
                      <a:pt x="33" y="16"/>
                    </a:cubicBezTo>
                    <a:cubicBezTo>
                      <a:pt x="33" y="15"/>
                      <a:pt x="33" y="15"/>
                      <a:pt x="33" y="15"/>
                    </a:cubicBezTo>
                    <a:cubicBezTo>
                      <a:pt x="33" y="15"/>
                      <a:pt x="32" y="15"/>
                      <a:pt x="32" y="14"/>
                    </a:cubicBezTo>
                    <a:cubicBezTo>
                      <a:pt x="32" y="14"/>
                      <a:pt x="32" y="14"/>
                      <a:pt x="32" y="13"/>
                    </a:cubicBezTo>
                    <a:cubicBezTo>
                      <a:pt x="32" y="13"/>
                      <a:pt x="32" y="13"/>
                      <a:pt x="32" y="13"/>
                    </a:cubicBezTo>
                    <a:cubicBezTo>
                      <a:pt x="32" y="13"/>
                      <a:pt x="32" y="13"/>
                      <a:pt x="32" y="13"/>
                    </a:cubicBezTo>
                    <a:cubicBezTo>
                      <a:pt x="32" y="12"/>
                      <a:pt x="32" y="12"/>
                      <a:pt x="33" y="11"/>
                    </a:cubicBezTo>
                    <a:cubicBezTo>
                      <a:pt x="33" y="11"/>
                      <a:pt x="33" y="10"/>
                      <a:pt x="33" y="10"/>
                    </a:cubicBezTo>
                    <a:cubicBezTo>
                      <a:pt x="34" y="9"/>
                      <a:pt x="34" y="8"/>
                      <a:pt x="35" y="7"/>
                    </a:cubicBezTo>
                    <a:cubicBezTo>
                      <a:pt x="35" y="6"/>
                      <a:pt x="35" y="6"/>
                      <a:pt x="35" y="5"/>
                    </a:cubicBezTo>
                    <a:cubicBezTo>
                      <a:pt x="35" y="4"/>
                      <a:pt x="35" y="3"/>
                      <a:pt x="34" y="3"/>
                    </a:cubicBezTo>
                    <a:cubicBezTo>
                      <a:pt x="34" y="2"/>
                      <a:pt x="33" y="2"/>
                      <a:pt x="33" y="1"/>
                    </a:cubicBezTo>
                    <a:cubicBezTo>
                      <a:pt x="31" y="0"/>
                      <a:pt x="29" y="0"/>
                      <a:pt x="27" y="0"/>
                    </a:cubicBezTo>
                    <a:cubicBezTo>
                      <a:pt x="25" y="0"/>
                      <a:pt x="23" y="1"/>
                      <a:pt x="22" y="2"/>
                    </a:cubicBezTo>
                    <a:cubicBezTo>
                      <a:pt x="21" y="3"/>
                      <a:pt x="20" y="4"/>
                      <a:pt x="20" y="6"/>
                    </a:cubicBezTo>
                    <a:cubicBezTo>
                      <a:pt x="20" y="6"/>
                      <a:pt x="20" y="7"/>
                      <a:pt x="20" y="7"/>
                    </a:cubicBezTo>
                    <a:cubicBezTo>
                      <a:pt x="21" y="8"/>
                      <a:pt x="21" y="9"/>
                      <a:pt x="21" y="9"/>
                    </a:cubicBezTo>
                    <a:cubicBezTo>
                      <a:pt x="21" y="10"/>
                      <a:pt x="22" y="10"/>
                      <a:pt x="22" y="11"/>
                    </a:cubicBezTo>
                    <a:cubicBezTo>
                      <a:pt x="22" y="11"/>
                      <a:pt x="23" y="12"/>
                      <a:pt x="23" y="13"/>
                    </a:cubicBezTo>
                    <a:cubicBezTo>
                      <a:pt x="23" y="13"/>
                      <a:pt x="23" y="13"/>
                      <a:pt x="23" y="13"/>
                    </a:cubicBezTo>
                    <a:cubicBezTo>
                      <a:pt x="23" y="13"/>
                      <a:pt x="23" y="13"/>
                      <a:pt x="23" y="13"/>
                    </a:cubicBezTo>
                    <a:cubicBezTo>
                      <a:pt x="23" y="13"/>
                      <a:pt x="22" y="14"/>
                      <a:pt x="22" y="14"/>
                    </a:cubicBezTo>
                    <a:cubicBezTo>
                      <a:pt x="22" y="15"/>
                      <a:pt x="21" y="15"/>
                      <a:pt x="21" y="16"/>
                    </a:cubicBezTo>
                    <a:cubicBezTo>
                      <a:pt x="21" y="16"/>
                      <a:pt x="20" y="16"/>
                      <a:pt x="20" y="16"/>
                    </a:cubicBezTo>
                    <a:cubicBezTo>
                      <a:pt x="19" y="16"/>
                      <a:pt x="17" y="16"/>
                      <a:pt x="16" y="16"/>
                    </a:cubicBezTo>
                    <a:cubicBezTo>
                      <a:pt x="13" y="16"/>
                      <a:pt x="8" y="16"/>
                      <a:pt x="4" y="15"/>
                    </a:cubicBezTo>
                    <a:cubicBezTo>
                      <a:pt x="2" y="15"/>
                      <a:pt x="1" y="15"/>
                      <a:pt x="0" y="14"/>
                    </a:cubicBezTo>
                    <a:cubicBezTo>
                      <a:pt x="0" y="64"/>
                      <a:pt x="0" y="64"/>
                      <a:pt x="0" y="64"/>
                    </a:cubicBezTo>
                    <a:cubicBezTo>
                      <a:pt x="0" y="67"/>
                      <a:pt x="2" y="69"/>
                      <a:pt x="4" y="69"/>
                    </a:cubicBezTo>
                    <a:cubicBezTo>
                      <a:pt x="52" y="69"/>
                      <a:pt x="52" y="69"/>
                      <a:pt x="52" y="69"/>
                    </a:cubicBezTo>
                    <a:cubicBezTo>
                      <a:pt x="52" y="69"/>
                      <a:pt x="52" y="69"/>
                      <a:pt x="52" y="69"/>
                    </a:cubicBezTo>
                    <a:cubicBezTo>
                      <a:pt x="52" y="67"/>
                      <a:pt x="53" y="66"/>
                      <a:pt x="53" y="64"/>
                    </a:cubicBezTo>
                    <a:cubicBezTo>
                      <a:pt x="54" y="60"/>
                      <a:pt x="54" y="56"/>
                      <a:pt x="54" y="52"/>
                    </a:cubicBezTo>
                    <a:cubicBezTo>
                      <a:pt x="54" y="52"/>
                      <a:pt x="54" y="51"/>
                      <a:pt x="54" y="50"/>
                    </a:cubicBezTo>
                    <a:cubicBezTo>
                      <a:pt x="54" y="50"/>
                      <a:pt x="54" y="50"/>
                      <a:pt x="54"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sp>
            <p:nvSpPr>
              <p:cNvPr id="480" name="Freeform 213">
                <a:extLst>
                  <a:ext uri="{FF2B5EF4-FFF2-40B4-BE49-F238E27FC236}">
                    <a16:creationId xmlns:a16="http://schemas.microsoft.com/office/drawing/2014/main" id="{BA929F3C-3B8A-4EF1-AE00-9B33AF352426}"/>
                  </a:ext>
                </a:extLst>
              </p:cNvPr>
              <p:cNvSpPr>
                <a:spLocks/>
              </p:cNvSpPr>
              <p:nvPr/>
            </p:nvSpPr>
            <p:spPr bwMode="auto">
              <a:xfrm>
                <a:off x="4944" y="3351"/>
                <a:ext cx="161" cy="163"/>
              </a:xfrm>
              <a:custGeom>
                <a:avLst/>
                <a:gdLst/>
                <a:ahLst/>
                <a:cxnLst>
                  <a:cxn ang="0">
                    <a:pos x="32" y="0"/>
                  </a:cxn>
                  <a:cxn ang="0">
                    <a:pos x="0" y="13"/>
                  </a:cxn>
                  <a:cxn ang="0">
                    <a:pos x="4" y="28"/>
                  </a:cxn>
                  <a:cxn ang="0">
                    <a:pos x="5" y="31"/>
                  </a:cxn>
                  <a:cxn ang="0">
                    <a:pos x="6" y="30"/>
                  </a:cxn>
                  <a:cxn ang="0">
                    <a:pos x="10" y="27"/>
                  </a:cxn>
                  <a:cxn ang="0">
                    <a:pos x="10" y="27"/>
                  </a:cxn>
                  <a:cxn ang="0">
                    <a:pos x="23" y="33"/>
                  </a:cxn>
                  <a:cxn ang="0">
                    <a:pos x="22" y="44"/>
                  </a:cxn>
                  <a:cxn ang="0">
                    <a:pos x="19" y="46"/>
                  </a:cxn>
                  <a:cxn ang="0">
                    <a:pos x="16" y="47"/>
                  </a:cxn>
                  <a:cxn ang="0">
                    <a:pos x="11" y="47"/>
                  </a:cxn>
                  <a:cxn ang="0">
                    <a:pos x="12" y="51"/>
                  </a:cxn>
                  <a:cxn ang="0">
                    <a:pos x="15" y="59"/>
                  </a:cxn>
                  <a:cxn ang="0">
                    <a:pos x="29" y="58"/>
                  </a:cxn>
                  <a:cxn ang="0">
                    <a:pos x="32" y="56"/>
                  </a:cxn>
                  <a:cxn ang="0">
                    <a:pos x="35" y="56"/>
                  </a:cxn>
                  <a:cxn ang="0">
                    <a:pos x="36" y="56"/>
                  </a:cxn>
                  <a:cxn ang="0">
                    <a:pos x="37" y="57"/>
                  </a:cxn>
                  <a:cxn ang="0">
                    <a:pos x="38" y="58"/>
                  </a:cxn>
                  <a:cxn ang="0">
                    <a:pos x="38" y="60"/>
                  </a:cxn>
                  <a:cxn ang="0">
                    <a:pos x="38" y="65"/>
                  </a:cxn>
                  <a:cxn ang="0">
                    <a:pos x="39" y="68"/>
                  </a:cxn>
                  <a:cxn ang="0">
                    <a:pos x="47" y="68"/>
                  </a:cxn>
                  <a:cxn ang="0">
                    <a:pos x="52" y="60"/>
                  </a:cxn>
                  <a:cxn ang="0">
                    <a:pos x="50" y="57"/>
                  </a:cxn>
                  <a:cxn ang="0">
                    <a:pos x="47" y="55"/>
                  </a:cxn>
                  <a:cxn ang="0">
                    <a:pos x="47" y="55"/>
                  </a:cxn>
                  <a:cxn ang="0">
                    <a:pos x="48" y="52"/>
                  </a:cxn>
                  <a:cxn ang="0">
                    <a:pos x="52" y="49"/>
                  </a:cxn>
                  <a:cxn ang="0">
                    <a:pos x="68" y="45"/>
                  </a:cxn>
                  <a:cxn ang="0">
                    <a:pos x="51" y="20"/>
                  </a:cxn>
                </a:cxnLst>
                <a:rect l="0" t="0" r="r" b="b"/>
                <a:pathLst>
                  <a:path w="68" h="69">
                    <a:moveTo>
                      <a:pt x="51" y="20"/>
                    </a:moveTo>
                    <a:cubicBezTo>
                      <a:pt x="40" y="32"/>
                      <a:pt x="25" y="16"/>
                      <a:pt x="32" y="0"/>
                    </a:cubicBezTo>
                    <a:cubicBezTo>
                      <a:pt x="0" y="12"/>
                      <a:pt x="0" y="12"/>
                      <a:pt x="0" y="12"/>
                    </a:cubicBezTo>
                    <a:cubicBezTo>
                      <a:pt x="0" y="12"/>
                      <a:pt x="0" y="12"/>
                      <a:pt x="0" y="13"/>
                    </a:cubicBezTo>
                    <a:cubicBezTo>
                      <a:pt x="0" y="14"/>
                      <a:pt x="0" y="16"/>
                      <a:pt x="1" y="17"/>
                    </a:cubicBezTo>
                    <a:cubicBezTo>
                      <a:pt x="2" y="21"/>
                      <a:pt x="3" y="25"/>
                      <a:pt x="4" y="28"/>
                    </a:cubicBezTo>
                    <a:cubicBezTo>
                      <a:pt x="4" y="29"/>
                      <a:pt x="4" y="30"/>
                      <a:pt x="5" y="30"/>
                    </a:cubicBezTo>
                    <a:cubicBezTo>
                      <a:pt x="5" y="31"/>
                      <a:pt x="5" y="31"/>
                      <a:pt x="5" y="31"/>
                    </a:cubicBezTo>
                    <a:cubicBezTo>
                      <a:pt x="5" y="31"/>
                      <a:pt x="5" y="31"/>
                      <a:pt x="5" y="31"/>
                    </a:cubicBezTo>
                    <a:cubicBezTo>
                      <a:pt x="5" y="31"/>
                      <a:pt x="5" y="31"/>
                      <a:pt x="6" y="30"/>
                    </a:cubicBezTo>
                    <a:cubicBezTo>
                      <a:pt x="6" y="30"/>
                      <a:pt x="7" y="29"/>
                      <a:pt x="8" y="28"/>
                    </a:cubicBezTo>
                    <a:cubicBezTo>
                      <a:pt x="9" y="27"/>
                      <a:pt x="10" y="27"/>
                      <a:pt x="10" y="27"/>
                    </a:cubicBezTo>
                    <a:cubicBezTo>
                      <a:pt x="10" y="27"/>
                      <a:pt x="10" y="27"/>
                      <a:pt x="10" y="27"/>
                    </a:cubicBezTo>
                    <a:cubicBezTo>
                      <a:pt x="10" y="27"/>
                      <a:pt x="10" y="27"/>
                      <a:pt x="10" y="27"/>
                    </a:cubicBezTo>
                    <a:cubicBezTo>
                      <a:pt x="13" y="26"/>
                      <a:pt x="16" y="26"/>
                      <a:pt x="18" y="27"/>
                    </a:cubicBezTo>
                    <a:cubicBezTo>
                      <a:pt x="20" y="28"/>
                      <a:pt x="22" y="30"/>
                      <a:pt x="23" y="33"/>
                    </a:cubicBezTo>
                    <a:cubicBezTo>
                      <a:pt x="24" y="35"/>
                      <a:pt x="24" y="37"/>
                      <a:pt x="24" y="39"/>
                    </a:cubicBezTo>
                    <a:cubicBezTo>
                      <a:pt x="24" y="41"/>
                      <a:pt x="23" y="43"/>
                      <a:pt x="22" y="44"/>
                    </a:cubicBezTo>
                    <a:cubicBezTo>
                      <a:pt x="21" y="45"/>
                      <a:pt x="20" y="46"/>
                      <a:pt x="19" y="46"/>
                    </a:cubicBezTo>
                    <a:cubicBezTo>
                      <a:pt x="19" y="46"/>
                      <a:pt x="19" y="46"/>
                      <a:pt x="19" y="46"/>
                    </a:cubicBezTo>
                    <a:cubicBezTo>
                      <a:pt x="19" y="46"/>
                      <a:pt x="18" y="46"/>
                      <a:pt x="18" y="46"/>
                    </a:cubicBezTo>
                    <a:cubicBezTo>
                      <a:pt x="18" y="47"/>
                      <a:pt x="17" y="47"/>
                      <a:pt x="16" y="47"/>
                    </a:cubicBezTo>
                    <a:cubicBezTo>
                      <a:pt x="15" y="47"/>
                      <a:pt x="13" y="47"/>
                      <a:pt x="12" y="47"/>
                    </a:cubicBezTo>
                    <a:cubicBezTo>
                      <a:pt x="12" y="47"/>
                      <a:pt x="11" y="47"/>
                      <a:pt x="11" y="47"/>
                    </a:cubicBezTo>
                    <a:cubicBezTo>
                      <a:pt x="11" y="47"/>
                      <a:pt x="11" y="47"/>
                      <a:pt x="11" y="47"/>
                    </a:cubicBezTo>
                    <a:cubicBezTo>
                      <a:pt x="11" y="48"/>
                      <a:pt x="12" y="50"/>
                      <a:pt x="12" y="51"/>
                    </a:cubicBezTo>
                    <a:cubicBezTo>
                      <a:pt x="13" y="53"/>
                      <a:pt x="14" y="55"/>
                      <a:pt x="14" y="57"/>
                    </a:cubicBezTo>
                    <a:cubicBezTo>
                      <a:pt x="15" y="57"/>
                      <a:pt x="15" y="58"/>
                      <a:pt x="15" y="59"/>
                    </a:cubicBezTo>
                    <a:cubicBezTo>
                      <a:pt x="16" y="60"/>
                      <a:pt x="17" y="62"/>
                      <a:pt x="17" y="63"/>
                    </a:cubicBezTo>
                    <a:cubicBezTo>
                      <a:pt x="20" y="61"/>
                      <a:pt x="25" y="59"/>
                      <a:pt x="29" y="58"/>
                    </a:cubicBezTo>
                    <a:cubicBezTo>
                      <a:pt x="30" y="57"/>
                      <a:pt x="30" y="57"/>
                      <a:pt x="31" y="57"/>
                    </a:cubicBezTo>
                    <a:cubicBezTo>
                      <a:pt x="31" y="57"/>
                      <a:pt x="32" y="57"/>
                      <a:pt x="32" y="56"/>
                    </a:cubicBezTo>
                    <a:cubicBezTo>
                      <a:pt x="33" y="56"/>
                      <a:pt x="34" y="56"/>
                      <a:pt x="35" y="56"/>
                    </a:cubicBezTo>
                    <a:cubicBezTo>
                      <a:pt x="35" y="56"/>
                      <a:pt x="35" y="56"/>
                      <a:pt x="35" y="56"/>
                    </a:cubicBezTo>
                    <a:cubicBezTo>
                      <a:pt x="35" y="56"/>
                      <a:pt x="35" y="56"/>
                      <a:pt x="35" y="56"/>
                    </a:cubicBezTo>
                    <a:cubicBezTo>
                      <a:pt x="36" y="56"/>
                      <a:pt x="36" y="56"/>
                      <a:pt x="36" y="56"/>
                    </a:cubicBezTo>
                    <a:cubicBezTo>
                      <a:pt x="36" y="56"/>
                      <a:pt x="36" y="56"/>
                      <a:pt x="36" y="56"/>
                    </a:cubicBezTo>
                    <a:cubicBezTo>
                      <a:pt x="37" y="56"/>
                      <a:pt x="37" y="56"/>
                      <a:pt x="37" y="57"/>
                    </a:cubicBezTo>
                    <a:cubicBezTo>
                      <a:pt x="38" y="57"/>
                      <a:pt x="38" y="57"/>
                      <a:pt x="38" y="58"/>
                    </a:cubicBezTo>
                    <a:cubicBezTo>
                      <a:pt x="38" y="58"/>
                      <a:pt x="38" y="58"/>
                      <a:pt x="38" y="58"/>
                    </a:cubicBezTo>
                    <a:cubicBezTo>
                      <a:pt x="38" y="58"/>
                      <a:pt x="38" y="58"/>
                      <a:pt x="38" y="58"/>
                    </a:cubicBezTo>
                    <a:cubicBezTo>
                      <a:pt x="38" y="58"/>
                      <a:pt x="38" y="59"/>
                      <a:pt x="38" y="60"/>
                    </a:cubicBezTo>
                    <a:cubicBezTo>
                      <a:pt x="38" y="60"/>
                      <a:pt x="38" y="61"/>
                      <a:pt x="38" y="61"/>
                    </a:cubicBezTo>
                    <a:cubicBezTo>
                      <a:pt x="38" y="62"/>
                      <a:pt x="37" y="63"/>
                      <a:pt x="38" y="65"/>
                    </a:cubicBezTo>
                    <a:cubicBezTo>
                      <a:pt x="38" y="65"/>
                      <a:pt x="38" y="66"/>
                      <a:pt x="38" y="66"/>
                    </a:cubicBezTo>
                    <a:cubicBezTo>
                      <a:pt x="38" y="67"/>
                      <a:pt x="39" y="68"/>
                      <a:pt x="39" y="68"/>
                    </a:cubicBezTo>
                    <a:cubicBezTo>
                      <a:pt x="40" y="69"/>
                      <a:pt x="41" y="69"/>
                      <a:pt x="41" y="69"/>
                    </a:cubicBezTo>
                    <a:cubicBezTo>
                      <a:pt x="43" y="69"/>
                      <a:pt x="45" y="69"/>
                      <a:pt x="47" y="68"/>
                    </a:cubicBezTo>
                    <a:cubicBezTo>
                      <a:pt x="49" y="68"/>
                      <a:pt x="51" y="66"/>
                      <a:pt x="51" y="65"/>
                    </a:cubicBezTo>
                    <a:cubicBezTo>
                      <a:pt x="52" y="63"/>
                      <a:pt x="52" y="62"/>
                      <a:pt x="52" y="60"/>
                    </a:cubicBezTo>
                    <a:cubicBezTo>
                      <a:pt x="51" y="60"/>
                      <a:pt x="51" y="59"/>
                      <a:pt x="51" y="59"/>
                    </a:cubicBezTo>
                    <a:cubicBezTo>
                      <a:pt x="50" y="58"/>
                      <a:pt x="50" y="58"/>
                      <a:pt x="50" y="57"/>
                    </a:cubicBezTo>
                    <a:cubicBezTo>
                      <a:pt x="49" y="57"/>
                      <a:pt x="49" y="57"/>
                      <a:pt x="48" y="56"/>
                    </a:cubicBezTo>
                    <a:cubicBezTo>
                      <a:pt x="48" y="56"/>
                      <a:pt x="47" y="55"/>
                      <a:pt x="47" y="55"/>
                    </a:cubicBezTo>
                    <a:cubicBezTo>
                      <a:pt x="47" y="55"/>
                      <a:pt x="47" y="55"/>
                      <a:pt x="47" y="55"/>
                    </a:cubicBezTo>
                    <a:cubicBezTo>
                      <a:pt x="47" y="55"/>
                      <a:pt x="47" y="55"/>
                      <a:pt x="47" y="55"/>
                    </a:cubicBezTo>
                    <a:cubicBezTo>
                      <a:pt x="47" y="54"/>
                      <a:pt x="47" y="54"/>
                      <a:pt x="47" y="53"/>
                    </a:cubicBezTo>
                    <a:cubicBezTo>
                      <a:pt x="47" y="53"/>
                      <a:pt x="47" y="52"/>
                      <a:pt x="48" y="52"/>
                    </a:cubicBezTo>
                    <a:cubicBezTo>
                      <a:pt x="48" y="51"/>
                      <a:pt x="48" y="51"/>
                      <a:pt x="49" y="51"/>
                    </a:cubicBezTo>
                    <a:cubicBezTo>
                      <a:pt x="50" y="50"/>
                      <a:pt x="51" y="50"/>
                      <a:pt x="52" y="49"/>
                    </a:cubicBezTo>
                    <a:cubicBezTo>
                      <a:pt x="55" y="48"/>
                      <a:pt x="60" y="47"/>
                      <a:pt x="63" y="46"/>
                    </a:cubicBezTo>
                    <a:cubicBezTo>
                      <a:pt x="65" y="46"/>
                      <a:pt x="67" y="45"/>
                      <a:pt x="68" y="45"/>
                    </a:cubicBezTo>
                    <a:cubicBezTo>
                      <a:pt x="57" y="15"/>
                      <a:pt x="57" y="15"/>
                      <a:pt x="57" y="15"/>
                    </a:cubicBezTo>
                    <a:cubicBezTo>
                      <a:pt x="55" y="16"/>
                      <a:pt x="53" y="18"/>
                      <a:pt x="5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chemeClr val="bg1"/>
                  </a:solidFill>
                </a:endParaRPr>
              </a:p>
            </p:txBody>
          </p:sp>
        </p:grpSp>
        <p:sp>
          <p:nvSpPr>
            <p:cNvPr id="472" name="TextBox 471">
              <a:extLst>
                <a:ext uri="{FF2B5EF4-FFF2-40B4-BE49-F238E27FC236}">
                  <a16:creationId xmlns:a16="http://schemas.microsoft.com/office/drawing/2014/main" id="{6AFC1169-6E89-4654-8BF3-8DDA30625D33}"/>
                </a:ext>
              </a:extLst>
            </p:cNvPr>
            <p:cNvSpPr txBox="1"/>
            <p:nvPr/>
          </p:nvSpPr>
          <p:spPr>
            <a:xfrm>
              <a:off x="10388084" y="4923215"/>
              <a:ext cx="1291455" cy="286232"/>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Vulnerability Identification and Remediation</a:t>
              </a:r>
            </a:p>
          </p:txBody>
        </p:sp>
        <p:grpSp>
          <p:nvGrpSpPr>
            <p:cNvPr id="490" name="Grupo 294">
              <a:extLst>
                <a:ext uri="{FF2B5EF4-FFF2-40B4-BE49-F238E27FC236}">
                  <a16:creationId xmlns:a16="http://schemas.microsoft.com/office/drawing/2014/main" id="{EE5EBC53-1EF7-499C-9528-5EEFF4C8D071}"/>
                </a:ext>
              </a:extLst>
            </p:cNvPr>
            <p:cNvGrpSpPr>
              <a:grpSpLocks noChangeAspect="1"/>
            </p:cNvGrpSpPr>
            <p:nvPr/>
          </p:nvGrpSpPr>
          <p:grpSpPr>
            <a:xfrm>
              <a:off x="10855688" y="4608451"/>
              <a:ext cx="182880" cy="226031"/>
              <a:chOff x="8291513" y="1409700"/>
              <a:chExt cx="565150" cy="698500"/>
            </a:xfrm>
          </p:grpSpPr>
          <p:sp>
            <p:nvSpPr>
              <p:cNvPr id="491" name="Freeform 71">
                <a:extLst>
                  <a:ext uri="{FF2B5EF4-FFF2-40B4-BE49-F238E27FC236}">
                    <a16:creationId xmlns:a16="http://schemas.microsoft.com/office/drawing/2014/main" id="{983C2F4C-649D-40A9-ABCA-3AC1915642EB}"/>
                  </a:ext>
                </a:extLst>
              </p:cNvPr>
              <p:cNvSpPr>
                <a:spLocks noEditPoints="1"/>
              </p:cNvSpPr>
              <p:nvPr/>
            </p:nvSpPr>
            <p:spPr bwMode="auto">
              <a:xfrm>
                <a:off x="8291513" y="1409700"/>
                <a:ext cx="565150" cy="698500"/>
              </a:xfrm>
              <a:custGeom>
                <a:avLst/>
                <a:gdLst>
                  <a:gd name="T0" fmla="*/ 19 w 150"/>
                  <a:gd name="T1" fmla="*/ 44 h 185"/>
                  <a:gd name="T2" fmla="*/ 44 w 150"/>
                  <a:gd name="T3" fmla="*/ 44 h 185"/>
                  <a:gd name="T4" fmla="*/ 45 w 150"/>
                  <a:gd name="T5" fmla="*/ 44 h 185"/>
                  <a:gd name="T6" fmla="*/ 45 w 150"/>
                  <a:gd name="T7" fmla="*/ 43 h 185"/>
                  <a:gd name="T8" fmla="*/ 45 w 150"/>
                  <a:gd name="T9" fmla="*/ 18 h 185"/>
                  <a:gd name="T10" fmla="*/ 19 w 150"/>
                  <a:gd name="T11" fmla="*/ 44 h 185"/>
                  <a:gd name="T12" fmla="*/ 44 w 150"/>
                  <a:gd name="T13" fmla="*/ 53 h 185"/>
                  <a:gd name="T14" fmla="*/ 13 w 150"/>
                  <a:gd name="T15" fmla="*/ 53 h 185"/>
                  <a:gd name="T16" fmla="*/ 13 w 150"/>
                  <a:gd name="T17" fmla="*/ 171 h 185"/>
                  <a:gd name="T18" fmla="*/ 137 w 150"/>
                  <a:gd name="T19" fmla="*/ 171 h 185"/>
                  <a:gd name="T20" fmla="*/ 137 w 150"/>
                  <a:gd name="T21" fmla="*/ 14 h 185"/>
                  <a:gd name="T22" fmla="*/ 54 w 150"/>
                  <a:gd name="T23" fmla="*/ 14 h 185"/>
                  <a:gd name="T24" fmla="*/ 54 w 150"/>
                  <a:gd name="T25" fmla="*/ 43 h 185"/>
                  <a:gd name="T26" fmla="*/ 53 w 150"/>
                  <a:gd name="T27" fmla="*/ 45 h 185"/>
                  <a:gd name="T28" fmla="*/ 44 w 150"/>
                  <a:gd name="T29" fmla="*/ 53 h 185"/>
                  <a:gd name="T30" fmla="*/ 4 w 150"/>
                  <a:gd name="T31" fmla="*/ 41 h 185"/>
                  <a:gd name="T32" fmla="*/ 43 w 150"/>
                  <a:gd name="T33" fmla="*/ 2 h 185"/>
                  <a:gd name="T34" fmla="*/ 140 w 150"/>
                  <a:gd name="T35" fmla="*/ 2 h 185"/>
                  <a:gd name="T36" fmla="*/ 149 w 150"/>
                  <a:gd name="T37" fmla="*/ 10 h 185"/>
                  <a:gd name="T38" fmla="*/ 150 w 150"/>
                  <a:gd name="T39" fmla="*/ 13 h 185"/>
                  <a:gd name="T40" fmla="*/ 149 w 150"/>
                  <a:gd name="T41" fmla="*/ 174 h 185"/>
                  <a:gd name="T42" fmla="*/ 140 w 150"/>
                  <a:gd name="T43" fmla="*/ 183 h 185"/>
                  <a:gd name="T44" fmla="*/ 12 w 150"/>
                  <a:gd name="T45" fmla="*/ 183 h 185"/>
                  <a:gd name="T46" fmla="*/ 10 w 150"/>
                  <a:gd name="T47" fmla="*/ 183 h 185"/>
                  <a:gd name="T48" fmla="*/ 1 w 150"/>
                  <a:gd name="T49" fmla="*/ 175 h 185"/>
                  <a:gd name="T50" fmla="*/ 0 w 150"/>
                  <a:gd name="T51" fmla="*/ 171 h 185"/>
                  <a:gd name="T52" fmla="*/ 0 w 150"/>
                  <a:gd name="T53" fmla="*/ 48 h 185"/>
                  <a:gd name="T54" fmla="*/ 4 w 150"/>
                  <a:gd name="T55" fmla="*/ 4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 h="185">
                    <a:moveTo>
                      <a:pt x="19" y="44"/>
                    </a:moveTo>
                    <a:cubicBezTo>
                      <a:pt x="19" y="44"/>
                      <a:pt x="43" y="44"/>
                      <a:pt x="44" y="44"/>
                    </a:cubicBezTo>
                    <a:cubicBezTo>
                      <a:pt x="45" y="44"/>
                      <a:pt x="45" y="44"/>
                      <a:pt x="45" y="44"/>
                    </a:cubicBezTo>
                    <a:cubicBezTo>
                      <a:pt x="45" y="44"/>
                      <a:pt x="45" y="43"/>
                      <a:pt x="45" y="43"/>
                    </a:cubicBezTo>
                    <a:cubicBezTo>
                      <a:pt x="45" y="18"/>
                      <a:pt x="45" y="18"/>
                      <a:pt x="45" y="18"/>
                    </a:cubicBezTo>
                    <a:lnTo>
                      <a:pt x="19" y="44"/>
                    </a:lnTo>
                    <a:close/>
                    <a:moveTo>
                      <a:pt x="44" y="53"/>
                    </a:moveTo>
                    <a:cubicBezTo>
                      <a:pt x="13" y="53"/>
                      <a:pt x="13" y="53"/>
                      <a:pt x="13" y="53"/>
                    </a:cubicBezTo>
                    <a:cubicBezTo>
                      <a:pt x="13" y="171"/>
                      <a:pt x="13" y="171"/>
                      <a:pt x="13" y="171"/>
                    </a:cubicBezTo>
                    <a:cubicBezTo>
                      <a:pt x="137" y="171"/>
                      <a:pt x="137" y="171"/>
                      <a:pt x="137" y="171"/>
                    </a:cubicBezTo>
                    <a:cubicBezTo>
                      <a:pt x="137" y="14"/>
                      <a:pt x="137" y="14"/>
                      <a:pt x="137" y="14"/>
                    </a:cubicBezTo>
                    <a:cubicBezTo>
                      <a:pt x="54" y="14"/>
                      <a:pt x="54" y="14"/>
                      <a:pt x="54" y="14"/>
                    </a:cubicBezTo>
                    <a:cubicBezTo>
                      <a:pt x="54" y="43"/>
                      <a:pt x="54" y="43"/>
                      <a:pt x="54" y="43"/>
                    </a:cubicBezTo>
                    <a:cubicBezTo>
                      <a:pt x="53" y="45"/>
                      <a:pt x="53" y="45"/>
                      <a:pt x="53" y="45"/>
                    </a:cubicBezTo>
                    <a:cubicBezTo>
                      <a:pt x="52" y="49"/>
                      <a:pt x="48" y="53"/>
                      <a:pt x="44" y="53"/>
                    </a:cubicBezTo>
                    <a:close/>
                    <a:moveTo>
                      <a:pt x="4" y="41"/>
                    </a:moveTo>
                    <a:cubicBezTo>
                      <a:pt x="5" y="40"/>
                      <a:pt x="43" y="1"/>
                      <a:pt x="43" y="2"/>
                    </a:cubicBezTo>
                    <a:cubicBezTo>
                      <a:pt x="45" y="0"/>
                      <a:pt x="137" y="2"/>
                      <a:pt x="140" y="2"/>
                    </a:cubicBezTo>
                    <a:cubicBezTo>
                      <a:pt x="144" y="3"/>
                      <a:pt x="148" y="6"/>
                      <a:pt x="149" y="10"/>
                    </a:cubicBezTo>
                    <a:cubicBezTo>
                      <a:pt x="149" y="11"/>
                      <a:pt x="150" y="12"/>
                      <a:pt x="150" y="13"/>
                    </a:cubicBezTo>
                    <a:cubicBezTo>
                      <a:pt x="149" y="17"/>
                      <a:pt x="150" y="170"/>
                      <a:pt x="149" y="174"/>
                    </a:cubicBezTo>
                    <a:cubicBezTo>
                      <a:pt x="148" y="178"/>
                      <a:pt x="145" y="182"/>
                      <a:pt x="140" y="183"/>
                    </a:cubicBezTo>
                    <a:cubicBezTo>
                      <a:pt x="136" y="185"/>
                      <a:pt x="16" y="183"/>
                      <a:pt x="12" y="183"/>
                    </a:cubicBezTo>
                    <a:cubicBezTo>
                      <a:pt x="12" y="183"/>
                      <a:pt x="10" y="183"/>
                      <a:pt x="10" y="183"/>
                    </a:cubicBezTo>
                    <a:cubicBezTo>
                      <a:pt x="6" y="182"/>
                      <a:pt x="2" y="179"/>
                      <a:pt x="1" y="175"/>
                    </a:cubicBezTo>
                    <a:cubicBezTo>
                      <a:pt x="0" y="174"/>
                      <a:pt x="0" y="172"/>
                      <a:pt x="0" y="171"/>
                    </a:cubicBezTo>
                    <a:cubicBezTo>
                      <a:pt x="0" y="170"/>
                      <a:pt x="0" y="50"/>
                      <a:pt x="0" y="48"/>
                    </a:cubicBezTo>
                    <a:cubicBezTo>
                      <a:pt x="1" y="45"/>
                      <a:pt x="2" y="43"/>
                      <a:pt x="4"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72">
                <a:extLst>
                  <a:ext uri="{FF2B5EF4-FFF2-40B4-BE49-F238E27FC236}">
                    <a16:creationId xmlns:a16="http://schemas.microsoft.com/office/drawing/2014/main" id="{DAC67F57-8143-474A-8E80-0001517BB362}"/>
                  </a:ext>
                </a:extLst>
              </p:cNvPr>
              <p:cNvSpPr>
                <a:spLocks noEditPoints="1"/>
              </p:cNvSpPr>
              <p:nvPr/>
            </p:nvSpPr>
            <p:spPr bwMode="auto">
              <a:xfrm>
                <a:off x="8351838" y="1568450"/>
                <a:ext cx="441325" cy="449263"/>
              </a:xfrm>
              <a:custGeom>
                <a:avLst/>
                <a:gdLst>
                  <a:gd name="T0" fmla="*/ 32 w 117"/>
                  <a:gd name="T1" fmla="*/ 86 h 119"/>
                  <a:gd name="T2" fmla="*/ 32 w 117"/>
                  <a:gd name="T3" fmla="*/ 86 h 119"/>
                  <a:gd name="T4" fmla="*/ 17 w 117"/>
                  <a:gd name="T5" fmla="*/ 102 h 119"/>
                  <a:gd name="T6" fmla="*/ 32 w 117"/>
                  <a:gd name="T7" fmla="*/ 86 h 119"/>
                  <a:gd name="T8" fmla="*/ 101 w 117"/>
                  <a:gd name="T9" fmla="*/ 86 h 119"/>
                  <a:gd name="T10" fmla="*/ 101 w 117"/>
                  <a:gd name="T11" fmla="*/ 86 h 119"/>
                  <a:gd name="T12" fmla="*/ 85 w 117"/>
                  <a:gd name="T13" fmla="*/ 102 h 119"/>
                  <a:gd name="T14" fmla="*/ 101 w 117"/>
                  <a:gd name="T15" fmla="*/ 86 h 119"/>
                  <a:gd name="T16" fmla="*/ 103 w 117"/>
                  <a:gd name="T17" fmla="*/ 9 h 119"/>
                  <a:gd name="T18" fmla="*/ 71 w 117"/>
                  <a:gd name="T19" fmla="*/ 9 h 119"/>
                  <a:gd name="T20" fmla="*/ 71 w 117"/>
                  <a:gd name="T21" fmla="*/ 31 h 119"/>
                  <a:gd name="T22" fmla="*/ 103 w 117"/>
                  <a:gd name="T23" fmla="*/ 31 h 119"/>
                  <a:gd name="T24" fmla="*/ 103 w 117"/>
                  <a:gd name="T25" fmla="*/ 9 h 119"/>
                  <a:gd name="T26" fmla="*/ 62 w 117"/>
                  <a:gd name="T27" fmla="*/ 23 h 119"/>
                  <a:gd name="T28" fmla="*/ 30 w 117"/>
                  <a:gd name="T29" fmla="*/ 61 h 119"/>
                  <a:gd name="T30" fmla="*/ 37 w 117"/>
                  <a:gd name="T31" fmla="*/ 67 h 119"/>
                  <a:gd name="T32" fmla="*/ 37 w 117"/>
                  <a:gd name="T33" fmla="*/ 68 h 119"/>
                  <a:gd name="T34" fmla="*/ 28 w 117"/>
                  <a:gd name="T35" fmla="*/ 75 h 119"/>
                  <a:gd name="T36" fmla="*/ 44 w 117"/>
                  <a:gd name="T37" fmla="*/ 91 h 119"/>
                  <a:gd name="T38" fmla="*/ 58 w 117"/>
                  <a:gd name="T39" fmla="*/ 91 h 119"/>
                  <a:gd name="T40" fmla="*/ 61 w 117"/>
                  <a:gd name="T41" fmla="*/ 83 h 119"/>
                  <a:gd name="T42" fmla="*/ 74 w 117"/>
                  <a:gd name="T43" fmla="*/ 92 h 119"/>
                  <a:gd name="T44" fmla="*/ 90 w 117"/>
                  <a:gd name="T45" fmla="*/ 75 h 119"/>
                  <a:gd name="T46" fmla="*/ 90 w 117"/>
                  <a:gd name="T47" fmla="*/ 56 h 119"/>
                  <a:gd name="T48" fmla="*/ 82 w 117"/>
                  <a:gd name="T49" fmla="*/ 51 h 119"/>
                  <a:gd name="T50" fmla="*/ 91 w 117"/>
                  <a:gd name="T51" fmla="*/ 39 h 119"/>
                  <a:gd name="T52" fmla="*/ 63 w 117"/>
                  <a:gd name="T53" fmla="*/ 38 h 119"/>
                  <a:gd name="T54" fmla="*/ 62 w 117"/>
                  <a:gd name="T55" fmla="*/ 23 h 119"/>
                  <a:gd name="T56" fmla="*/ 58 w 117"/>
                  <a:gd name="T57" fmla="*/ 97 h 119"/>
                  <a:gd name="T58" fmla="*/ 44 w 117"/>
                  <a:gd name="T59" fmla="*/ 97 h 119"/>
                  <a:gd name="T60" fmla="*/ 13 w 117"/>
                  <a:gd name="T61" fmla="*/ 109 h 119"/>
                  <a:gd name="T62" fmla="*/ 22 w 117"/>
                  <a:gd name="T63" fmla="*/ 75 h 119"/>
                  <a:gd name="T64" fmla="*/ 24 w 117"/>
                  <a:gd name="T65" fmla="*/ 60 h 119"/>
                  <a:gd name="T66" fmla="*/ 62 w 117"/>
                  <a:gd name="T67" fmla="*/ 18 h 119"/>
                  <a:gd name="T68" fmla="*/ 65 w 117"/>
                  <a:gd name="T69" fmla="*/ 2 h 119"/>
                  <a:gd name="T70" fmla="*/ 109 w 117"/>
                  <a:gd name="T71" fmla="*/ 1 h 119"/>
                  <a:gd name="T72" fmla="*/ 112 w 117"/>
                  <a:gd name="T73" fmla="*/ 4 h 119"/>
                  <a:gd name="T74" fmla="*/ 112 w 117"/>
                  <a:gd name="T75" fmla="*/ 35 h 119"/>
                  <a:gd name="T76" fmla="*/ 111 w 117"/>
                  <a:gd name="T77" fmla="*/ 38 h 119"/>
                  <a:gd name="T78" fmla="*/ 109 w 117"/>
                  <a:gd name="T79" fmla="*/ 39 h 119"/>
                  <a:gd name="T80" fmla="*/ 108 w 117"/>
                  <a:gd name="T81" fmla="*/ 39 h 119"/>
                  <a:gd name="T82" fmla="*/ 94 w 117"/>
                  <a:gd name="T83" fmla="*/ 39 h 119"/>
                  <a:gd name="T84" fmla="*/ 95 w 117"/>
                  <a:gd name="T85" fmla="*/ 40 h 119"/>
                  <a:gd name="T86" fmla="*/ 96 w 117"/>
                  <a:gd name="T87" fmla="*/ 56 h 119"/>
                  <a:gd name="T88" fmla="*/ 96 w 117"/>
                  <a:gd name="T89" fmla="*/ 75 h 119"/>
                  <a:gd name="T90" fmla="*/ 106 w 117"/>
                  <a:gd name="T91" fmla="*/ 108 h 119"/>
                  <a:gd name="T92" fmla="*/ 74 w 117"/>
                  <a:gd name="T93" fmla="*/ 96 h 119"/>
                  <a:gd name="T94" fmla="*/ 58 w 117"/>
                  <a:gd name="T95" fmla="*/ 9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 h="119">
                    <a:moveTo>
                      <a:pt x="32" y="86"/>
                    </a:moveTo>
                    <a:cubicBezTo>
                      <a:pt x="32" y="86"/>
                      <a:pt x="32" y="86"/>
                      <a:pt x="32" y="86"/>
                    </a:cubicBezTo>
                    <a:cubicBezTo>
                      <a:pt x="22" y="77"/>
                      <a:pt x="8" y="91"/>
                      <a:pt x="17" y="102"/>
                    </a:cubicBezTo>
                    <a:cubicBezTo>
                      <a:pt x="28" y="112"/>
                      <a:pt x="42" y="96"/>
                      <a:pt x="32" y="86"/>
                    </a:cubicBezTo>
                    <a:close/>
                    <a:moveTo>
                      <a:pt x="101" y="86"/>
                    </a:moveTo>
                    <a:cubicBezTo>
                      <a:pt x="101" y="86"/>
                      <a:pt x="101" y="86"/>
                      <a:pt x="101" y="86"/>
                    </a:cubicBezTo>
                    <a:cubicBezTo>
                      <a:pt x="90" y="77"/>
                      <a:pt x="76" y="91"/>
                      <a:pt x="85" y="102"/>
                    </a:cubicBezTo>
                    <a:cubicBezTo>
                      <a:pt x="96" y="111"/>
                      <a:pt x="110" y="97"/>
                      <a:pt x="101" y="86"/>
                    </a:cubicBezTo>
                    <a:close/>
                    <a:moveTo>
                      <a:pt x="103" y="9"/>
                    </a:moveTo>
                    <a:cubicBezTo>
                      <a:pt x="71" y="9"/>
                      <a:pt x="71" y="9"/>
                      <a:pt x="71" y="9"/>
                    </a:cubicBezTo>
                    <a:cubicBezTo>
                      <a:pt x="71" y="31"/>
                      <a:pt x="71" y="31"/>
                      <a:pt x="71" y="31"/>
                    </a:cubicBezTo>
                    <a:cubicBezTo>
                      <a:pt x="103" y="31"/>
                      <a:pt x="103" y="31"/>
                      <a:pt x="103" y="31"/>
                    </a:cubicBezTo>
                    <a:lnTo>
                      <a:pt x="103" y="9"/>
                    </a:lnTo>
                    <a:close/>
                    <a:moveTo>
                      <a:pt x="62" y="23"/>
                    </a:moveTo>
                    <a:cubicBezTo>
                      <a:pt x="45" y="28"/>
                      <a:pt x="33" y="44"/>
                      <a:pt x="30" y="61"/>
                    </a:cubicBezTo>
                    <a:cubicBezTo>
                      <a:pt x="33" y="62"/>
                      <a:pt x="40" y="62"/>
                      <a:pt x="37" y="67"/>
                    </a:cubicBezTo>
                    <a:cubicBezTo>
                      <a:pt x="37" y="68"/>
                      <a:pt x="37" y="68"/>
                      <a:pt x="37" y="68"/>
                    </a:cubicBezTo>
                    <a:cubicBezTo>
                      <a:pt x="28" y="75"/>
                      <a:pt x="28" y="75"/>
                      <a:pt x="28" y="75"/>
                    </a:cubicBezTo>
                    <a:cubicBezTo>
                      <a:pt x="36" y="76"/>
                      <a:pt x="43" y="83"/>
                      <a:pt x="44" y="91"/>
                    </a:cubicBezTo>
                    <a:cubicBezTo>
                      <a:pt x="58" y="91"/>
                      <a:pt x="58" y="91"/>
                      <a:pt x="58" y="91"/>
                    </a:cubicBezTo>
                    <a:cubicBezTo>
                      <a:pt x="58" y="89"/>
                      <a:pt x="57" y="82"/>
                      <a:pt x="61" y="83"/>
                    </a:cubicBezTo>
                    <a:cubicBezTo>
                      <a:pt x="62" y="83"/>
                      <a:pt x="73" y="92"/>
                      <a:pt x="74" y="92"/>
                    </a:cubicBezTo>
                    <a:cubicBezTo>
                      <a:pt x="74" y="84"/>
                      <a:pt x="82" y="76"/>
                      <a:pt x="90" y="75"/>
                    </a:cubicBezTo>
                    <a:cubicBezTo>
                      <a:pt x="90" y="56"/>
                      <a:pt x="90" y="56"/>
                      <a:pt x="90" y="56"/>
                    </a:cubicBezTo>
                    <a:cubicBezTo>
                      <a:pt x="87" y="56"/>
                      <a:pt x="80" y="57"/>
                      <a:pt x="82" y="51"/>
                    </a:cubicBezTo>
                    <a:cubicBezTo>
                      <a:pt x="82" y="51"/>
                      <a:pt x="91" y="40"/>
                      <a:pt x="91" y="39"/>
                    </a:cubicBezTo>
                    <a:cubicBezTo>
                      <a:pt x="89" y="39"/>
                      <a:pt x="64" y="41"/>
                      <a:pt x="63" y="38"/>
                    </a:cubicBezTo>
                    <a:cubicBezTo>
                      <a:pt x="62" y="36"/>
                      <a:pt x="63" y="25"/>
                      <a:pt x="62" y="23"/>
                    </a:cubicBezTo>
                    <a:close/>
                    <a:moveTo>
                      <a:pt x="58" y="97"/>
                    </a:moveTo>
                    <a:cubicBezTo>
                      <a:pt x="44" y="97"/>
                      <a:pt x="44" y="97"/>
                      <a:pt x="44" y="97"/>
                    </a:cubicBezTo>
                    <a:cubicBezTo>
                      <a:pt x="42" y="111"/>
                      <a:pt x="23" y="119"/>
                      <a:pt x="13" y="109"/>
                    </a:cubicBezTo>
                    <a:cubicBezTo>
                      <a:pt x="0" y="98"/>
                      <a:pt x="6" y="77"/>
                      <a:pt x="22" y="75"/>
                    </a:cubicBezTo>
                    <a:cubicBezTo>
                      <a:pt x="19" y="68"/>
                      <a:pt x="9" y="55"/>
                      <a:pt x="24" y="60"/>
                    </a:cubicBezTo>
                    <a:cubicBezTo>
                      <a:pt x="28" y="41"/>
                      <a:pt x="43" y="22"/>
                      <a:pt x="62" y="18"/>
                    </a:cubicBezTo>
                    <a:cubicBezTo>
                      <a:pt x="63" y="15"/>
                      <a:pt x="61" y="3"/>
                      <a:pt x="65" y="2"/>
                    </a:cubicBezTo>
                    <a:cubicBezTo>
                      <a:pt x="66" y="0"/>
                      <a:pt x="108" y="1"/>
                      <a:pt x="109" y="1"/>
                    </a:cubicBezTo>
                    <a:cubicBezTo>
                      <a:pt x="111" y="2"/>
                      <a:pt x="111" y="3"/>
                      <a:pt x="112" y="4"/>
                    </a:cubicBezTo>
                    <a:cubicBezTo>
                      <a:pt x="112" y="5"/>
                      <a:pt x="112" y="34"/>
                      <a:pt x="112" y="35"/>
                    </a:cubicBezTo>
                    <a:cubicBezTo>
                      <a:pt x="112" y="36"/>
                      <a:pt x="111" y="37"/>
                      <a:pt x="111" y="38"/>
                    </a:cubicBezTo>
                    <a:cubicBezTo>
                      <a:pt x="110" y="39"/>
                      <a:pt x="109" y="39"/>
                      <a:pt x="109" y="39"/>
                    </a:cubicBezTo>
                    <a:cubicBezTo>
                      <a:pt x="108" y="39"/>
                      <a:pt x="108" y="39"/>
                      <a:pt x="108" y="39"/>
                    </a:cubicBezTo>
                    <a:cubicBezTo>
                      <a:pt x="94" y="39"/>
                      <a:pt x="94" y="39"/>
                      <a:pt x="94" y="39"/>
                    </a:cubicBezTo>
                    <a:cubicBezTo>
                      <a:pt x="95" y="40"/>
                      <a:pt x="95" y="40"/>
                      <a:pt x="95" y="40"/>
                    </a:cubicBezTo>
                    <a:cubicBezTo>
                      <a:pt x="98" y="46"/>
                      <a:pt x="113" y="57"/>
                      <a:pt x="96" y="56"/>
                    </a:cubicBezTo>
                    <a:cubicBezTo>
                      <a:pt x="96" y="75"/>
                      <a:pt x="96" y="75"/>
                      <a:pt x="96" y="75"/>
                    </a:cubicBezTo>
                    <a:cubicBezTo>
                      <a:pt x="111" y="77"/>
                      <a:pt x="117" y="97"/>
                      <a:pt x="106" y="108"/>
                    </a:cubicBezTo>
                    <a:cubicBezTo>
                      <a:pt x="95" y="119"/>
                      <a:pt x="75" y="112"/>
                      <a:pt x="74" y="96"/>
                    </a:cubicBezTo>
                    <a:cubicBezTo>
                      <a:pt x="68" y="100"/>
                      <a:pt x="57" y="115"/>
                      <a:pt x="58"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4B2E5320-B363-4B6E-B7BD-FDEC94D5DF10}"/>
              </a:ext>
            </a:extLst>
          </p:cNvPr>
          <p:cNvGrpSpPr/>
          <p:nvPr/>
        </p:nvGrpSpPr>
        <p:grpSpPr>
          <a:xfrm>
            <a:off x="9238919" y="5514755"/>
            <a:ext cx="2423591" cy="668529"/>
            <a:chOff x="9238919" y="5514755"/>
            <a:chExt cx="2423591" cy="668529"/>
          </a:xfrm>
        </p:grpSpPr>
        <p:grpSp>
          <p:nvGrpSpPr>
            <p:cNvPr id="426" name="Group 425">
              <a:extLst>
                <a:ext uri="{FF2B5EF4-FFF2-40B4-BE49-F238E27FC236}">
                  <a16:creationId xmlns:a16="http://schemas.microsoft.com/office/drawing/2014/main" id="{09BA9519-D26F-4A78-BE11-20039C57675C}"/>
                </a:ext>
              </a:extLst>
            </p:cNvPr>
            <p:cNvGrpSpPr/>
            <p:nvPr/>
          </p:nvGrpSpPr>
          <p:grpSpPr>
            <a:xfrm>
              <a:off x="9238919" y="5881762"/>
              <a:ext cx="2423591" cy="301522"/>
              <a:chOff x="8981219" y="5712289"/>
              <a:chExt cx="2423591" cy="301522"/>
            </a:xfrm>
          </p:grpSpPr>
          <p:sp>
            <p:nvSpPr>
              <p:cNvPr id="483" name="TextBox 482">
                <a:extLst>
                  <a:ext uri="{FF2B5EF4-FFF2-40B4-BE49-F238E27FC236}">
                    <a16:creationId xmlns:a16="http://schemas.microsoft.com/office/drawing/2014/main" id="{265782F8-EEEA-446C-BFF7-69AF3689C8DE}"/>
                  </a:ext>
                </a:extLst>
              </p:cNvPr>
              <p:cNvSpPr txBox="1"/>
              <p:nvPr/>
            </p:nvSpPr>
            <p:spPr>
              <a:xfrm>
                <a:off x="8981219" y="5727579"/>
                <a:ext cx="1073540" cy="286232"/>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Monitoring and Incident Response</a:t>
                </a:r>
              </a:p>
            </p:txBody>
          </p:sp>
          <p:sp>
            <p:nvSpPr>
              <p:cNvPr id="482" name="TextBox 481">
                <a:extLst>
                  <a:ext uri="{FF2B5EF4-FFF2-40B4-BE49-F238E27FC236}">
                    <a16:creationId xmlns:a16="http://schemas.microsoft.com/office/drawing/2014/main" id="{1DA523C5-B1C3-426A-9A3F-779903FC6E8C}"/>
                  </a:ext>
                </a:extLst>
              </p:cNvPr>
              <p:cNvSpPr txBox="1"/>
              <p:nvPr/>
            </p:nvSpPr>
            <p:spPr>
              <a:xfrm>
                <a:off x="10113355" y="5712289"/>
                <a:ext cx="1291455" cy="170816"/>
              </a:xfrm>
              <a:prstGeom prst="rect">
                <a:avLst/>
              </a:prstGeom>
              <a:noFill/>
            </p:spPr>
            <p:txBody>
              <a:bodyPr wrap="square" lIns="27432" tIns="27432" rIns="27432" bIns="27432" rtlCol="0">
                <a:spAutoFit/>
              </a:bodyPr>
              <a:lstStyle/>
              <a:p>
                <a:pPr algn="ctr">
                  <a:lnSpc>
                    <a:spcPts val="900"/>
                  </a:lnSpc>
                </a:pPr>
                <a:r>
                  <a:rPr lang="en-US" sz="800">
                    <a:solidFill>
                      <a:schemeClr val="bg1"/>
                    </a:solidFill>
                    <a:cs typeface="Calibri" panose="020F0502020204030204" pitchFamily="34" charset="0"/>
                  </a:rPr>
                  <a:t>Data Protection</a:t>
                </a:r>
              </a:p>
            </p:txBody>
          </p:sp>
        </p:grpSp>
        <p:sp>
          <p:nvSpPr>
            <p:cNvPr id="493" name="Freeform 13">
              <a:extLst>
                <a:ext uri="{FF2B5EF4-FFF2-40B4-BE49-F238E27FC236}">
                  <a16:creationId xmlns:a16="http://schemas.microsoft.com/office/drawing/2014/main" id="{1588C25E-DE0A-457A-8798-A6AAFA541CED}"/>
                </a:ext>
              </a:extLst>
            </p:cNvPr>
            <p:cNvSpPr>
              <a:spLocks noChangeAspect="1" noEditPoints="1"/>
            </p:cNvSpPr>
            <p:nvPr/>
          </p:nvSpPr>
          <p:spPr bwMode="auto">
            <a:xfrm>
              <a:off x="10849088" y="5514755"/>
              <a:ext cx="226193" cy="274320"/>
            </a:xfrm>
            <a:custGeom>
              <a:avLst/>
              <a:gdLst>
                <a:gd name="T0" fmla="*/ 91 w 198"/>
                <a:gd name="T1" fmla="*/ 43 h 240"/>
                <a:gd name="T2" fmla="*/ 37 w 198"/>
                <a:gd name="T3" fmla="*/ 63 h 240"/>
                <a:gd name="T4" fmla="*/ 57 w 198"/>
                <a:gd name="T5" fmla="*/ 157 h 240"/>
                <a:gd name="T6" fmla="*/ 60 w 198"/>
                <a:gd name="T7" fmla="*/ 154 h 240"/>
                <a:gd name="T8" fmla="*/ 55 w 198"/>
                <a:gd name="T9" fmla="*/ 142 h 240"/>
                <a:gd name="T10" fmla="*/ 50 w 198"/>
                <a:gd name="T11" fmla="*/ 115 h 240"/>
                <a:gd name="T12" fmla="*/ 50 w 198"/>
                <a:gd name="T13" fmla="*/ 111 h 240"/>
                <a:gd name="T14" fmla="*/ 52 w 198"/>
                <a:gd name="T15" fmla="*/ 88 h 240"/>
                <a:gd name="T16" fmla="*/ 62 w 198"/>
                <a:gd name="T17" fmla="*/ 69 h 240"/>
                <a:gd name="T18" fmla="*/ 91 w 198"/>
                <a:gd name="T19" fmla="*/ 46 h 240"/>
                <a:gd name="T20" fmla="*/ 91 w 198"/>
                <a:gd name="T21" fmla="*/ 43 h 240"/>
                <a:gd name="T22" fmla="*/ 100 w 198"/>
                <a:gd name="T23" fmla="*/ 218 h 240"/>
                <a:gd name="T24" fmla="*/ 100 w 198"/>
                <a:gd name="T25" fmla="*/ 218 h 240"/>
                <a:gd name="T26" fmla="*/ 24 w 198"/>
                <a:gd name="T27" fmla="*/ 55 h 240"/>
                <a:gd name="T28" fmla="*/ 100 w 198"/>
                <a:gd name="T29" fmla="*/ 23 h 240"/>
                <a:gd name="T30" fmla="*/ 177 w 198"/>
                <a:gd name="T31" fmla="*/ 55 h 240"/>
                <a:gd name="T32" fmla="*/ 100 w 198"/>
                <a:gd name="T33" fmla="*/ 218 h 240"/>
                <a:gd name="T34" fmla="*/ 98 w 198"/>
                <a:gd name="T35" fmla="*/ 16 h 240"/>
                <a:gd name="T36" fmla="*/ 17 w 198"/>
                <a:gd name="T37" fmla="*/ 49 h 240"/>
                <a:gd name="T38" fmla="*/ 100 w 198"/>
                <a:gd name="T39" fmla="*/ 227 h 240"/>
                <a:gd name="T40" fmla="*/ 185 w 198"/>
                <a:gd name="T41" fmla="*/ 48 h 240"/>
                <a:gd name="T42" fmla="*/ 100 w 198"/>
                <a:gd name="T43" fmla="*/ 15 h 240"/>
                <a:gd name="T44" fmla="*/ 98 w 198"/>
                <a:gd name="T45" fmla="*/ 16 h 240"/>
                <a:gd name="T46" fmla="*/ 98 w 198"/>
                <a:gd name="T47" fmla="*/ 239 h 240"/>
                <a:gd name="T48" fmla="*/ 3 w 198"/>
                <a:gd name="T49" fmla="*/ 37 h 240"/>
                <a:gd name="T50" fmla="*/ 100 w 198"/>
                <a:gd name="T51" fmla="*/ 0 h 240"/>
                <a:gd name="T52" fmla="*/ 196 w 198"/>
                <a:gd name="T53" fmla="*/ 37 h 240"/>
                <a:gd name="T54" fmla="*/ 100 w 198"/>
                <a:gd name="T55" fmla="*/ 240 h 240"/>
                <a:gd name="T56" fmla="*/ 98 w 198"/>
                <a:gd name="T57"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240">
                  <a:moveTo>
                    <a:pt x="91" y="43"/>
                  </a:moveTo>
                  <a:cubicBezTo>
                    <a:pt x="74" y="52"/>
                    <a:pt x="56" y="60"/>
                    <a:pt x="37" y="63"/>
                  </a:cubicBezTo>
                  <a:cubicBezTo>
                    <a:pt x="37" y="95"/>
                    <a:pt x="42" y="129"/>
                    <a:pt x="57" y="157"/>
                  </a:cubicBezTo>
                  <a:cubicBezTo>
                    <a:pt x="58" y="157"/>
                    <a:pt x="60" y="154"/>
                    <a:pt x="60" y="154"/>
                  </a:cubicBezTo>
                  <a:cubicBezTo>
                    <a:pt x="60" y="154"/>
                    <a:pt x="56" y="145"/>
                    <a:pt x="55" y="142"/>
                  </a:cubicBezTo>
                  <a:cubicBezTo>
                    <a:pt x="53" y="133"/>
                    <a:pt x="51" y="124"/>
                    <a:pt x="50" y="115"/>
                  </a:cubicBezTo>
                  <a:cubicBezTo>
                    <a:pt x="50" y="114"/>
                    <a:pt x="50" y="112"/>
                    <a:pt x="50" y="111"/>
                  </a:cubicBezTo>
                  <a:cubicBezTo>
                    <a:pt x="50" y="104"/>
                    <a:pt x="50" y="96"/>
                    <a:pt x="52" y="88"/>
                  </a:cubicBezTo>
                  <a:cubicBezTo>
                    <a:pt x="53" y="81"/>
                    <a:pt x="57" y="74"/>
                    <a:pt x="62" y="69"/>
                  </a:cubicBezTo>
                  <a:cubicBezTo>
                    <a:pt x="70" y="60"/>
                    <a:pt x="81" y="53"/>
                    <a:pt x="91" y="46"/>
                  </a:cubicBezTo>
                  <a:cubicBezTo>
                    <a:pt x="91" y="45"/>
                    <a:pt x="91" y="44"/>
                    <a:pt x="91" y="43"/>
                  </a:cubicBezTo>
                  <a:close/>
                  <a:moveTo>
                    <a:pt x="100" y="218"/>
                  </a:moveTo>
                  <a:cubicBezTo>
                    <a:pt x="100" y="218"/>
                    <a:pt x="100" y="218"/>
                    <a:pt x="100" y="218"/>
                  </a:cubicBezTo>
                  <a:cubicBezTo>
                    <a:pt x="45" y="185"/>
                    <a:pt x="25" y="116"/>
                    <a:pt x="24" y="55"/>
                  </a:cubicBezTo>
                  <a:cubicBezTo>
                    <a:pt x="51" y="49"/>
                    <a:pt x="77" y="37"/>
                    <a:pt x="100" y="23"/>
                  </a:cubicBezTo>
                  <a:cubicBezTo>
                    <a:pt x="124" y="36"/>
                    <a:pt x="150" y="50"/>
                    <a:pt x="177" y="55"/>
                  </a:cubicBezTo>
                  <a:cubicBezTo>
                    <a:pt x="176" y="116"/>
                    <a:pt x="156" y="186"/>
                    <a:pt x="100" y="218"/>
                  </a:cubicBezTo>
                  <a:close/>
                  <a:moveTo>
                    <a:pt x="98" y="16"/>
                  </a:moveTo>
                  <a:cubicBezTo>
                    <a:pt x="73" y="30"/>
                    <a:pt x="46" y="44"/>
                    <a:pt x="17" y="49"/>
                  </a:cubicBezTo>
                  <a:cubicBezTo>
                    <a:pt x="17" y="116"/>
                    <a:pt x="38" y="193"/>
                    <a:pt x="100" y="227"/>
                  </a:cubicBezTo>
                  <a:cubicBezTo>
                    <a:pt x="163" y="193"/>
                    <a:pt x="185" y="115"/>
                    <a:pt x="185" y="48"/>
                  </a:cubicBezTo>
                  <a:cubicBezTo>
                    <a:pt x="155" y="44"/>
                    <a:pt x="126" y="29"/>
                    <a:pt x="100" y="15"/>
                  </a:cubicBezTo>
                  <a:lnTo>
                    <a:pt x="98" y="16"/>
                  </a:lnTo>
                  <a:close/>
                  <a:moveTo>
                    <a:pt x="98" y="239"/>
                  </a:moveTo>
                  <a:cubicBezTo>
                    <a:pt x="24" y="204"/>
                    <a:pt x="0" y="113"/>
                    <a:pt x="3" y="37"/>
                  </a:cubicBezTo>
                  <a:cubicBezTo>
                    <a:pt x="38" y="35"/>
                    <a:pt x="71" y="18"/>
                    <a:pt x="100" y="0"/>
                  </a:cubicBezTo>
                  <a:cubicBezTo>
                    <a:pt x="129" y="17"/>
                    <a:pt x="161" y="35"/>
                    <a:pt x="196" y="37"/>
                  </a:cubicBezTo>
                  <a:cubicBezTo>
                    <a:pt x="198" y="114"/>
                    <a:pt x="176" y="206"/>
                    <a:pt x="100" y="240"/>
                  </a:cubicBezTo>
                  <a:cubicBezTo>
                    <a:pt x="100" y="240"/>
                    <a:pt x="98" y="239"/>
                    <a:pt x="98"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94" name="Group 493">
              <a:extLst>
                <a:ext uri="{FF2B5EF4-FFF2-40B4-BE49-F238E27FC236}">
                  <a16:creationId xmlns:a16="http://schemas.microsoft.com/office/drawing/2014/main" id="{1A809A70-E8DC-4DEE-8857-B6C8A477C3B8}"/>
                </a:ext>
              </a:extLst>
            </p:cNvPr>
            <p:cNvGrpSpPr>
              <a:grpSpLocks noChangeAspect="1"/>
            </p:cNvGrpSpPr>
            <p:nvPr/>
          </p:nvGrpSpPr>
          <p:grpSpPr>
            <a:xfrm>
              <a:off x="9623281" y="5546630"/>
              <a:ext cx="235338" cy="274320"/>
              <a:chOff x="190500" y="2082800"/>
              <a:chExt cx="776288" cy="904875"/>
            </a:xfrm>
          </p:grpSpPr>
          <p:sp>
            <p:nvSpPr>
              <p:cNvPr id="495" name="Freeform 19">
                <a:extLst>
                  <a:ext uri="{FF2B5EF4-FFF2-40B4-BE49-F238E27FC236}">
                    <a16:creationId xmlns:a16="http://schemas.microsoft.com/office/drawing/2014/main" id="{549B6690-0B9B-44CD-B880-8EA89434AEE6}"/>
                  </a:ext>
                </a:extLst>
              </p:cNvPr>
              <p:cNvSpPr>
                <a:spLocks noEditPoints="1"/>
              </p:cNvSpPr>
              <p:nvPr/>
            </p:nvSpPr>
            <p:spPr bwMode="auto">
              <a:xfrm>
                <a:off x="190500" y="2082800"/>
                <a:ext cx="776288" cy="904875"/>
              </a:xfrm>
              <a:custGeom>
                <a:avLst/>
                <a:gdLst>
                  <a:gd name="T0" fmla="*/ 15 w 206"/>
                  <a:gd name="T1" fmla="*/ 35 h 240"/>
                  <a:gd name="T2" fmla="*/ 15 w 206"/>
                  <a:gd name="T3" fmla="*/ 40 h 240"/>
                  <a:gd name="T4" fmla="*/ 103 w 206"/>
                  <a:gd name="T5" fmla="*/ 226 h 240"/>
                  <a:gd name="T6" fmla="*/ 192 w 206"/>
                  <a:gd name="T7" fmla="*/ 40 h 240"/>
                  <a:gd name="T8" fmla="*/ 192 w 206"/>
                  <a:gd name="T9" fmla="*/ 35 h 240"/>
                  <a:gd name="T10" fmla="*/ 166 w 206"/>
                  <a:gd name="T11" fmla="*/ 37 h 240"/>
                  <a:gd name="T12" fmla="*/ 103 w 206"/>
                  <a:gd name="T13" fmla="*/ 15 h 240"/>
                  <a:gd name="T14" fmla="*/ 40 w 206"/>
                  <a:gd name="T15" fmla="*/ 37 h 240"/>
                  <a:gd name="T16" fmla="*/ 15 w 206"/>
                  <a:gd name="T17" fmla="*/ 35 h 240"/>
                  <a:gd name="T18" fmla="*/ 101 w 206"/>
                  <a:gd name="T19" fmla="*/ 240 h 240"/>
                  <a:gd name="T20" fmla="*/ 0 w 206"/>
                  <a:gd name="T21" fmla="*/ 40 h 240"/>
                  <a:gd name="T22" fmla="*/ 0 w 206"/>
                  <a:gd name="T23" fmla="*/ 25 h 240"/>
                  <a:gd name="T24" fmla="*/ 10 w 206"/>
                  <a:gd name="T25" fmla="*/ 18 h 240"/>
                  <a:gd name="T26" fmla="*/ 40 w 206"/>
                  <a:gd name="T27" fmla="*/ 23 h 240"/>
                  <a:gd name="T28" fmla="*/ 99 w 206"/>
                  <a:gd name="T29" fmla="*/ 0 h 240"/>
                  <a:gd name="T30" fmla="*/ 107 w 206"/>
                  <a:gd name="T31" fmla="*/ 0 h 240"/>
                  <a:gd name="T32" fmla="*/ 166 w 206"/>
                  <a:gd name="T33" fmla="*/ 23 h 240"/>
                  <a:gd name="T34" fmla="*/ 197 w 206"/>
                  <a:gd name="T35" fmla="*/ 18 h 240"/>
                  <a:gd name="T36" fmla="*/ 206 w 206"/>
                  <a:gd name="T37" fmla="*/ 25 h 240"/>
                  <a:gd name="T38" fmla="*/ 206 w 206"/>
                  <a:gd name="T39" fmla="*/ 40 h 240"/>
                  <a:gd name="T40" fmla="*/ 105 w 206"/>
                  <a:gd name="T41" fmla="*/ 240 h 240"/>
                  <a:gd name="T42" fmla="*/ 101 w 206"/>
                  <a:gd name="T4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 h="240">
                    <a:moveTo>
                      <a:pt x="15" y="35"/>
                    </a:moveTo>
                    <a:cubicBezTo>
                      <a:pt x="15" y="36"/>
                      <a:pt x="15" y="38"/>
                      <a:pt x="15" y="40"/>
                    </a:cubicBezTo>
                    <a:cubicBezTo>
                      <a:pt x="15" y="144"/>
                      <a:pt x="46" y="210"/>
                      <a:pt x="103" y="226"/>
                    </a:cubicBezTo>
                    <a:cubicBezTo>
                      <a:pt x="160" y="210"/>
                      <a:pt x="192" y="144"/>
                      <a:pt x="192" y="40"/>
                    </a:cubicBezTo>
                    <a:cubicBezTo>
                      <a:pt x="192" y="38"/>
                      <a:pt x="192" y="36"/>
                      <a:pt x="192" y="35"/>
                    </a:cubicBezTo>
                    <a:cubicBezTo>
                      <a:pt x="184" y="36"/>
                      <a:pt x="175" y="37"/>
                      <a:pt x="166" y="37"/>
                    </a:cubicBezTo>
                    <a:cubicBezTo>
                      <a:pt x="146" y="37"/>
                      <a:pt x="125" y="30"/>
                      <a:pt x="103" y="15"/>
                    </a:cubicBezTo>
                    <a:cubicBezTo>
                      <a:pt x="81" y="30"/>
                      <a:pt x="60" y="37"/>
                      <a:pt x="40" y="37"/>
                    </a:cubicBezTo>
                    <a:cubicBezTo>
                      <a:pt x="31" y="37"/>
                      <a:pt x="23" y="36"/>
                      <a:pt x="15" y="35"/>
                    </a:cubicBezTo>
                    <a:moveTo>
                      <a:pt x="101" y="240"/>
                    </a:moveTo>
                    <a:cubicBezTo>
                      <a:pt x="64" y="231"/>
                      <a:pt x="0" y="192"/>
                      <a:pt x="0" y="40"/>
                    </a:cubicBezTo>
                    <a:cubicBezTo>
                      <a:pt x="0" y="35"/>
                      <a:pt x="0" y="30"/>
                      <a:pt x="0" y="25"/>
                    </a:cubicBezTo>
                    <a:cubicBezTo>
                      <a:pt x="10" y="18"/>
                      <a:pt x="10" y="18"/>
                      <a:pt x="10" y="18"/>
                    </a:cubicBezTo>
                    <a:cubicBezTo>
                      <a:pt x="20" y="21"/>
                      <a:pt x="30" y="23"/>
                      <a:pt x="40" y="23"/>
                    </a:cubicBezTo>
                    <a:cubicBezTo>
                      <a:pt x="58" y="23"/>
                      <a:pt x="78" y="15"/>
                      <a:pt x="99" y="0"/>
                    </a:cubicBezTo>
                    <a:cubicBezTo>
                      <a:pt x="107" y="0"/>
                      <a:pt x="107" y="0"/>
                      <a:pt x="107" y="0"/>
                    </a:cubicBezTo>
                    <a:cubicBezTo>
                      <a:pt x="128" y="15"/>
                      <a:pt x="148" y="23"/>
                      <a:pt x="166" y="23"/>
                    </a:cubicBezTo>
                    <a:cubicBezTo>
                      <a:pt x="177" y="23"/>
                      <a:pt x="187" y="21"/>
                      <a:pt x="197" y="18"/>
                    </a:cubicBezTo>
                    <a:cubicBezTo>
                      <a:pt x="206" y="25"/>
                      <a:pt x="206" y="25"/>
                      <a:pt x="206" y="25"/>
                    </a:cubicBezTo>
                    <a:cubicBezTo>
                      <a:pt x="206" y="30"/>
                      <a:pt x="206" y="35"/>
                      <a:pt x="206" y="40"/>
                    </a:cubicBezTo>
                    <a:cubicBezTo>
                      <a:pt x="206" y="192"/>
                      <a:pt x="143" y="231"/>
                      <a:pt x="105" y="240"/>
                    </a:cubicBezTo>
                    <a:lnTo>
                      <a:pt x="101"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6" name="Freeform 20">
                <a:extLst>
                  <a:ext uri="{FF2B5EF4-FFF2-40B4-BE49-F238E27FC236}">
                    <a16:creationId xmlns:a16="http://schemas.microsoft.com/office/drawing/2014/main" id="{1BBD3E6B-62F5-40E1-B3E4-AE2CC8448260}"/>
                  </a:ext>
                </a:extLst>
              </p:cNvPr>
              <p:cNvSpPr>
                <a:spLocks/>
              </p:cNvSpPr>
              <p:nvPr/>
            </p:nvSpPr>
            <p:spPr bwMode="auto">
              <a:xfrm>
                <a:off x="330200" y="2339975"/>
                <a:ext cx="534988" cy="373063"/>
              </a:xfrm>
              <a:custGeom>
                <a:avLst/>
                <a:gdLst>
                  <a:gd name="T0" fmla="*/ 142 w 337"/>
                  <a:gd name="T1" fmla="*/ 235 h 235"/>
                  <a:gd name="T2" fmla="*/ 0 w 337"/>
                  <a:gd name="T3" fmla="*/ 92 h 235"/>
                  <a:gd name="T4" fmla="*/ 40 w 337"/>
                  <a:gd name="T5" fmla="*/ 50 h 235"/>
                  <a:gd name="T6" fmla="*/ 142 w 337"/>
                  <a:gd name="T7" fmla="*/ 152 h 235"/>
                  <a:gd name="T8" fmla="*/ 296 w 337"/>
                  <a:gd name="T9" fmla="*/ 0 h 235"/>
                  <a:gd name="T10" fmla="*/ 337 w 337"/>
                  <a:gd name="T11" fmla="*/ 43 h 235"/>
                  <a:gd name="T12" fmla="*/ 142 w 337"/>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337" h="235">
                    <a:moveTo>
                      <a:pt x="142" y="235"/>
                    </a:moveTo>
                    <a:lnTo>
                      <a:pt x="0" y="92"/>
                    </a:lnTo>
                    <a:lnTo>
                      <a:pt x="40" y="50"/>
                    </a:lnTo>
                    <a:lnTo>
                      <a:pt x="142" y="152"/>
                    </a:lnTo>
                    <a:lnTo>
                      <a:pt x="296" y="0"/>
                    </a:lnTo>
                    <a:lnTo>
                      <a:pt x="337" y="43"/>
                    </a:lnTo>
                    <a:lnTo>
                      <a:pt x="142"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Tree>
    <p:custDataLst>
      <p:tags r:id="rId1"/>
    </p:custDataLst>
    <p:extLst>
      <p:ext uri="{BB962C8B-B14F-4D97-AF65-F5344CB8AC3E}">
        <p14:creationId xmlns:p14="http://schemas.microsoft.com/office/powerpoint/2010/main" val="221567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EC116B46-1D08-477A-9259-4812772E9ACB}"/>
              </a:ext>
            </a:extLst>
          </p:cNvPr>
          <p:cNvSpPr txBox="1"/>
          <p:nvPr/>
        </p:nvSpPr>
        <p:spPr>
          <a:xfrm>
            <a:off x="998400" y="1299441"/>
            <a:ext cx="10332720" cy="318036"/>
          </a:xfrm>
          <a:prstGeom prst="rect">
            <a:avLst/>
          </a:prstGeom>
        </p:spPr>
        <p:txBody>
          <a:bodyPr vert="horz" wrap="square" lIns="0" tIns="147320" rIns="0" bIns="0" rtlCol="0">
            <a:spAutoFit/>
          </a:bodyPr>
          <a:lstStyle/>
          <a:p>
            <a:pPr marL="12703" marR="140369">
              <a:spcBef>
                <a:spcPts val="420"/>
              </a:spcBef>
            </a:pPr>
            <a:r>
              <a:rPr lang="en-US" sz="1100" spc="-5">
                <a:solidFill>
                  <a:schemeClr val="tx2"/>
                </a:solidFill>
                <a:latin typeface="Arial"/>
                <a:cs typeface="Arial"/>
              </a:rPr>
              <a:t>CRI equips you with the tools to:</a:t>
            </a:r>
            <a:endParaRPr lang="en-US" sz="1100">
              <a:solidFill>
                <a:schemeClr val="tx2"/>
              </a:solidFill>
              <a:latin typeface="Arial"/>
              <a:cs typeface="Arial"/>
            </a:endParaRPr>
          </a:p>
        </p:txBody>
      </p:sp>
      <p:sp>
        <p:nvSpPr>
          <p:cNvPr id="9" name="Rectangle 8">
            <a:extLst>
              <a:ext uri="{FF2B5EF4-FFF2-40B4-BE49-F238E27FC236}">
                <a16:creationId xmlns:a16="http://schemas.microsoft.com/office/drawing/2014/main" id="{FF29D06B-C43D-4EDA-A7E0-6CB44E30286D}"/>
              </a:ext>
            </a:extLst>
          </p:cNvPr>
          <p:cNvSpPr/>
          <p:nvPr/>
        </p:nvSpPr>
        <p:spPr>
          <a:xfrm>
            <a:off x="995363" y="1759270"/>
            <a:ext cx="4608073" cy="137160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lnSpc>
                <a:spcPts val="1400"/>
              </a:lnSpc>
              <a:spcAft>
                <a:spcPts val="600"/>
              </a:spcAft>
            </a:pPr>
            <a:r>
              <a:rPr lang="en-US" sz="2000">
                <a:solidFill>
                  <a:schemeClr val="bg1"/>
                </a:solidFill>
                <a:latin typeface="+mj-lt"/>
              </a:rPr>
              <a:t>Make the case to the board</a:t>
            </a:r>
          </a:p>
          <a:p>
            <a:pPr algn="l">
              <a:lnSpc>
                <a:spcPts val="1400"/>
              </a:lnSpc>
              <a:spcAft>
                <a:spcPts val="600"/>
              </a:spcAft>
            </a:pPr>
            <a:r>
              <a:rPr lang="en-US" sz="1200">
                <a:solidFill>
                  <a:schemeClr val="bg1"/>
                </a:solidFill>
              </a:rPr>
              <a:t>CRI’s logical and transparent approach helps you to communicate cyber risk to senior stakeholders, demonstrate the business benefits of cyber capabilities and make compelling investment cases.</a:t>
            </a:r>
          </a:p>
        </p:txBody>
      </p:sp>
      <p:sp>
        <p:nvSpPr>
          <p:cNvPr id="15" name="Rectangle 14">
            <a:extLst>
              <a:ext uri="{FF2B5EF4-FFF2-40B4-BE49-F238E27FC236}">
                <a16:creationId xmlns:a16="http://schemas.microsoft.com/office/drawing/2014/main" id="{0FF6EE79-E355-42A6-974A-5745AC17B6D3}"/>
              </a:ext>
            </a:extLst>
          </p:cNvPr>
          <p:cNvSpPr/>
          <p:nvPr/>
        </p:nvSpPr>
        <p:spPr>
          <a:xfrm>
            <a:off x="995363" y="3334453"/>
            <a:ext cx="4608073" cy="1371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nSpc>
                <a:spcPts val="1400"/>
              </a:lnSpc>
              <a:spcAft>
                <a:spcPts val="600"/>
              </a:spcAft>
            </a:pPr>
            <a:r>
              <a:rPr lang="en-US" sz="2000" b="1">
                <a:solidFill>
                  <a:schemeClr val="bg1"/>
                </a:solidFill>
                <a:latin typeface="+mj-lt"/>
              </a:rPr>
              <a:t>Carry out systematic, consistent, data-driven assessments</a:t>
            </a:r>
          </a:p>
          <a:p>
            <a:pPr>
              <a:lnSpc>
                <a:spcPts val="1400"/>
              </a:lnSpc>
              <a:spcAft>
                <a:spcPts val="600"/>
              </a:spcAft>
            </a:pPr>
            <a:r>
              <a:rPr lang="en-US" sz="1200">
                <a:solidFill>
                  <a:schemeClr val="bg1"/>
                </a:solidFill>
              </a:rPr>
              <a:t>CRI makes the adoption of quantitative techniques quick and simple and improves the objectivity of risk assessments by producing consistent, data-driven results.</a:t>
            </a:r>
          </a:p>
        </p:txBody>
      </p:sp>
      <p:sp>
        <p:nvSpPr>
          <p:cNvPr id="16" name="Rectangle 15">
            <a:extLst>
              <a:ext uri="{FF2B5EF4-FFF2-40B4-BE49-F238E27FC236}">
                <a16:creationId xmlns:a16="http://schemas.microsoft.com/office/drawing/2014/main" id="{BE18A89B-AFF5-4170-84EF-1EF16C23266F}"/>
              </a:ext>
            </a:extLst>
          </p:cNvPr>
          <p:cNvSpPr/>
          <p:nvPr/>
        </p:nvSpPr>
        <p:spPr>
          <a:xfrm>
            <a:off x="995363" y="4909636"/>
            <a:ext cx="4608073"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lnSpc>
                <a:spcPts val="1400"/>
              </a:lnSpc>
              <a:spcAft>
                <a:spcPts val="600"/>
              </a:spcAft>
            </a:pPr>
            <a:r>
              <a:rPr lang="en-US" sz="2000" b="1">
                <a:solidFill>
                  <a:schemeClr val="bg1"/>
                </a:solidFill>
                <a:latin typeface="+mj-lt"/>
              </a:rPr>
              <a:t>Quantify likelihood and impact</a:t>
            </a:r>
          </a:p>
          <a:p>
            <a:pPr algn="l">
              <a:lnSpc>
                <a:spcPts val="1400"/>
              </a:lnSpc>
              <a:spcAft>
                <a:spcPts val="600"/>
              </a:spcAft>
            </a:pPr>
            <a:r>
              <a:rPr lang="en-US" sz="1200">
                <a:solidFill>
                  <a:schemeClr val="bg1"/>
                </a:solidFill>
              </a:rPr>
              <a:t>Access to our tried and tested models, which quantify the likelihood of cyber-risk scenarios occurring, the possibility of attackers succeeding across the layers of defense and potential financial losses.</a:t>
            </a:r>
          </a:p>
        </p:txBody>
      </p:sp>
      <p:sp>
        <p:nvSpPr>
          <p:cNvPr id="17" name="Rectangle 16">
            <a:extLst>
              <a:ext uri="{FF2B5EF4-FFF2-40B4-BE49-F238E27FC236}">
                <a16:creationId xmlns:a16="http://schemas.microsoft.com/office/drawing/2014/main" id="{2BA22E37-0F34-4CFA-A034-28436C8041B0}"/>
              </a:ext>
            </a:extLst>
          </p:cNvPr>
          <p:cNvSpPr/>
          <p:nvPr/>
        </p:nvSpPr>
        <p:spPr>
          <a:xfrm>
            <a:off x="6591739" y="4909636"/>
            <a:ext cx="4608073" cy="137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R="90670">
              <a:lnSpc>
                <a:spcPts val="1400"/>
              </a:lnSpc>
              <a:spcAft>
                <a:spcPts val="600"/>
              </a:spcAft>
            </a:pPr>
            <a:r>
              <a:rPr lang="en-US" sz="2000" b="1" i="0" u="none" strike="noStrike" baseline="0">
                <a:solidFill>
                  <a:srgbClr val="FFFFFF"/>
                </a:solidFill>
                <a:latin typeface="+mj-lt"/>
              </a:rPr>
              <a:t>Test investments</a:t>
            </a:r>
            <a:endParaRPr lang="en-US" sz="2000" b="0" i="0" u="none" strike="noStrike" baseline="0">
              <a:solidFill>
                <a:srgbClr val="FFFFFF"/>
              </a:solidFill>
              <a:latin typeface="+mj-lt"/>
            </a:endParaRPr>
          </a:p>
          <a:p>
            <a:pPr>
              <a:lnSpc>
                <a:spcPts val="1400"/>
              </a:lnSpc>
              <a:spcAft>
                <a:spcPts val="600"/>
              </a:spcAft>
            </a:pPr>
            <a:r>
              <a:rPr lang="en-US" sz="1200" b="0" i="0" u="none" strike="noStrike" baseline="0">
                <a:solidFill>
                  <a:srgbClr val="FFFFFF"/>
                </a:solidFill>
              </a:rPr>
              <a:t>Estimate the payback period for an investment or investment portfolio, based on a cost-benefit analysis of spend compared to the expected reduction in cyber losses. </a:t>
            </a:r>
            <a:endParaRPr lang="en-US" sz="1200">
              <a:solidFill>
                <a:schemeClr val="bg1"/>
              </a:solidFill>
            </a:endParaRPr>
          </a:p>
        </p:txBody>
      </p:sp>
      <p:sp>
        <p:nvSpPr>
          <p:cNvPr id="18" name="Rectangle 17">
            <a:extLst>
              <a:ext uri="{FF2B5EF4-FFF2-40B4-BE49-F238E27FC236}">
                <a16:creationId xmlns:a16="http://schemas.microsoft.com/office/drawing/2014/main" id="{9F8E9F46-8CFB-4198-BAFE-A0DE31CCCAD9}"/>
              </a:ext>
            </a:extLst>
          </p:cNvPr>
          <p:cNvSpPr/>
          <p:nvPr/>
        </p:nvSpPr>
        <p:spPr>
          <a:xfrm>
            <a:off x="6591740" y="3334453"/>
            <a:ext cx="4608073" cy="1371600"/>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R="47700">
              <a:lnSpc>
                <a:spcPts val="1400"/>
              </a:lnSpc>
              <a:spcAft>
                <a:spcPts val="600"/>
              </a:spcAft>
            </a:pPr>
            <a:r>
              <a:rPr lang="en-US" sz="2000" b="1" i="0" u="none" strike="noStrike" baseline="0">
                <a:solidFill>
                  <a:srgbClr val="FFFFFF"/>
                </a:solidFill>
                <a:latin typeface="+mj-lt"/>
              </a:rPr>
              <a:t>Help optimize investments</a:t>
            </a:r>
            <a:endParaRPr lang="en-US" sz="2000" b="0" i="0" u="none" strike="noStrike" baseline="0">
              <a:solidFill>
                <a:srgbClr val="FFFFFF"/>
              </a:solidFill>
              <a:latin typeface="+mj-lt"/>
            </a:endParaRPr>
          </a:p>
          <a:p>
            <a:pPr marR="49930">
              <a:lnSpc>
                <a:spcPts val="1400"/>
              </a:lnSpc>
              <a:spcAft>
                <a:spcPts val="600"/>
              </a:spcAft>
            </a:pPr>
            <a:r>
              <a:rPr lang="en-US" sz="1200" b="0" i="0" u="none" strike="noStrike" baseline="0">
                <a:solidFill>
                  <a:srgbClr val="FFFFFF"/>
                </a:solidFill>
              </a:rPr>
              <a:t>Determining the optimal investment portfolio of cyber capabilities, to help achieve a great return on investment in risk reduction.</a:t>
            </a:r>
          </a:p>
        </p:txBody>
      </p:sp>
      <p:sp>
        <p:nvSpPr>
          <p:cNvPr id="19" name="Rectangle 18">
            <a:extLst>
              <a:ext uri="{FF2B5EF4-FFF2-40B4-BE49-F238E27FC236}">
                <a16:creationId xmlns:a16="http://schemas.microsoft.com/office/drawing/2014/main" id="{865DF18E-EF13-4A61-8F2B-9D710E83E873}"/>
              </a:ext>
            </a:extLst>
          </p:cNvPr>
          <p:cNvSpPr/>
          <p:nvPr/>
        </p:nvSpPr>
        <p:spPr>
          <a:xfrm>
            <a:off x="6591741" y="1759270"/>
            <a:ext cx="4608073"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R="47700">
              <a:lnSpc>
                <a:spcPts val="1400"/>
              </a:lnSpc>
              <a:spcAft>
                <a:spcPts val="600"/>
              </a:spcAft>
            </a:pPr>
            <a:r>
              <a:rPr lang="en-US" sz="2000" b="1" i="0" u="none" strike="noStrike" baseline="0">
                <a:solidFill>
                  <a:srgbClr val="FFFFFF"/>
                </a:solidFill>
                <a:latin typeface="+mj-lt"/>
              </a:rPr>
              <a:t>Target spend to reduce exposure</a:t>
            </a:r>
          </a:p>
          <a:p>
            <a:pPr marR="47700">
              <a:lnSpc>
                <a:spcPts val="1400"/>
              </a:lnSpc>
              <a:spcAft>
                <a:spcPts val="600"/>
              </a:spcAft>
            </a:pPr>
            <a:r>
              <a:rPr lang="en-US" sz="1200" i="0" u="none" strike="noStrike" baseline="0">
                <a:solidFill>
                  <a:srgbClr val="FFFFFF"/>
                </a:solidFill>
              </a:rPr>
              <a:t>Graphical risk scenario models allow you to see where your cyber capabilities contribute to risk reduction across the layers of defense and which areas would benefit most from investment.</a:t>
            </a:r>
          </a:p>
        </p:txBody>
      </p:sp>
      <p:sp>
        <p:nvSpPr>
          <p:cNvPr id="3" name="Title 2">
            <a:extLst>
              <a:ext uri="{FF2B5EF4-FFF2-40B4-BE49-F238E27FC236}">
                <a16:creationId xmlns:a16="http://schemas.microsoft.com/office/drawing/2014/main" id="{CC075F05-2DFD-4137-B38F-8A1723FF443A}"/>
              </a:ext>
            </a:extLst>
          </p:cNvPr>
          <p:cNvSpPr>
            <a:spLocks noGrp="1"/>
          </p:cNvSpPr>
          <p:nvPr>
            <p:ph type="title"/>
          </p:nvPr>
        </p:nvSpPr>
        <p:spPr/>
        <p:txBody>
          <a:bodyPr/>
          <a:lstStyle/>
          <a:p>
            <a:r>
              <a:rPr lang="en-US"/>
              <a:t>Key Benefits of a CRI assessment?</a:t>
            </a:r>
          </a:p>
        </p:txBody>
      </p:sp>
    </p:spTree>
    <p:custDataLst>
      <p:tags r:id="rId1"/>
    </p:custDataLst>
    <p:extLst>
      <p:ext uri="{BB962C8B-B14F-4D97-AF65-F5344CB8AC3E}">
        <p14:creationId xmlns:p14="http://schemas.microsoft.com/office/powerpoint/2010/main" val="4006491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27AF-A3B0-44BA-91AA-D73D1B048A8F}"/>
              </a:ext>
            </a:extLst>
          </p:cNvPr>
          <p:cNvSpPr>
            <a:spLocks noGrp="1"/>
          </p:cNvSpPr>
          <p:nvPr>
            <p:ph type="ctrTitle"/>
          </p:nvPr>
        </p:nvSpPr>
        <p:spPr>
          <a:xfrm>
            <a:off x="1381124" y="1838326"/>
            <a:ext cx="5388165" cy="1993900"/>
          </a:xfrm>
        </p:spPr>
        <p:txBody>
          <a:bodyPr/>
          <a:lstStyle/>
          <a:p>
            <a:pPr>
              <a:lnSpc>
                <a:spcPts val="7200"/>
              </a:lnSpc>
            </a:pPr>
            <a:r>
              <a:rPr lang="en-GB" sz="6600"/>
              <a:t>Appendix G: Target Operating Model Framework</a:t>
            </a:r>
          </a:p>
        </p:txBody>
      </p:sp>
    </p:spTree>
    <p:custDataLst>
      <p:tags r:id="rId1"/>
    </p:custDataLst>
    <p:extLst>
      <p:ext uri="{BB962C8B-B14F-4D97-AF65-F5344CB8AC3E}">
        <p14:creationId xmlns:p14="http://schemas.microsoft.com/office/powerpoint/2010/main" val="197492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Target Operating Model Capabilities</a:t>
            </a:r>
          </a:p>
        </p:txBody>
      </p:sp>
      <p:sp>
        <p:nvSpPr>
          <p:cNvPr id="6" name="Text Placeholder 5"/>
          <p:cNvSpPr>
            <a:spLocks noGrp="1"/>
          </p:cNvSpPr>
          <p:nvPr>
            <p:ph type="body" sz="quarter" idx="4294967295"/>
          </p:nvPr>
        </p:nvSpPr>
        <p:spPr>
          <a:xfrm>
            <a:off x="999665" y="1447526"/>
            <a:ext cx="10204450" cy="307975"/>
          </a:xfrm>
        </p:spPr>
        <p:txBody>
          <a:bodyPr/>
          <a:lstStyle/>
          <a:p>
            <a:pPr lvl="1"/>
            <a:r>
              <a:rPr lang="en-US" sz="1100">
                <a:solidFill>
                  <a:schemeClr val="tx2"/>
                </a:solidFill>
              </a:rPr>
              <a:t>Every function has capabilities aligned to it that are necessary to achieve the desired state.</a:t>
            </a:r>
          </a:p>
        </p:txBody>
      </p:sp>
      <p:sp>
        <p:nvSpPr>
          <p:cNvPr id="38" name="TextBox 37">
            <a:extLst>
              <a:ext uri="{FF2B5EF4-FFF2-40B4-BE49-F238E27FC236}">
                <a16:creationId xmlns:a16="http://schemas.microsoft.com/office/drawing/2014/main" id="{EBAD6E82-9BCF-4C5D-A28E-01C133DD4372}"/>
              </a:ext>
            </a:extLst>
          </p:cNvPr>
          <p:cNvSpPr txBox="1"/>
          <p:nvPr/>
        </p:nvSpPr>
        <p:spPr>
          <a:xfrm>
            <a:off x="995364" y="1886321"/>
            <a:ext cx="10195560" cy="594360"/>
          </a:xfrm>
          <a:prstGeom prst="rect">
            <a:avLst/>
          </a:prstGeom>
          <a:solidFill>
            <a:schemeClr val="bg1"/>
          </a:solidFill>
          <a:ln w="6350">
            <a:solidFill>
              <a:srgbClr val="00338D"/>
            </a:solidFill>
          </a:ln>
          <a:effectLst/>
        </p:spPr>
        <p:txBody>
          <a:bodyPr wrap="square" lIns="54864" tIns="54864" rIns="54864" bIns="54864" rtlCol="0" anchor="t">
            <a:noAutofit/>
          </a:bodyPr>
          <a:lstStyle/>
          <a:p>
            <a:pPr algn="ctr">
              <a:spcAft>
                <a:spcPts val="600"/>
              </a:spcAft>
            </a:pPr>
            <a:r>
              <a:rPr lang="en-US" sz="800" b="1">
                <a:solidFill>
                  <a:srgbClr val="00338D"/>
                </a:solidFill>
                <a:latin typeface="Arial" panose="020B0604020202020204" pitchFamily="34" charset="0"/>
              </a:rPr>
              <a:t>Program management elements</a:t>
            </a:r>
          </a:p>
        </p:txBody>
      </p:sp>
      <p:sp>
        <p:nvSpPr>
          <p:cNvPr id="39" name="Rectangle 38">
            <a:extLst>
              <a:ext uri="{FF2B5EF4-FFF2-40B4-BE49-F238E27FC236}">
                <a16:creationId xmlns:a16="http://schemas.microsoft.com/office/drawing/2014/main" id="{FA56B03C-AE63-4AC1-B729-7ADCBA451E7D}"/>
              </a:ext>
            </a:extLst>
          </p:cNvPr>
          <p:cNvSpPr/>
          <p:nvPr/>
        </p:nvSpPr>
        <p:spPr>
          <a:xfrm>
            <a:off x="7917372"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Intelligence Lifecycle Management</a:t>
            </a:r>
          </a:p>
        </p:txBody>
      </p:sp>
      <p:sp>
        <p:nvSpPr>
          <p:cNvPr id="40" name="Rectangle 39">
            <a:extLst>
              <a:ext uri="{FF2B5EF4-FFF2-40B4-BE49-F238E27FC236}">
                <a16:creationId xmlns:a16="http://schemas.microsoft.com/office/drawing/2014/main" id="{AF52934F-D71F-4E0F-9D0C-41462338AC3B}"/>
              </a:ext>
            </a:extLst>
          </p:cNvPr>
          <p:cNvSpPr/>
          <p:nvPr/>
        </p:nvSpPr>
        <p:spPr>
          <a:xfrm>
            <a:off x="1114236"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Strategy &amp; Planning</a:t>
            </a:r>
          </a:p>
        </p:txBody>
      </p:sp>
      <p:sp>
        <p:nvSpPr>
          <p:cNvPr id="41" name="Rectangle 40">
            <a:extLst>
              <a:ext uri="{FF2B5EF4-FFF2-40B4-BE49-F238E27FC236}">
                <a16:creationId xmlns:a16="http://schemas.microsoft.com/office/drawing/2014/main" id="{B536CC4A-7164-4CAC-8952-BF0601F8B968}"/>
              </a:ext>
            </a:extLst>
          </p:cNvPr>
          <p:cNvSpPr/>
          <p:nvPr/>
        </p:nvSpPr>
        <p:spPr>
          <a:xfrm>
            <a:off x="2815020"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Policies &amp; Procedures</a:t>
            </a:r>
          </a:p>
        </p:txBody>
      </p:sp>
      <p:sp>
        <p:nvSpPr>
          <p:cNvPr id="42" name="Rectangle 41">
            <a:extLst>
              <a:ext uri="{FF2B5EF4-FFF2-40B4-BE49-F238E27FC236}">
                <a16:creationId xmlns:a16="http://schemas.microsoft.com/office/drawing/2014/main" id="{77D5482D-FBC0-4969-9DF6-06678627C2AE}"/>
              </a:ext>
            </a:extLst>
          </p:cNvPr>
          <p:cNvSpPr/>
          <p:nvPr/>
        </p:nvSpPr>
        <p:spPr>
          <a:xfrm>
            <a:off x="4515804"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Security Operations Governance &amp; Oversight</a:t>
            </a:r>
          </a:p>
        </p:txBody>
      </p:sp>
      <p:sp>
        <p:nvSpPr>
          <p:cNvPr id="43" name="Rectangle 42">
            <a:extLst>
              <a:ext uri="{FF2B5EF4-FFF2-40B4-BE49-F238E27FC236}">
                <a16:creationId xmlns:a16="http://schemas.microsoft.com/office/drawing/2014/main" id="{8080AD2C-5E3E-4C97-9A2C-5681932B5881}"/>
              </a:ext>
            </a:extLst>
          </p:cNvPr>
          <p:cNvSpPr/>
          <p:nvPr/>
        </p:nvSpPr>
        <p:spPr>
          <a:xfrm>
            <a:off x="6216588"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Sponsorship &amp; Funding</a:t>
            </a:r>
          </a:p>
        </p:txBody>
      </p:sp>
      <p:sp>
        <p:nvSpPr>
          <p:cNvPr id="44" name="Rectangle 43">
            <a:extLst>
              <a:ext uri="{FF2B5EF4-FFF2-40B4-BE49-F238E27FC236}">
                <a16:creationId xmlns:a16="http://schemas.microsoft.com/office/drawing/2014/main" id="{EE45CA76-0974-44BA-9EA9-6F123FA55DDD}"/>
              </a:ext>
            </a:extLst>
          </p:cNvPr>
          <p:cNvSpPr/>
          <p:nvPr/>
        </p:nvSpPr>
        <p:spPr>
          <a:xfrm>
            <a:off x="9618156" y="2127072"/>
            <a:ext cx="1463040" cy="297180"/>
          </a:xfrm>
          <a:prstGeom prst="rect">
            <a:avLst/>
          </a:prstGeom>
          <a:solidFill>
            <a:srgbClr val="0033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Continuous Improvement</a:t>
            </a:r>
          </a:p>
        </p:txBody>
      </p:sp>
      <p:sp>
        <p:nvSpPr>
          <p:cNvPr id="54" name="TextBox 53">
            <a:extLst>
              <a:ext uri="{FF2B5EF4-FFF2-40B4-BE49-F238E27FC236}">
                <a16:creationId xmlns:a16="http://schemas.microsoft.com/office/drawing/2014/main" id="{6945AB79-2A33-41B2-AE90-6A3DC4EB515B}"/>
              </a:ext>
            </a:extLst>
          </p:cNvPr>
          <p:cNvSpPr txBox="1"/>
          <p:nvPr/>
        </p:nvSpPr>
        <p:spPr>
          <a:xfrm>
            <a:off x="995364" y="5759123"/>
            <a:ext cx="10195560" cy="594360"/>
          </a:xfrm>
          <a:prstGeom prst="rect">
            <a:avLst/>
          </a:prstGeom>
          <a:solidFill>
            <a:schemeClr val="bg1"/>
          </a:solidFill>
          <a:ln w="6350">
            <a:solidFill>
              <a:srgbClr val="00C0AE"/>
            </a:solidFill>
          </a:ln>
          <a:effectLst/>
        </p:spPr>
        <p:txBody>
          <a:bodyPr wrap="square" lIns="54864" tIns="54864" rIns="54864" bIns="54864" rtlCol="0" anchor="t">
            <a:noAutofit/>
          </a:bodyPr>
          <a:lstStyle/>
          <a:p>
            <a:pPr algn="ctr">
              <a:spcAft>
                <a:spcPts val="600"/>
              </a:spcAft>
            </a:pPr>
            <a:r>
              <a:rPr lang="en-US" sz="800" b="1">
                <a:solidFill>
                  <a:srgbClr val="00C0AE"/>
                </a:solidFill>
                <a:latin typeface="Arial" panose="020B0604020202020204" pitchFamily="34" charset="0"/>
              </a:rPr>
              <a:t>Security enablers</a:t>
            </a:r>
          </a:p>
        </p:txBody>
      </p:sp>
      <p:sp>
        <p:nvSpPr>
          <p:cNvPr id="55" name="Rectangle 54">
            <a:extLst>
              <a:ext uri="{FF2B5EF4-FFF2-40B4-BE49-F238E27FC236}">
                <a16:creationId xmlns:a16="http://schemas.microsoft.com/office/drawing/2014/main" id="{89D7953F-F570-4A89-BA9B-E4DE6D0B3777}"/>
              </a:ext>
            </a:extLst>
          </p:cNvPr>
          <p:cNvSpPr/>
          <p:nvPr/>
        </p:nvSpPr>
        <p:spPr>
          <a:xfrm>
            <a:off x="10072791"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Data Classification</a:t>
            </a:r>
          </a:p>
        </p:txBody>
      </p:sp>
      <p:sp>
        <p:nvSpPr>
          <p:cNvPr id="56" name="TextBox 55">
            <a:extLst>
              <a:ext uri="{FF2B5EF4-FFF2-40B4-BE49-F238E27FC236}">
                <a16:creationId xmlns:a16="http://schemas.microsoft.com/office/drawing/2014/main" id="{BFC8562B-2929-4475-824F-27C05FC4CE16}"/>
              </a:ext>
            </a:extLst>
          </p:cNvPr>
          <p:cNvSpPr txBox="1"/>
          <p:nvPr/>
        </p:nvSpPr>
        <p:spPr>
          <a:xfrm>
            <a:off x="2173200"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Program, Culture, &amp; Communications</a:t>
            </a:r>
          </a:p>
        </p:txBody>
      </p:sp>
      <p:sp>
        <p:nvSpPr>
          <p:cNvPr id="57" name="TextBox 56">
            <a:extLst>
              <a:ext uri="{FF2B5EF4-FFF2-40B4-BE49-F238E27FC236}">
                <a16:creationId xmlns:a16="http://schemas.microsoft.com/office/drawing/2014/main" id="{216B07AF-EF71-4D7E-8115-1964FEBD8E22}"/>
              </a:ext>
            </a:extLst>
          </p:cNvPr>
          <p:cNvSpPr txBox="1"/>
          <p:nvPr/>
        </p:nvSpPr>
        <p:spPr>
          <a:xfrm>
            <a:off x="3301713"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Governance, Risk, &amp; Compliance</a:t>
            </a:r>
          </a:p>
        </p:txBody>
      </p:sp>
      <p:sp>
        <p:nvSpPr>
          <p:cNvPr id="58" name="TextBox 57">
            <a:extLst>
              <a:ext uri="{FF2B5EF4-FFF2-40B4-BE49-F238E27FC236}">
                <a16:creationId xmlns:a16="http://schemas.microsoft.com/office/drawing/2014/main" id="{19FCDA71-EF58-47C3-832D-41FF698DFB7C}"/>
              </a:ext>
            </a:extLst>
          </p:cNvPr>
          <p:cNvSpPr txBox="1"/>
          <p:nvPr/>
        </p:nvSpPr>
        <p:spPr>
          <a:xfrm>
            <a:off x="4430226"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Identity &amp; Access Management</a:t>
            </a:r>
          </a:p>
        </p:txBody>
      </p:sp>
      <p:sp>
        <p:nvSpPr>
          <p:cNvPr id="59" name="TextBox 58">
            <a:extLst>
              <a:ext uri="{FF2B5EF4-FFF2-40B4-BE49-F238E27FC236}">
                <a16:creationId xmlns:a16="http://schemas.microsoft.com/office/drawing/2014/main" id="{8862463E-55F6-4C9A-BA3E-4018CF5866C5}"/>
              </a:ext>
            </a:extLst>
          </p:cNvPr>
          <p:cNvSpPr txBox="1"/>
          <p:nvPr/>
        </p:nvSpPr>
        <p:spPr>
          <a:xfrm>
            <a:off x="6687252"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Application Security</a:t>
            </a:r>
          </a:p>
        </p:txBody>
      </p:sp>
      <p:sp>
        <p:nvSpPr>
          <p:cNvPr id="60" name="TextBox 59">
            <a:extLst>
              <a:ext uri="{FF2B5EF4-FFF2-40B4-BE49-F238E27FC236}">
                <a16:creationId xmlns:a16="http://schemas.microsoft.com/office/drawing/2014/main" id="{4C918566-6366-4E9C-8EEE-A958C212FC4C}"/>
              </a:ext>
            </a:extLst>
          </p:cNvPr>
          <p:cNvSpPr txBox="1"/>
          <p:nvPr/>
        </p:nvSpPr>
        <p:spPr>
          <a:xfrm>
            <a:off x="7815765"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End User Compute</a:t>
            </a:r>
          </a:p>
        </p:txBody>
      </p:sp>
      <p:sp>
        <p:nvSpPr>
          <p:cNvPr id="61" name="TextBox 60">
            <a:extLst>
              <a:ext uri="{FF2B5EF4-FFF2-40B4-BE49-F238E27FC236}">
                <a16:creationId xmlns:a16="http://schemas.microsoft.com/office/drawing/2014/main" id="{8F8D9B05-3431-4B68-8E2D-209D63B859D8}"/>
              </a:ext>
            </a:extLst>
          </p:cNvPr>
          <p:cNvSpPr txBox="1"/>
          <p:nvPr/>
        </p:nvSpPr>
        <p:spPr>
          <a:xfrm>
            <a:off x="8944278"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Insider Risk</a:t>
            </a:r>
          </a:p>
        </p:txBody>
      </p:sp>
      <p:sp>
        <p:nvSpPr>
          <p:cNvPr id="62" name="Rectangle 61">
            <a:extLst>
              <a:ext uri="{FF2B5EF4-FFF2-40B4-BE49-F238E27FC236}">
                <a16:creationId xmlns:a16="http://schemas.microsoft.com/office/drawing/2014/main" id="{99B83701-30D3-44B6-AF3A-940F3E46402D}"/>
              </a:ext>
            </a:extLst>
          </p:cNvPr>
          <p:cNvSpPr/>
          <p:nvPr/>
        </p:nvSpPr>
        <p:spPr>
          <a:xfrm>
            <a:off x="1044687"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Security Exercises </a:t>
            </a:r>
          </a:p>
        </p:txBody>
      </p:sp>
      <p:sp>
        <p:nvSpPr>
          <p:cNvPr id="63" name="TextBox 62">
            <a:extLst>
              <a:ext uri="{FF2B5EF4-FFF2-40B4-BE49-F238E27FC236}">
                <a16:creationId xmlns:a16="http://schemas.microsoft.com/office/drawing/2014/main" id="{847A8A35-5605-48EF-B891-21B8B294EB3B}"/>
              </a:ext>
            </a:extLst>
          </p:cNvPr>
          <p:cNvSpPr txBox="1"/>
          <p:nvPr/>
        </p:nvSpPr>
        <p:spPr>
          <a:xfrm>
            <a:off x="5558739" y="5992687"/>
            <a:ext cx="1088475" cy="301752"/>
          </a:xfrm>
          <a:prstGeom prst="rect">
            <a:avLst/>
          </a:prstGeom>
          <a:solidFill>
            <a:srgbClr val="00C0AE"/>
          </a:solidFill>
          <a:ln>
            <a:noFill/>
          </a:ln>
          <a:effectLst/>
        </p:spPr>
        <p:txBody>
          <a:bodyPr wrap="square" lIns="54864" tIns="54864" rIns="54864" bIns="54864" rtlCol="0" anchor="ctr">
            <a:noAutofit/>
          </a:bodyPr>
          <a:lstStyle/>
          <a:p>
            <a:pPr algn="ctr">
              <a:spcAft>
                <a:spcPts val="600"/>
              </a:spcAft>
            </a:pPr>
            <a:r>
              <a:rPr lang="en-US" sz="800" b="1">
                <a:solidFill>
                  <a:schemeClr val="bg1"/>
                </a:solidFill>
                <a:latin typeface="Arial" panose="020B0604020202020204" pitchFamily="34" charset="0"/>
              </a:rPr>
              <a:t>Security Architecture</a:t>
            </a:r>
          </a:p>
        </p:txBody>
      </p:sp>
      <p:grpSp>
        <p:nvGrpSpPr>
          <p:cNvPr id="11" name="Group 10"/>
          <p:cNvGrpSpPr/>
          <p:nvPr/>
        </p:nvGrpSpPr>
        <p:grpSpPr>
          <a:xfrm>
            <a:off x="995364" y="2542562"/>
            <a:ext cx="10204704" cy="3154680"/>
            <a:chOff x="995364" y="2189462"/>
            <a:chExt cx="10204704" cy="3154680"/>
          </a:xfrm>
        </p:grpSpPr>
        <p:sp>
          <p:nvSpPr>
            <p:cNvPr id="16" name="Rectangle 15">
              <a:extLst>
                <a:ext uri="{FF2B5EF4-FFF2-40B4-BE49-F238E27FC236}">
                  <a16:creationId xmlns:a16="http://schemas.microsoft.com/office/drawing/2014/main" id="{AE291E26-F7CC-4271-9498-44A60FA1D688}"/>
                </a:ext>
              </a:extLst>
            </p:cNvPr>
            <p:cNvSpPr/>
            <p:nvPr/>
          </p:nvSpPr>
          <p:spPr>
            <a:xfrm>
              <a:off x="2815020" y="3310273"/>
              <a:ext cx="1463040"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Analysis Processes</a:t>
              </a:r>
            </a:p>
          </p:txBody>
        </p:sp>
        <p:sp>
          <p:nvSpPr>
            <p:cNvPr id="17" name="Rectangle 16">
              <a:extLst>
                <a:ext uri="{FF2B5EF4-FFF2-40B4-BE49-F238E27FC236}">
                  <a16:creationId xmlns:a16="http://schemas.microsoft.com/office/drawing/2014/main" id="{1EE43780-935B-4F25-8DC5-6CB4B841444C}"/>
                </a:ext>
              </a:extLst>
            </p:cNvPr>
            <p:cNvSpPr/>
            <p:nvPr/>
          </p:nvSpPr>
          <p:spPr>
            <a:xfrm>
              <a:off x="9618156" y="3310273"/>
              <a:ext cx="1463040"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Vulnerability Scanning</a:t>
              </a:r>
            </a:p>
          </p:txBody>
        </p:sp>
        <p:sp>
          <p:nvSpPr>
            <p:cNvPr id="18" name="Rectangle 17">
              <a:extLst>
                <a:ext uri="{FF2B5EF4-FFF2-40B4-BE49-F238E27FC236}">
                  <a16:creationId xmlns:a16="http://schemas.microsoft.com/office/drawing/2014/main" id="{C62B7AC5-C3F8-444D-93F2-DA805244FC3D}"/>
                </a:ext>
              </a:extLst>
            </p:cNvPr>
            <p:cNvSpPr/>
            <p:nvPr/>
          </p:nvSpPr>
          <p:spPr>
            <a:xfrm>
              <a:off x="7917372" y="3297248"/>
              <a:ext cx="1463040"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Tool Maintenance</a:t>
              </a:r>
            </a:p>
          </p:txBody>
        </p:sp>
        <p:sp>
          <p:nvSpPr>
            <p:cNvPr id="19" name="Rectangle 18">
              <a:extLst>
                <a:ext uri="{FF2B5EF4-FFF2-40B4-BE49-F238E27FC236}">
                  <a16:creationId xmlns:a16="http://schemas.microsoft.com/office/drawing/2014/main" id="{CA883753-579E-4BE7-BE9F-DD17169893FF}"/>
                </a:ext>
              </a:extLst>
            </p:cNvPr>
            <p:cNvSpPr/>
            <p:nvPr/>
          </p:nvSpPr>
          <p:spPr>
            <a:xfrm>
              <a:off x="4515804" y="3310273"/>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Situational Awareness</a:t>
              </a:r>
            </a:p>
          </p:txBody>
        </p:sp>
        <p:sp>
          <p:nvSpPr>
            <p:cNvPr id="20" name="Rectangle 19">
              <a:extLst>
                <a:ext uri="{FF2B5EF4-FFF2-40B4-BE49-F238E27FC236}">
                  <a16:creationId xmlns:a16="http://schemas.microsoft.com/office/drawing/2014/main" id="{CFBFACE7-B147-440B-963A-5EF904551579}"/>
                </a:ext>
              </a:extLst>
            </p:cNvPr>
            <p:cNvSpPr/>
            <p:nvPr/>
          </p:nvSpPr>
          <p:spPr>
            <a:xfrm>
              <a:off x="1114236" y="3646662"/>
              <a:ext cx="1463040" cy="299522"/>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Enterprise Visibility</a:t>
              </a:r>
            </a:p>
          </p:txBody>
        </p:sp>
        <p:sp>
          <p:nvSpPr>
            <p:cNvPr id="21" name="Rectangle 20">
              <a:extLst>
                <a:ext uri="{FF2B5EF4-FFF2-40B4-BE49-F238E27FC236}">
                  <a16:creationId xmlns:a16="http://schemas.microsoft.com/office/drawing/2014/main" id="{16FCC5F1-4D7B-4181-A10B-8ED11B1C749F}"/>
                </a:ext>
              </a:extLst>
            </p:cNvPr>
            <p:cNvSpPr/>
            <p:nvPr/>
          </p:nvSpPr>
          <p:spPr>
            <a:xfrm>
              <a:off x="2815020" y="3983051"/>
              <a:ext cx="1463040"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Forensic Analysis</a:t>
              </a:r>
            </a:p>
          </p:txBody>
        </p:sp>
        <p:sp>
          <p:nvSpPr>
            <p:cNvPr id="22" name="Rectangle 21">
              <a:extLst>
                <a:ext uri="{FF2B5EF4-FFF2-40B4-BE49-F238E27FC236}">
                  <a16:creationId xmlns:a16="http://schemas.microsoft.com/office/drawing/2014/main" id="{9CE63EA7-E41B-45D6-9C5E-65D23F84C562}"/>
                </a:ext>
              </a:extLst>
            </p:cNvPr>
            <p:cNvSpPr/>
            <p:nvPr/>
          </p:nvSpPr>
          <p:spPr>
            <a:xfrm>
              <a:off x="9618156" y="4319440"/>
              <a:ext cx="1463040"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Patch Management</a:t>
              </a:r>
            </a:p>
          </p:txBody>
        </p:sp>
        <p:sp>
          <p:nvSpPr>
            <p:cNvPr id="23" name="Rectangle 22">
              <a:extLst>
                <a:ext uri="{FF2B5EF4-FFF2-40B4-BE49-F238E27FC236}">
                  <a16:creationId xmlns:a16="http://schemas.microsoft.com/office/drawing/2014/main" id="{1C308B0A-1274-4F94-8F82-4C252A8145F4}"/>
                </a:ext>
              </a:extLst>
            </p:cNvPr>
            <p:cNvSpPr/>
            <p:nvPr/>
          </p:nvSpPr>
          <p:spPr>
            <a:xfrm>
              <a:off x="1114236" y="3983051"/>
              <a:ext cx="1463040" cy="299522"/>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Continuous Monitoring</a:t>
              </a:r>
            </a:p>
          </p:txBody>
        </p:sp>
        <p:sp>
          <p:nvSpPr>
            <p:cNvPr id="24" name="Rectangle 23">
              <a:extLst>
                <a:ext uri="{FF2B5EF4-FFF2-40B4-BE49-F238E27FC236}">
                  <a16:creationId xmlns:a16="http://schemas.microsoft.com/office/drawing/2014/main" id="{2EDDCBE8-4209-4DFB-BD59-5641CFCAD5D4}"/>
                </a:ext>
              </a:extLst>
            </p:cNvPr>
            <p:cNvSpPr/>
            <p:nvPr/>
          </p:nvSpPr>
          <p:spPr>
            <a:xfrm>
              <a:off x="2815020" y="4655829"/>
              <a:ext cx="1463040"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Risk Analysis</a:t>
              </a:r>
            </a:p>
          </p:txBody>
        </p:sp>
        <p:sp>
          <p:nvSpPr>
            <p:cNvPr id="25" name="Rectangle 24">
              <a:extLst>
                <a:ext uri="{FF2B5EF4-FFF2-40B4-BE49-F238E27FC236}">
                  <a16:creationId xmlns:a16="http://schemas.microsoft.com/office/drawing/2014/main" id="{4B6F9F2D-FE4B-46E0-8B8F-E2BA8E55363E}"/>
                </a:ext>
              </a:extLst>
            </p:cNvPr>
            <p:cNvSpPr/>
            <p:nvPr/>
          </p:nvSpPr>
          <p:spPr>
            <a:xfrm>
              <a:off x="7917372" y="2594193"/>
              <a:ext cx="1463040" cy="29952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Implement Mitigation/</a:t>
              </a:r>
              <a:br>
                <a:rPr lang="en-US" sz="800" b="1">
                  <a:solidFill>
                    <a:schemeClr val="bg1"/>
                  </a:solidFill>
                  <a:latin typeface="Arial" panose="020B0604020202020204" pitchFamily="34" charset="0"/>
                  <a:cs typeface="Arial" panose="020B0604020202020204" pitchFamily="34" charset="0"/>
                </a:rPr>
              </a:br>
              <a:r>
                <a:rPr lang="en-US" sz="800" b="1">
                  <a:solidFill>
                    <a:schemeClr val="bg1"/>
                  </a:solidFill>
                  <a:latin typeface="Arial" panose="020B0604020202020204" pitchFamily="34" charset="0"/>
                  <a:cs typeface="Arial" panose="020B0604020202020204" pitchFamily="34" charset="0"/>
                </a:rPr>
                <a:t>Remediation</a:t>
              </a:r>
            </a:p>
          </p:txBody>
        </p:sp>
        <p:sp>
          <p:nvSpPr>
            <p:cNvPr id="26" name="Rectangle 25">
              <a:extLst>
                <a:ext uri="{FF2B5EF4-FFF2-40B4-BE49-F238E27FC236}">
                  <a16:creationId xmlns:a16="http://schemas.microsoft.com/office/drawing/2014/main" id="{68C59323-DFE8-4671-985A-FA7A20FEEABD}"/>
                </a:ext>
              </a:extLst>
            </p:cNvPr>
            <p:cNvSpPr/>
            <p:nvPr/>
          </p:nvSpPr>
          <p:spPr>
            <a:xfrm>
              <a:off x="1114236" y="3310273"/>
              <a:ext cx="1463040" cy="299522"/>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Threat-Centric Alerting</a:t>
              </a:r>
            </a:p>
          </p:txBody>
        </p:sp>
        <p:sp>
          <p:nvSpPr>
            <p:cNvPr id="27" name="Rectangle 26">
              <a:extLst>
                <a:ext uri="{FF2B5EF4-FFF2-40B4-BE49-F238E27FC236}">
                  <a16:creationId xmlns:a16="http://schemas.microsoft.com/office/drawing/2014/main" id="{A880D86E-6B3A-4D12-B98B-1D8A28774D07}"/>
                </a:ext>
              </a:extLst>
            </p:cNvPr>
            <p:cNvSpPr/>
            <p:nvPr/>
          </p:nvSpPr>
          <p:spPr>
            <a:xfrm>
              <a:off x="2815020" y="3646662"/>
              <a:ext cx="1463040"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Compromise Evaluation</a:t>
              </a:r>
            </a:p>
          </p:txBody>
        </p:sp>
        <p:sp>
          <p:nvSpPr>
            <p:cNvPr id="28" name="Rectangle 27">
              <a:extLst>
                <a:ext uri="{FF2B5EF4-FFF2-40B4-BE49-F238E27FC236}">
                  <a16:creationId xmlns:a16="http://schemas.microsoft.com/office/drawing/2014/main" id="{B64178E2-0FB2-447F-AD3F-FEA62A552006}"/>
                </a:ext>
              </a:extLst>
            </p:cNvPr>
            <p:cNvSpPr/>
            <p:nvPr/>
          </p:nvSpPr>
          <p:spPr>
            <a:xfrm>
              <a:off x="9618156" y="3983051"/>
              <a:ext cx="1463040"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Compliance Support</a:t>
              </a:r>
            </a:p>
          </p:txBody>
        </p:sp>
        <p:sp>
          <p:nvSpPr>
            <p:cNvPr id="29" name="Rectangle 28">
              <a:extLst>
                <a:ext uri="{FF2B5EF4-FFF2-40B4-BE49-F238E27FC236}">
                  <a16:creationId xmlns:a16="http://schemas.microsoft.com/office/drawing/2014/main" id="{804E1E4A-A1A7-4187-89E6-7D29DAE51C91}"/>
                </a:ext>
              </a:extLst>
            </p:cNvPr>
            <p:cNvSpPr/>
            <p:nvPr/>
          </p:nvSpPr>
          <p:spPr>
            <a:xfrm>
              <a:off x="7917372" y="3636893"/>
              <a:ext cx="1463040"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Capability Development</a:t>
              </a:r>
            </a:p>
          </p:txBody>
        </p:sp>
        <p:sp>
          <p:nvSpPr>
            <p:cNvPr id="30" name="Rectangle 29">
              <a:extLst>
                <a:ext uri="{FF2B5EF4-FFF2-40B4-BE49-F238E27FC236}">
                  <a16:creationId xmlns:a16="http://schemas.microsoft.com/office/drawing/2014/main" id="{B5C366D7-5238-4400-AFE9-EB00EBC06A3D}"/>
                </a:ext>
              </a:extLst>
            </p:cNvPr>
            <p:cNvSpPr/>
            <p:nvPr/>
          </p:nvSpPr>
          <p:spPr>
            <a:xfrm>
              <a:off x="2815020" y="2594193"/>
              <a:ext cx="1463040" cy="29952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Incident Management</a:t>
              </a:r>
            </a:p>
          </p:txBody>
        </p:sp>
        <p:sp>
          <p:nvSpPr>
            <p:cNvPr id="31" name="Rectangle 30">
              <a:extLst>
                <a:ext uri="{FF2B5EF4-FFF2-40B4-BE49-F238E27FC236}">
                  <a16:creationId xmlns:a16="http://schemas.microsoft.com/office/drawing/2014/main" id="{E5691820-E6FA-4116-923C-F82560E88922}"/>
                </a:ext>
              </a:extLst>
            </p:cNvPr>
            <p:cNvSpPr/>
            <p:nvPr/>
          </p:nvSpPr>
          <p:spPr>
            <a:xfrm>
              <a:off x="4515804" y="3646662"/>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Threat Discovery</a:t>
              </a:r>
            </a:p>
          </p:txBody>
        </p:sp>
        <p:sp>
          <p:nvSpPr>
            <p:cNvPr id="32" name="Rectangle 31">
              <a:extLst>
                <a:ext uri="{FF2B5EF4-FFF2-40B4-BE49-F238E27FC236}">
                  <a16:creationId xmlns:a16="http://schemas.microsoft.com/office/drawing/2014/main" id="{A85FCD8A-841F-407A-BC1A-E68B15EFD3CB}"/>
                </a:ext>
              </a:extLst>
            </p:cNvPr>
            <p:cNvSpPr/>
            <p:nvPr/>
          </p:nvSpPr>
          <p:spPr>
            <a:xfrm>
              <a:off x="2815020" y="4319440"/>
              <a:ext cx="1463040"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Malware Analysis</a:t>
              </a:r>
            </a:p>
          </p:txBody>
        </p:sp>
        <p:sp>
          <p:nvSpPr>
            <p:cNvPr id="33" name="Rectangle 32">
              <a:extLst>
                <a:ext uri="{FF2B5EF4-FFF2-40B4-BE49-F238E27FC236}">
                  <a16:creationId xmlns:a16="http://schemas.microsoft.com/office/drawing/2014/main" id="{44F87ED3-4126-4B7B-A102-92A1788CF953}"/>
                </a:ext>
              </a:extLst>
            </p:cNvPr>
            <p:cNvSpPr/>
            <p:nvPr/>
          </p:nvSpPr>
          <p:spPr>
            <a:xfrm>
              <a:off x="4515804" y="3983051"/>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Visualization of Security Data</a:t>
              </a:r>
            </a:p>
          </p:txBody>
        </p:sp>
        <p:sp>
          <p:nvSpPr>
            <p:cNvPr id="34" name="Rectangle 33">
              <a:extLst>
                <a:ext uri="{FF2B5EF4-FFF2-40B4-BE49-F238E27FC236}">
                  <a16:creationId xmlns:a16="http://schemas.microsoft.com/office/drawing/2014/main" id="{3B6D7E33-6C70-4AB6-8FFD-39725BEB218E}"/>
                </a:ext>
              </a:extLst>
            </p:cNvPr>
            <p:cNvSpPr/>
            <p:nvPr/>
          </p:nvSpPr>
          <p:spPr>
            <a:xfrm>
              <a:off x="4515804" y="4319440"/>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Security Operations Center Agility</a:t>
              </a:r>
            </a:p>
          </p:txBody>
        </p:sp>
        <p:sp>
          <p:nvSpPr>
            <p:cNvPr id="35" name="Rectangle 34">
              <a:extLst>
                <a:ext uri="{FF2B5EF4-FFF2-40B4-BE49-F238E27FC236}">
                  <a16:creationId xmlns:a16="http://schemas.microsoft.com/office/drawing/2014/main" id="{21F76088-96A1-4C89-B7B4-A37FEA8B8C87}"/>
                </a:ext>
              </a:extLst>
            </p:cNvPr>
            <p:cNvSpPr/>
            <p:nvPr/>
          </p:nvSpPr>
          <p:spPr>
            <a:xfrm>
              <a:off x="6216588" y="3310273"/>
              <a:ext cx="1463040"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Fraud Analytics</a:t>
              </a:r>
            </a:p>
          </p:txBody>
        </p:sp>
        <p:sp>
          <p:nvSpPr>
            <p:cNvPr id="36" name="Rectangle 35">
              <a:extLst>
                <a:ext uri="{FF2B5EF4-FFF2-40B4-BE49-F238E27FC236}">
                  <a16:creationId xmlns:a16="http://schemas.microsoft.com/office/drawing/2014/main" id="{162A146D-2042-4C95-B2FA-4CC3474C8B20}"/>
                </a:ext>
              </a:extLst>
            </p:cNvPr>
            <p:cNvSpPr/>
            <p:nvPr/>
          </p:nvSpPr>
          <p:spPr>
            <a:xfrm>
              <a:off x="6216588" y="3646662"/>
              <a:ext cx="1463040"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Behavioral Analytics</a:t>
              </a:r>
            </a:p>
          </p:txBody>
        </p:sp>
        <p:sp>
          <p:nvSpPr>
            <p:cNvPr id="37" name="Rectangle 36">
              <a:extLst>
                <a:ext uri="{FF2B5EF4-FFF2-40B4-BE49-F238E27FC236}">
                  <a16:creationId xmlns:a16="http://schemas.microsoft.com/office/drawing/2014/main" id="{46627D54-DBC5-47D5-A847-F17EC11EC5DA}"/>
                </a:ext>
              </a:extLst>
            </p:cNvPr>
            <p:cNvSpPr/>
            <p:nvPr/>
          </p:nvSpPr>
          <p:spPr>
            <a:xfrm>
              <a:off x="6216588" y="3983051"/>
              <a:ext cx="1463040"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Device Analytics</a:t>
              </a:r>
            </a:p>
          </p:txBody>
        </p:sp>
        <p:sp>
          <p:nvSpPr>
            <p:cNvPr id="45" name="Rectangle 44">
              <a:extLst>
                <a:ext uri="{FF2B5EF4-FFF2-40B4-BE49-F238E27FC236}">
                  <a16:creationId xmlns:a16="http://schemas.microsoft.com/office/drawing/2014/main" id="{D5CD6A28-5D05-4645-B9CB-B89FFEF409A6}"/>
                </a:ext>
              </a:extLst>
            </p:cNvPr>
            <p:cNvSpPr/>
            <p:nvPr/>
          </p:nvSpPr>
          <p:spPr>
            <a:xfrm>
              <a:off x="4515804" y="4655829"/>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Intelligence Feeds</a:t>
              </a:r>
            </a:p>
          </p:txBody>
        </p:sp>
        <p:sp>
          <p:nvSpPr>
            <p:cNvPr id="46" name="Rectangle 45">
              <a:extLst>
                <a:ext uri="{FF2B5EF4-FFF2-40B4-BE49-F238E27FC236}">
                  <a16:creationId xmlns:a16="http://schemas.microsoft.com/office/drawing/2014/main" id="{ECCD9F7D-4F4D-4AB0-BBC6-359F32DA7559}"/>
                </a:ext>
              </a:extLst>
            </p:cNvPr>
            <p:cNvSpPr/>
            <p:nvPr/>
          </p:nvSpPr>
          <p:spPr>
            <a:xfrm>
              <a:off x="4515804" y="2594193"/>
              <a:ext cx="1463040" cy="29952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Communications</a:t>
              </a:r>
            </a:p>
          </p:txBody>
        </p:sp>
        <p:sp>
          <p:nvSpPr>
            <p:cNvPr id="47" name="Rectangle 46">
              <a:extLst>
                <a:ext uri="{FF2B5EF4-FFF2-40B4-BE49-F238E27FC236}">
                  <a16:creationId xmlns:a16="http://schemas.microsoft.com/office/drawing/2014/main" id="{9CD00130-20CB-4D69-B61C-8D9E7D6AF95B}"/>
                </a:ext>
              </a:extLst>
            </p:cNvPr>
            <p:cNvSpPr/>
            <p:nvPr/>
          </p:nvSpPr>
          <p:spPr>
            <a:xfrm>
              <a:off x="6216588" y="2594193"/>
              <a:ext cx="1463040" cy="29952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Legal Activities</a:t>
              </a:r>
            </a:p>
          </p:txBody>
        </p:sp>
        <p:sp>
          <p:nvSpPr>
            <p:cNvPr id="48" name="Rectangle 47">
              <a:extLst>
                <a:ext uri="{FF2B5EF4-FFF2-40B4-BE49-F238E27FC236}">
                  <a16:creationId xmlns:a16="http://schemas.microsoft.com/office/drawing/2014/main" id="{0F2C1660-D1FC-440D-938C-A011C0D36258}"/>
                </a:ext>
              </a:extLst>
            </p:cNvPr>
            <p:cNvSpPr/>
            <p:nvPr/>
          </p:nvSpPr>
          <p:spPr>
            <a:xfrm>
              <a:off x="7917372" y="4655829"/>
              <a:ext cx="1463040"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Log Management </a:t>
              </a:r>
            </a:p>
          </p:txBody>
        </p:sp>
        <p:sp>
          <p:nvSpPr>
            <p:cNvPr id="49" name="Rectangle 48">
              <a:extLst>
                <a:ext uri="{FF2B5EF4-FFF2-40B4-BE49-F238E27FC236}">
                  <a16:creationId xmlns:a16="http://schemas.microsoft.com/office/drawing/2014/main" id="{9B8765B2-4497-48A8-8408-6AB3D1974EA8}"/>
                </a:ext>
              </a:extLst>
            </p:cNvPr>
            <p:cNvSpPr/>
            <p:nvPr/>
          </p:nvSpPr>
          <p:spPr>
            <a:xfrm>
              <a:off x="6216588" y="4319440"/>
              <a:ext cx="1463040"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Risk Quantification</a:t>
              </a:r>
            </a:p>
          </p:txBody>
        </p:sp>
        <p:sp>
          <p:nvSpPr>
            <p:cNvPr id="50" name="Rectangle 49">
              <a:extLst>
                <a:ext uri="{FF2B5EF4-FFF2-40B4-BE49-F238E27FC236}">
                  <a16:creationId xmlns:a16="http://schemas.microsoft.com/office/drawing/2014/main" id="{89DDE6B8-53CC-4A5C-A984-E03C84D1CD4B}"/>
                </a:ext>
              </a:extLst>
            </p:cNvPr>
            <p:cNvSpPr/>
            <p:nvPr/>
          </p:nvSpPr>
          <p:spPr>
            <a:xfrm>
              <a:off x="7917372" y="3976538"/>
              <a:ext cx="1463040"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Operational Execution </a:t>
              </a:r>
            </a:p>
          </p:txBody>
        </p:sp>
        <p:sp>
          <p:nvSpPr>
            <p:cNvPr id="51" name="Rectangle 50">
              <a:extLst>
                <a:ext uri="{FF2B5EF4-FFF2-40B4-BE49-F238E27FC236}">
                  <a16:creationId xmlns:a16="http://schemas.microsoft.com/office/drawing/2014/main" id="{90DA22B5-9E8D-4622-9B80-6FB48BE7726A}"/>
                </a:ext>
              </a:extLst>
            </p:cNvPr>
            <p:cNvSpPr/>
            <p:nvPr/>
          </p:nvSpPr>
          <p:spPr>
            <a:xfrm>
              <a:off x="7917372" y="4316183"/>
              <a:ext cx="1463040"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Research &amp; Emerging Technologies</a:t>
              </a:r>
            </a:p>
          </p:txBody>
        </p:sp>
        <p:sp>
          <p:nvSpPr>
            <p:cNvPr id="52" name="Rectangle 51">
              <a:extLst>
                <a:ext uri="{FF2B5EF4-FFF2-40B4-BE49-F238E27FC236}">
                  <a16:creationId xmlns:a16="http://schemas.microsoft.com/office/drawing/2014/main" id="{DCCC6D0A-2A51-4FB0-A30F-D922B23885A3}"/>
                </a:ext>
              </a:extLst>
            </p:cNvPr>
            <p:cNvSpPr/>
            <p:nvPr/>
          </p:nvSpPr>
          <p:spPr>
            <a:xfrm>
              <a:off x="9618156" y="4655829"/>
              <a:ext cx="1463040"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Asset Management</a:t>
              </a:r>
            </a:p>
          </p:txBody>
        </p:sp>
        <p:sp>
          <p:nvSpPr>
            <p:cNvPr id="53" name="Rectangle 52">
              <a:extLst>
                <a:ext uri="{FF2B5EF4-FFF2-40B4-BE49-F238E27FC236}">
                  <a16:creationId xmlns:a16="http://schemas.microsoft.com/office/drawing/2014/main" id="{9950AD1B-D61B-444E-B826-33EB973D6C68}"/>
                </a:ext>
              </a:extLst>
            </p:cNvPr>
            <p:cNvSpPr/>
            <p:nvPr/>
          </p:nvSpPr>
          <p:spPr>
            <a:xfrm>
              <a:off x="9618156" y="3646662"/>
              <a:ext cx="1463040"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Configuration Management </a:t>
              </a:r>
            </a:p>
          </p:txBody>
        </p:sp>
        <p:sp>
          <p:nvSpPr>
            <p:cNvPr id="64" name="Rectangle 63">
              <a:extLst>
                <a:ext uri="{FF2B5EF4-FFF2-40B4-BE49-F238E27FC236}">
                  <a16:creationId xmlns:a16="http://schemas.microsoft.com/office/drawing/2014/main" id="{62D68979-B42F-495F-B3AC-309BA4E71E22}"/>
                </a:ext>
              </a:extLst>
            </p:cNvPr>
            <p:cNvSpPr/>
            <p:nvPr/>
          </p:nvSpPr>
          <p:spPr>
            <a:xfrm>
              <a:off x="4515804" y="4992216"/>
              <a:ext cx="1463040"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Threat Hunting</a:t>
              </a:r>
            </a:p>
          </p:txBody>
        </p:sp>
        <p:sp>
          <p:nvSpPr>
            <p:cNvPr id="65" name="Rectangle 64">
              <a:extLst>
                <a:ext uri="{FF2B5EF4-FFF2-40B4-BE49-F238E27FC236}">
                  <a16:creationId xmlns:a16="http://schemas.microsoft.com/office/drawing/2014/main" id="{65BD723C-BEFE-410A-A7E2-8E85BC26E1CC}"/>
                </a:ext>
              </a:extLst>
            </p:cNvPr>
            <p:cNvSpPr/>
            <p:nvPr/>
          </p:nvSpPr>
          <p:spPr>
            <a:xfrm>
              <a:off x="1114236" y="4319440"/>
              <a:ext cx="1463040" cy="299522"/>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tx1"/>
                  </a:solidFill>
                  <a:latin typeface="Arial" panose="020B0604020202020204" pitchFamily="34" charset="0"/>
                  <a:cs typeface="Arial" panose="020B0604020202020204" pitchFamily="34" charset="0"/>
                </a:rPr>
                <a:t>Compliance Monitoring</a:t>
              </a:r>
            </a:p>
          </p:txBody>
        </p:sp>
        <p:sp>
          <p:nvSpPr>
            <p:cNvPr id="66" name="Rectangle 65">
              <a:extLst>
                <a:ext uri="{FF2B5EF4-FFF2-40B4-BE49-F238E27FC236}">
                  <a16:creationId xmlns:a16="http://schemas.microsoft.com/office/drawing/2014/main" id="{033A0C29-C20E-4FAC-BF55-6728C719679C}"/>
                </a:ext>
              </a:extLst>
            </p:cNvPr>
            <p:cNvSpPr/>
            <p:nvPr/>
          </p:nvSpPr>
          <p:spPr>
            <a:xfrm>
              <a:off x="6216588" y="4655829"/>
              <a:ext cx="1463040"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Trend Analysis</a:t>
              </a:r>
            </a:p>
          </p:txBody>
        </p:sp>
        <p:sp>
          <p:nvSpPr>
            <p:cNvPr id="67" name="Rectangle 66">
              <a:extLst>
                <a:ext uri="{FF2B5EF4-FFF2-40B4-BE49-F238E27FC236}">
                  <a16:creationId xmlns:a16="http://schemas.microsoft.com/office/drawing/2014/main" id="{66CEC012-1E18-478A-93D3-4645630F1AFC}"/>
                </a:ext>
              </a:extLst>
            </p:cNvPr>
            <p:cNvSpPr/>
            <p:nvPr/>
          </p:nvSpPr>
          <p:spPr>
            <a:xfrm>
              <a:off x="2697933" y="2189462"/>
              <a:ext cx="6807918" cy="3154680"/>
            </a:xfrm>
            <a:prstGeom prst="rect">
              <a:avLst/>
            </a:prstGeom>
            <a:noFill/>
            <a:ln w="63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spcAft>
                  <a:spcPts val="600"/>
                </a:spcAft>
              </a:pPr>
              <a:endParaRPr lang="en-US" sz="800" b="1">
                <a:ln w="19050">
                  <a:solidFill>
                    <a:schemeClr val="tx1"/>
                  </a:solidFill>
                </a:ln>
                <a:latin typeface="Arial" panose="020B0604020202020204" pitchFamily="34" charset="0"/>
              </a:endParaRPr>
            </a:p>
          </p:txBody>
        </p:sp>
        <p:sp>
          <p:nvSpPr>
            <p:cNvPr id="68" name="Rectangle 67">
              <a:extLst>
                <a:ext uri="{FF2B5EF4-FFF2-40B4-BE49-F238E27FC236}">
                  <a16:creationId xmlns:a16="http://schemas.microsoft.com/office/drawing/2014/main" id="{8080AD2C-5E3E-4C97-9A2C-5681932B5881}"/>
                </a:ext>
              </a:extLst>
            </p:cNvPr>
            <p:cNvSpPr/>
            <p:nvPr/>
          </p:nvSpPr>
          <p:spPr>
            <a:xfrm>
              <a:off x="2697931" y="2189462"/>
              <a:ext cx="6807919" cy="297180"/>
            </a:xfrm>
            <a:prstGeom prst="rect">
              <a:avLst/>
            </a:prstGeom>
            <a:solidFill>
              <a:srgbClr val="1E49E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Incident response</a:t>
              </a:r>
            </a:p>
          </p:txBody>
        </p:sp>
        <p:sp>
          <p:nvSpPr>
            <p:cNvPr id="70" name="Rectangle 69">
              <a:extLst>
                <a:ext uri="{FF2B5EF4-FFF2-40B4-BE49-F238E27FC236}">
                  <a16:creationId xmlns:a16="http://schemas.microsoft.com/office/drawing/2014/main" id="{AE291E26-F7CC-4271-9498-44A60FA1D688}"/>
                </a:ext>
              </a:extLst>
            </p:cNvPr>
            <p:cNvSpPr/>
            <p:nvPr/>
          </p:nvSpPr>
          <p:spPr>
            <a:xfrm>
              <a:off x="2696148" y="2957603"/>
              <a:ext cx="1700784" cy="29952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rgbClr val="00338D"/>
                  </a:solidFill>
                  <a:latin typeface="Arial" panose="020B0604020202020204" pitchFamily="34" charset="0"/>
                  <a:cs typeface="Arial" panose="020B0604020202020204" pitchFamily="34" charset="0"/>
                </a:rPr>
                <a:t>Security analysis</a:t>
              </a:r>
            </a:p>
          </p:txBody>
        </p:sp>
        <p:sp>
          <p:nvSpPr>
            <p:cNvPr id="71" name="Rectangle 70">
              <a:extLst>
                <a:ext uri="{FF2B5EF4-FFF2-40B4-BE49-F238E27FC236}">
                  <a16:creationId xmlns:a16="http://schemas.microsoft.com/office/drawing/2014/main" id="{1EE43780-935B-4F25-8DC5-6CB4B841444C}"/>
                </a:ext>
              </a:extLst>
            </p:cNvPr>
            <p:cNvSpPr/>
            <p:nvPr/>
          </p:nvSpPr>
          <p:spPr>
            <a:xfrm>
              <a:off x="9499284" y="2957603"/>
              <a:ext cx="1700784" cy="299522"/>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Vulnerability management</a:t>
              </a:r>
            </a:p>
          </p:txBody>
        </p:sp>
        <p:sp>
          <p:nvSpPr>
            <p:cNvPr id="72" name="Rectangle 71">
              <a:extLst>
                <a:ext uri="{FF2B5EF4-FFF2-40B4-BE49-F238E27FC236}">
                  <a16:creationId xmlns:a16="http://schemas.microsoft.com/office/drawing/2014/main" id="{C62B7AC5-C3F8-444D-93F2-DA805244FC3D}"/>
                </a:ext>
              </a:extLst>
            </p:cNvPr>
            <p:cNvSpPr/>
            <p:nvPr/>
          </p:nvSpPr>
          <p:spPr>
            <a:xfrm>
              <a:off x="7798500" y="2957603"/>
              <a:ext cx="1700784" cy="299522"/>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rgbClr val="00338D"/>
                  </a:solidFill>
                  <a:latin typeface="Arial" panose="020B0604020202020204" pitchFamily="34" charset="0"/>
                  <a:cs typeface="Arial" panose="020B0604020202020204" pitchFamily="34" charset="0"/>
                </a:rPr>
                <a:t>Security engineering &amp; operations</a:t>
              </a:r>
            </a:p>
          </p:txBody>
        </p:sp>
        <p:sp>
          <p:nvSpPr>
            <p:cNvPr id="73" name="Rectangle 72">
              <a:extLst>
                <a:ext uri="{FF2B5EF4-FFF2-40B4-BE49-F238E27FC236}">
                  <a16:creationId xmlns:a16="http://schemas.microsoft.com/office/drawing/2014/main" id="{CA883753-579E-4BE7-BE9F-DD17169893FF}"/>
                </a:ext>
              </a:extLst>
            </p:cNvPr>
            <p:cNvSpPr/>
            <p:nvPr/>
          </p:nvSpPr>
          <p:spPr>
            <a:xfrm>
              <a:off x="4396932" y="2957603"/>
              <a:ext cx="1700784" cy="299522"/>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Threat intelligence</a:t>
              </a:r>
            </a:p>
          </p:txBody>
        </p:sp>
        <p:sp>
          <p:nvSpPr>
            <p:cNvPr id="74" name="Rectangle 73">
              <a:extLst>
                <a:ext uri="{FF2B5EF4-FFF2-40B4-BE49-F238E27FC236}">
                  <a16:creationId xmlns:a16="http://schemas.microsoft.com/office/drawing/2014/main" id="{68C59323-DFE8-4671-985A-FA7A20FEEABD}"/>
                </a:ext>
              </a:extLst>
            </p:cNvPr>
            <p:cNvSpPr/>
            <p:nvPr/>
          </p:nvSpPr>
          <p:spPr>
            <a:xfrm>
              <a:off x="995364" y="2957603"/>
              <a:ext cx="1700784" cy="299522"/>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rgbClr val="00338D"/>
                  </a:solidFill>
                  <a:latin typeface="Arial" panose="020B0604020202020204" pitchFamily="34" charset="0"/>
                  <a:cs typeface="Arial" panose="020B0604020202020204" pitchFamily="34" charset="0"/>
                </a:rPr>
                <a:t>Security monitoring</a:t>
              </a:r>
            </a:p>
          </p:txBody>
        </p:sp>
        <p:sp>
          <p:nvSpPr>
            <p:cNvPr id="75" name="Rectangle 74">
              <a:extLst>
                <a:ext uri="{FF2B5EF4-FFF2-40B4-BE49-F238E27FC236}">
                  <a16:creationId xmlns:a16="http://schemas.microsoft.com/office/drawing/2014/main" id="{21F76088-96A1-4C89-B7B4-A37FEA8B8C87}"/>
                </a:ext>
              </a:extLst>
            </p:cNvPr>
            <p:cNvSpPr/>
            <p:nvPr/>
          </p:nvSpPr>
          <p:spPr>
            <a:xfrm>
              <a:off x="6097716" y="2957603"/>
              <a:ext cx="1700784" cy="299522"/>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600"/>
                </a:spcAft>
              </a:pPr>
              <a:r>
                <a:rPr lang="en-US" sz="800" b="1">
                  <a:solidFill>
                    <a:schemeClr val="bg1"/>
                  </a:solidFill>
                  <a:latin typeface="Arial" panose="020B0604020202020204" pitchFamily="34" charset="0"/>
                  <a:cs typeface="Arial" panose="020B0604020202020204" pitchFamily="34" charset="0"/>
                </a:rPr>
                <a:t>Risk analytics</a:t>
              </a:r>
            </a:p>
          </p:txBody>
        </p:sp>
      </p:grpSp>
    </p:spTree>
    <p:custDataLst>
      <p:tags r:id="rId1"/>
    </p:custDataLst>
    <p:extLst>
      <p:ext uri="{BB962C8B-B14F-4D97-AF65-F5344CB8AC3E}">
        <p14:creationId xmlns:p14="http://schemas.microsoft.com/office/powerpoint/2010/main" val="2164427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leader in cyber security services</a:t>
            </a:r>
          </a:p>
        </p:txBody>
      </p:sp>
      <p:sp>
        <p:nvSpPr>
          <p:cNvPr id="4" name="Text Placeholder 5"/>
          <p:cNvSpPr txBox="1">
            <a:spLocks/>
          </p:cNvSpPr>
          <p:nvPr/>
        </p:nvSpPr>
        <p:spPr>
          <a:xfrm>
            <a:off x="993007" y="1428279"/>
            <a:ext cx="10204450" cy="1960173"/>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3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3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3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3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3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Arial"/>
                <a:ea typeface="+mn-ea"/>
                <a:cs typeface="+mn-cs"/>
              </a:rPr>
              <a:t>KPMG has moved cybersecurity to the heart of our business. Cybersecurity has been listed as one of our six strategic growth initiatives as well as a key to all other initiatives. Unlike many companies offering security services, our experience extends far beyond cybersecurity. </a:t>
            </a:r>
          </a:p>
        </p:txBody>
      </p:sp>
      <p:grpSp>
        <p:nvGrpSpPr>
          <p:cNvPr id="6" name="Group 5">
            <a:extLst>
              <a:ext uri="{FF2B5EF4-FFF2-40B4-BE49-F238E27FC236}">
                <a16:creationId xmlns:a16="http://schemas.microsoft.com/office/drawing/2014/main" id="{3A8A62CA-EBA5-4C31-A328-CE49707457EF}"/>
              </a:ext>
            </a:extLst>
          </p:cNvPr>
          <p:cNvGrpSpPr>
            <a:grpSpLocks noChangeAspect="1"/>
          </p:cNvGrpSpPr>
          <p:nvPr/>
        </p:nvGrpSpPr>
        <p:grpSpPr>
          <a:xfrm>
            <a:off x="993007" y="1879460"/>
            <a:ext cx="10922172" cy="4389120"/>
            <a:chOff x="992186" y="2140824"/>
            <a:chExt cx="10529635" cy="4231377"/>
          </a:xfrm>
        </p:grpSpPr>
        <p:sp>
          <p:nvSpPr>
            <p:cNvPr id="7" name="Rectangle 6">
              <a:extLst>
                <a:ext uri="{FF2B5EF4-FFF2-40B4-BE49-F238E27FC236}">
                  <a16:creationId xmlns:a16="http://schemas.microsoft.com/office/drawing/2014/main" id="{445981D5-0CA7-4A5B-B878-8018C418FD02}"/>
                </a:ext>
              </a:extLst>
            </p:cNvPr>
            <p:cNvSpPr/>
            <p:nvPr/>
          </p:nvSpPr>
          <p:spPr>
            <a:xfrm>
              <a:off x="1503177" y="2140826"/>
              <a:ext cx="2504661" cy="409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latin typeface="Arial" panose="020B0604020202020204" pitchFamily="34" charset="0"/>
                </a:rPr>
                <a:t>Strategy and governance</a:t>
              </a:r>
            </a:p>
          </p:txBody>
        </p:sp>
        <p:sp>
          <p:nvSpPr>
            <p:cNvPr id="8" name="Rectangle 7">
              <a:extLst>
                <a:ext uri="{FF2B5EF4-FFF2-40B4-BE49-F238E27FC236}">
                  <a16:creationId xmlns:a16="http://schemas.microsoft.com/office/drawing/2014/main" id="{EC6B24F6-8913-42A1-B7F4-6AC0679571BF}"/>
                </a:ext>
              </a:extLst>
            </p:cNvPr>
            <p:cNvSpPr/>
            <p:nvPr/>
          </p:nvSpPr>
          <p:spPr>
            <a:xfrm>
              <a:off x="4007838" y="2140826"/>
              <a:ext cx="2504661" cy="409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latin typeface="Arial" panose="020B0604020202020204" pitchFamily="34" charset="0"/>
                </a:rPr>
                <a:t>Transformation</a:t>
              </a:r>
            </a:p>
          </p:txBody>
        </p:sp>
        <p:sp>
          <p:nvSpPr>
            <p:cNvPr id="9" name="Rectangle 8">
              <a:extLst>
                <a:ext uri="{FF2B5EF4-FFF2-40B4-BE49-F238E27FC236}">
                  <a16:creationId xmlns:a16="http://schemas.microsoft.com/office/drawing/2014/main" id="{B6BC87FF-264C-4300-AAD4-6DB554AFFEEF}"/>
                </a:ext>
              </a:extLst>
            </p:cNvPr>
            <p:cNvSpPr/>
            <p:nvPr/>
          </p:nvSpPr>
          <p:spPr>
            <a:xfrm>
              <a:off x="6512499" y="2140826"/>
              <a:ext cx="2504661" cy="4096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latin typeface="Arial" panose="020B0604020202020204" pitchFamily="34" charset="0"/>
                </a:rPr>
                <a:t>Cyber defense</a:t>
              </a:r>
            </a:p>
          </p:txBody>
        </p:sp>
        <p:sp>
          <p:nvSpPr>
            <p:cNvPr id="10" name="Rectangle 9">
              <a:extLst>
                <a:ext uri="{FF2B5EF4-FFF2-40B4-BE49-F238E27FC236}">
                  <a16:creationId xmlns:a16="http://schemas.microsoft.com/office/drawing/2014/main" id="{32E91C55-1665-469E-B96D-30A3BDD08610}"/>
                </a:ext>
              </a:extLst>
            </p:cNvPr>
            <p:cNvSpPr/>
            <p:nvPr/>
          </p:nvSpPr>
          <p:spPr>
            <a:xfrm>
              <a:off x="9017160" y="2140826"/>
              <a:ext cx="2504661" cy="40961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latin typeface="Arial" panose="020B0604020202020204" pitchFamily="34" charset="0"/>
                </a:rPr>
                <a:t>Cyber response</a:t>
              </a:r>
            </a:p>
          </p:txBody>
        </p:sp>
        <p:sp>
          <p:nvSpPr>
            <p:cNvPr id="11" name="Rectangle 10">
              <a:extLst>
                <a:ext uri="{FF2B5EF4-FFF2-40B4-BE49-F238E27FC236}">
                  <a16:creationId xmlns:a16="http://schemas.microsoft.com/office/drawing/2014/main" id="{4AF226E3-9C00-49DE-A06D-E0B6C686D78C}"/>
                </a:ext>
              </a:extLst>
            </p:cNvPr>
            <p:cNvSpPr/>
            <p:nvPr/>
          </p:nvSpPr>
          <p:spPr>
            <a:xfrm rot="16200000">
              <a:off x="240723" y="2892288"/>
              <a:ext cx="1953503" cy="450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rPr>
                <a:t>Four Pillars of Cyber Services</a:t>
              </a:r>
            </a:p>
          </p:txBody>
        </p:sp>
        <p:sp>
          <p:nvSpPr>
            <p:cNvPr id="12" name="Rectangle 11">
              <a:extLst>
                <a:ext uri="{FF2B5EF4-FFF2-40B4-BE49-F238E27FC236}">
                  <a16:creationId xmlns:a16="http://schemas.microsoft.com/office/drawing/2014/main" id="{C83664CE-7FDE-495C-80DB-435048E119CD}"/>
                </a:ext>
              </a:extLst>
            </p:cNvPr>
            <p:cNvSpPr/>
            <p:nvPr/>
          </p:nvSpPr>
          <p:spPr>
            <a:xfrm rot="16200000">
              <a:off x="582143" y="4562915"/>
              <a:ext cx="1270663" cy="450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rPr>
                <a:t>Existing Services</a:t>
              </a:r>
            </a:p>
          </p:txBody>
        </p:sp>
        <p:sp>
          <p:nvSpPr>
            <p:cNvPr id="13" name="Rectangle 12">
              <a:extLst>
                <a:ext uri="{FF2B5EF4-FFF2-40B4-BE49-F238E27FC236}">
                  <a16:creationId xmlns:a16="http://schemas.microsoft.com/office/drawing/2014/main" id="{0A9E4C90-9CC8-48D5-9B0D-50A75075BECF}"/>
                </a:ext>
              </a:extLst>
            </p:cNvPr>
            <p:cNvSpPr/>
            <p:nvPr/>
          </p:nvSpPr>
          <p:spPr>
            <a:xfrm rot="16200000">
              <a:off x="756789" y="5686228"/>
              <a:ext cx="921369" cy="450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bg1"/>
                  </a:solidFill>
                </a:rPr>
                <a:t>Services in Development</a:t>
              </a:r>
            </a:p>
          </p:txBody>
        </p:sp>
        <p:sp>
          <p:nvSpPr>
            <p:cNvPr id="14" name="Rectangle 13">
              <a:extLst>
                <a:ext uri="{FF2B5EF4-FFF2-40B4-BE49-F238E27FC236}">
                  <a16:creationId xmlns:a16="http://schemas.microsoft.com/office/drawing/2014/main" id="{2D16D29A-35E4-485B-88C0-74B012C64259}"/>
                </a:ext>
              </a:extLst>
            </p:cNvPr>
            <p:cNvSpPr/>
            <p:nvPr/>
          </p:nvSpPr>
          <p:spPr>
            <a:xfrm>
              <a:off x="1503177" y="2589450"/>
              <a:ext cx="2504661" cy="409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latin typeface="Arial" panose="020B0604020202020204" pitchFamily="34" charset="0"/>
                </a:rPr>
                <a:t>Prevent</a:t>
              </a:r>
            </a:p>
          </p:txBody>
        </p:sp>
        <p:sp>
          <p:nvSpPr>
            <p:cNvPr id="15" name="Rectangle 14">
              <a:extLst>
                <a:ext uri="{FF2B5EF4-FFF2-40B4-BE49-F238E27FC236}">
                  <a16:creationId xmlns:a16="http://schemas.microsoft.com/office/drawing/2014/main" id="{1C8543D6-BFD8-4C7A-B14E-D73FB84E7C1B}"/>
                </a:ext>
              </a:extLst>
            </p:cNvPr>
            <p:cNvSpPr/>
            <p:nvPr/>
          </p:nvSpPr>
          <p:spPr>
            <a:xfrm>
              <a:off x="4007838" y="2589450"/>
              <a:ext cx="2504661" cy="409614"/>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latin typeface="Arial" panose="020B0604020202020204" pitchFamily="34" charset="0"/>
                </a:rPr>
                <a:t>Improve</a:t>
              </a:r>
            </a:p>
          </p:txBody>
        </p:sp>
        <p:sp>
          <p:nvSpPr>
            <p:cNvPr id="16" name="Rectangle 15">
              <a:extLst>
                <a:ext uri="{FF2B5EF4-FFF2-40B4-BE49-F238E27FC236}">
                  <a16:creationId xmlns:a16="http://schemas.microsoft.com/office/drawing/2014/main" id="{6AB00DD1-E060-4297-BB42-DB64561A4E1D}"/>
                </a:ext>
              </a:extLst>
            </p:cNvPr>
            <p:cNvSpPr/>
            <p:nvPr/>
          </p:nvSpPr>
          <p:spPr>
            <a:xfrm>
              <a:off x="6512499" y="2589450"/>
              <a:ext cx="2504661" cy="4096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latin typeface="Arial" panose="020B0604020202020204" pitchFamily="34" charset="0"/>
                </a:rPr>
                <a:t>Defect</a:t>
              </a:r>
            </a:p>
          </p:txBody>
        </p:sp>
        <p:sp>
          <p:nvSpPr>
            <p:cNvPr id="17" name="Rectangle 16">
              <a:extLst>
                <a:ext uri="{FF2B5EF4-FFF2-40B4-BE49-F238E27FC236}">
                  <a16:creationId xmlns:a16="http://schemas.microsoft.com/office/drawing/2014/main" id="{C0D6EBBC-0970-4334-9A45-B3945008D807}"/>
                </a:ext>
              </a:extLst>
            </p:cNvPr>
            <p:cNvSpPr/>
            <p:nvPr/>
          </p:nvSpPr>
          <p:spPr>
            <a:xfrm>
              <a:off x="9017160" y="2589450"/>
              <a:ext cx="2504661" cy="40961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latin typeface="Arial" panose="020B0604020202020204" pitchFamily="34" charset="0"/>
                </a:rPr>
                <a:t>Respond</a:t>
              </a:r>
            </a:p>
          </p:txBody>
        </p:sp>
        <p:sp>
          <p:nvSpPr>
            <p:cNvPr id="18" name="Rectangle 17">
              <a:extLst>
                <a:ext uri="{FF2B5EF4-FFF2-40B4-BE49-F238E27FC236}">
                  <a16:creationId xmlns:a16="http://schemas.microsoft.com/office/drawing/2014/main" id="{0B6B1B82-FA61-4DEB-91AB-CFB008F4077D}"/>
                </a:ext>
              </a:extLst>
            </p:cNvPr>
            <p:cNvSpPr/>
            <p:nvPr/>
          </p:nvSpPr>
          <p:spPr>
            <a:xfrm>
              <a:off x="1503177" y="3052307"/>
              <a:ext cx="2504661" cy="10420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r>
                <a:rPr lang="en-US" sz="1000">
                  <a:solidFill>
                    <a:schemeClr val="bg1"/>
                  </a:solidFill>
                  <a:latin typeface="Arial" panose="020B0604020202020204" pitchFamily="34" charset="0"/>
                </a:rPr>
                <a:t>Helping clients understand how best to align heir cyber agenda with their dynamic business and compliance priorities</a:t>
              </a:r>
            </a:p>
          </p:txBody>
        </p:sp>
        <p:sp>
          <p:nvSpPr>
            <p:cNvPr id="19" name="Rectangle 18">
              <a:extLst>
                <a:ext uri="{FF2B5EF4-FFF2-40B4-BE49-F238E27FC236}">
                  <a16:creationId xmlns:a16="http://schemas.microsoft.com/office/drawing/2014/main" id="{CCF4288E-FCD0-426B-A9B5-932052415646}"/>
                </a:ext>
              </a:extLst>
            </p:cNvPr>
            <p:cNvSpPr/>
            <p:nvPr/>
          </p:nvSpPr>
          <p:spPr>
            <a:xfrm>
              <a:off x="4007838" y="3052307"/>
              <a:ext cx="2504661" cy="104202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r>
                <a:rPr lang="en-US" sz="1000">
                  <a:solidFill>
                    <a:schemeClr val="bg1"/>
                  </a:solidFill>
                  <a:latin typeface="Arial" panose="020B0604020202020204" pitchFamily="34" charset="0"/>
                </a:rPr>
                <a:t>Helping clients build and improve their programs and processes, supported by the right organization and technology to improve their cyber agenda</a:t>
              </a:r>
            </a:p>
          </p:txBody>
        </p:sp>
        <p:sp>
          <p:nvSpPr>
            <p:cNvPr id="20" name="Rectangle 19">
              <a:extLst>
                <a:ext uri="{FF2B5EF4-FFF2-40B4-BE49-F238E27FC236}">
                  <a16:creationId xmlns:a16="http://schemas.microsoft.com/office/drawing/2014/main" id="{2DBC3D1A-E529-43C0-B413-63E4582D1BA2}"/>
                </a:ext>
              </a:extLst>
            </p:cNvPr>
            <p:cNvSpPr/>
            <p:nvPr/>
          </p:nvSpPr>
          <p:spPr>
            <a:xfrm>
              <a:off x="6512499" y="3052307"/>
              <a:ext cx="2504661" cy="104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algn="ctr"/>
              <a:r>
                <a:rPr lang="en-US" sz="1000">
                  <a:solidFill>
                    <a:schemeClr val="bg1"/>
                  </a:solidFill>
                  <a:latin typeface="Arial" panose="020B0604020202020204" pitchFamily="34" charset="0"/>
                </a:rPr>
                <a:t>Helping clients maintain their cyber agenda as their business and technology programs evolve by providing greater visibility and understanding of changing risks</a:t>
              </a:r>
            </a:p>
          </p:txBody>
        </p:sp>
        <p:sp>
          <p:nvSpPr>
            <p:cNvPr id="21" name="Rectangle 20">
              <a:extLst>
                <a:ext uri="{FF2B5EF4-FFF2-40B4-BE49-F238E27FC236}">
                  <a16:creationId xmlns:a16="http://schemas.microsoft.com/office/drawing/2014/main" id="{784E6DF5-CF91-458C-9A28-6A4BC90F55C8}"/>
                </a:ext>
              </a:extLst>
            </p:cNvPr>
            <p:cNvSpPr/>
            <p:nvPr/>
          </p:nvSpPr>
          <p:spPr>
            <a:xfrm>
              <a:off x="9017160" y="3052307"/>
              <a:ext cx="2504661" cy="104202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r>
                <a:rPr lang="en-US" sz="1000">
                  <a:solidFill>
                    <a:schemeClr val="bg1"/>
                  </a:solidFill>
                  <a:latin typeface="Arial" panose="020B0604020202020204" pitchFamily="34" charset="0"/>
                </a:rPr>
                <a:t>Helping clients effectively and efficiently respond to cyber incidents and conduct forensic analysis and detailed investigations</a:t>
              </a:r>
            </a:p>
          </p:txBody>
        </p:sp>
        <p:sp>
          <p:nvSpPr>
            <p:cNvPr id="22" name="Rectangle 21">
              <a:extLst>
                <a:ext uri="{FF2B5EF4-FFF2-40B4-BE49-F238E27FC236}">
                  <a16:creationId xmlns:a16="http://schemas.microsoft.com/office/drawing/2014/main" id="{6CA8F221-8B29-447B-811E-4CEF4FC5B02A}"/>
                </a:ext>
              </a:extLst>
            </p:cNvPr>
            <p:cNvSpPr/>
            <p:nvPr/>
          </p:nvSpPr>
          <p:spPr>
            <a:xfrm>
              <a:off x="1503177" y="4135444"/>
              <a:ext cx="2504661" cy="12880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Cyber strategy </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Target Operating model</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Development</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Third Party Security Risk Management</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Cyber Maturity Assessment </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Compliance/Framework Gap Assessment </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Privacy</a:t>
              </a:r>
            </a:p>
          </p:txBody>
        </p:sp>
        <p:sp>
          <p:nvSpPr>
            <p:cNvPr id="23" name="Rectangle 22">
              <a:extLst>
                <a:ext uri="{FF2B5EF4-FFF2-40B4-BE49-F238E27FC236}">
                  <a16:creationId xmlns:a16="http://schemas.microsoft.com/office/drawing/2014/main" id="{71F6E89A-3350-419B-8D1F-4F84744473CB}"/>
                </a:ext>
              </a:extLst>
            </p:cNvPr>
            <p:cNvSpPr/>
            <p:nvPr/>
          </p:nvSpPr>
          <p:spPr>
            <a:xfrm>
              <a:off x="4007838" y="4135443"/>
              <a:ext cx="2504661" cy="1288090"/>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Identity and Access Management</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Security Governance, Risk and Compliance (GRC)</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Logging Monitoring and Analytics</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Asset Protection</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Security Program delivery</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Industrial Internet of Things</a:t>
              </a:r>
            </a:p>
          </p:txBody>
        </p:sp>
        <p:sp>
          <p:nvSpPr>
            <p:cNvPr id="24" name="Rectangle 23">
              <a:extLst>
                <a:ext uri="{FF2B5EF4-FFF2-40B4-BE49-F238E27FC236}">
                  <a16:creationId xmlns:a16="http://schemas.microsoft.com/office/drawing/2014/main" id="{3DBCFAA5-AD74-462D-B8A2-50E388270224}"/>
                </a:ext>
              </a:extLst>
            </p:cNvPr>
            <p:cNvSpPr/>
            <p:nvPr/>
          </p:nvSpPr>
          <p:spPr>
            <a:xfrm>
              <a:off x="6512499" y="4135443"/>
              <a:ext cx="2504661" cy="12880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Technical Assessments</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Security Testing</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Application Security</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Security Operations Advisory</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Security Analytics</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Intelligence Led Threat Assessment </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Next-Generation SOCs</a:t>
              </a:r>
            </a:p>
          </p:txBody>
        </p:sp>
        <p:sp>
          <p:nvSpPr>
            <p:cNvPr id="25" name="Rectangle 24">
              <a:extLst>
                <a:ext uri="{FF2B5EF4-FFF2-40B4-BE49-F238E27FC236}">
                  <a16:creationId xmlns:a16="http://schemas.microsoft.com/office/drawing/2014/main" id="{8D86B6B4-3926-4BE7-A4A7-64FBCB2F87EE}"/>
                </a:ext>
              </a:extLst>
            </p:cNvPr>
            <p:cNvSpPr/>
            <p:nvPr/>
          </p:nvSpPr>
          <p:spPr>
            <a:xfrm>
              <a:off x="9017160" y="4135444"/>
              <a:ext cx="2504661" cy="128809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Readiness</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Incident Response</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Post-breach</a:t>
              </a:r>
            </a:p>
          </p:txBody>
        </p:sp>
        <p:sp>
          <p:nvSpPr>
            <p:cNvPr id="26" name="Rectangle 25">
              <a:extLst>
                <a:ext uri="{FF2B5EF4-FFF2-40B4-BE49-F238E27FC236}">
                  <a16:creationId xmlns:a16="http://schemas.microsoft.com/office/drawing/2014/main" id="{54D43FA4-08A1-46BB-8848-F5202912FD73}"/>
                </a:ext>
              </a:extLst>
            </p:cNvPr>
            <p:cNvSpPr/>
            <p:nvPr/>
          </p:nvSpPr>
          <p:spPr>
            <a:xfrm>
              <a:off x="1503177" y="5450831"/>
              <a:ext cx="2504661" cy="9213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Information Governance 2.0</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Executive Cyber Crisis Simulation</a:t>
              </a:r>
            </a:p>
          </p:txBody>
        </p:sp>
        <p:sp>
          <p:nvSpPr>
            <p:cNvPr id="27" name="Rectangle 26">
              <a:extLst>
                <a:ext uri="{FF2B5EF4-FFF2-40B4-BE49-F238E27FC236}">
                  <a16:creationId xmlns:a16="http://schemas.microsoft.com/office/drawing/2014/main" id="{5B8AB9ED-1110-4020-8190-C1F38E1EF577}"/>
                </a:ext>
              </a:extLst>
            </p:cNvPr>
            <p:cNvSpPr/>
            <p:nvPr/>
          </p:nvSpPr>
          <p:spPr>
            <a:xfrm>
              <a:off x="4007838" y="5450831"/>
              <a:ext cx="2504661" cy="9213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Cost of Security Services Optimization </a:t>
              </a:r>
            </a:p>
            <a:p>
              <a:pPr marL="171450" indent="-171450">
                <a:buSzPct val="90000"/>
                <a:buFont typeface="Arial" panose="020B0604020202020204" pitchFamily="34" charset="0"/>
                <a:buChar char="•"/>
              </a:pPr>
              <a:r>
                <a:rPr lang="en-US" sz="1000">
                  <a:solidFill>
                    <a:schemeClr val="bg1"/>
                  </a:solidFill>
                  <a:latin typeface="Arial" panose="020B0604020202020204" pitchFamily="34" charset="0"/>
                </a:rPr>
                <a:t>Customer Identify and Access Management</a:t>
              </a:r>
            </a:p>
          </p:txBody>
        </p:sp>
        <p:sp>
          <p:nvSpPr>
            <p:cNvPr id="28" name="Rectangle 27">
              <a:extLst>
                <a:ext uri="{FF2B5EF4-FFF2-40B4-BE49-F238E27FC236}">
                  <a16:creationId xmlns:a16="http://schemas.microsoft.com/office/drawing/2014/main" id="{13B628BD-689C-4512-828C-90CCD28F1924}"/>
                </a:ext>
              </a:extLst>
            </p:cNvPr>
            <p:cNvSpPr/>
            <p:nvPr/>
          </p:nvSpPr>
          <p:spPr>
            <a:xfrm>
              <a:off x="6512499" y="5450831"/>
              <a:ext cx="2504661" cy="9213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endParaRPr lang="en-US" sz="1000">
                <a:solidFill>
                  <a:schemeClr val="bg1"/>
                </a:solidFill>
                <a:latin typeface="Arial" panose="020B0604020202020204" pitchFamily="34" charset="0"/>
              </a:endParaRPr>
            </a:p>
          </p:txBody>
        </p:sp>
        <p:sp>
          <p:nvSpPr>
            <p:cNvPr id="29" name="Rectangle 28">
              <a:extLst>
                <a:ext uri="{FF2B5EF4-FFF2-40B4-BE49-F238E27FC236}">
                  <a16:creationId xmlns:a16="http://schemas.microsoft.com/office/drawing/2014/main" id="{FE4BCD2D-7DCE-495E-8CF0-478A2B80EBE5}"/>
                </a:ext>
              </a:extLst>
            </p:cNvPr>
            <p:cNvSpPr/>
            <p:nvPr/>
          </p:nvSpPr>
          <p:spPr>
            <a:xfrm>
              <a:off x="9017160" y="5450831"/>
              <a:ext cx="2504661" cy="921369"/>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171450" indent="-171450">
                <a:buSzPct val="90000"/>
                <a:buFont typeface="Arial" panose="020B0604020202020204" pitchFamily="34" charset="0"/>
                <a:buChar char="—"/>
              </a:pPr>
              <a:endParaRPr lang="en-US" sz="1000">
                <a:solidFill>
                  <a:schemeClr val="bg1"/>
                </a:solidFill>
                <a:latin typeface="Arial" panose="020B0604020202020204" pitchFamily="34" charset="0"/>
              </a:endParaRPr>
            </a:p>
          </p:txBody>
        </p:sp>
        <p:sp>
          <p:nvSpPr>
            <p:cNvPr id="30" name="Arrow: Left-Right 29">
              <a:extLst>
                <a:ext uri="{FF2B5EF4-FFF2-40B4-BE49-F238E27FC236}">
                  <a16:creationId xmlns:a16="http://schemas.microsoft.com/office/drawing/2014/main" id="{1E071DF0-6F68-4BEC-94F9-7CBEFC5784FB}"/>
                </a:ext>
              </a:extLst>
            </p:cNvPr>
            <p:cNvSpPr/>
            <p:nvPr/>
          </p:nvSpPr>
          <p:spPr>
            <a:xfrm>
              <a:off x="1503177" y="3684322"/>
              <a:ext cx="9774424" cy="42627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50" b="1">
                  <a:solidFill>
                    <a:srgbClr val="00338D"/>
                  </a:solidFill>
                  <a:latin typeface="Arial" panose="020B0604020202020204" pitchFamily="34" charset="0"/>
                </a:rPr>
                <a:t>Aligned with client business priorities and compliance needs</a:t>
              </a:r>
            </a:p>
          </p:txBody>
        </p:sp>
        <p:grpSp>
          <p:nvGrpSpPr>
            <p:cNvPr id="31" name="Group 146">
              <a:extLst>
                <a:ext uri="{FF2B5EF4-FFF2-40B4-BE49-F238E27FC236}">
                  <a16:creationId xmlns:a16="http://schemas.microsoft.com/office/drawing/2014/main" id="{938164F7-C856-437F-9FB5-612482140583}"/>
                </a:ext>
              </a:extLst>
            </p:cNvPr>
            <p:cNvGrpSpPr>
              <a:grpSpLocks noChangeAspect="1"/>
            </p:cNvGrpSpPr>
            <p:nvPr/>
          </p:nvGrpSpPr>
          <p:grpSpPr bwMode="auto">
            <a:xfrm>
              <a:off x="4206184" y="2598091"/>
              <a:ext cx="313266" cy="360664"/>
              <a:chOff x="4804" y="3162"/>
              <a:chExt cx="423" cy="487"/>
            </a:xfrm>
            <a:solidFill>
              <a:schemeClr val="bg1"/>
            </a:solidFill>
          </p:grpSpPr>
          <p:sp>
            <p:nvSpPr>
              <p:cNvPr id="44" name="Freeform 148">
                <a:extLst>
                  <a:ext uri="{FF2B5EF4-FFF2-40B4-BE49-F238E27FC236}">
                    <a16:creationId xmlns:a16="http://schemas.microsoft.com/office/drawing/2014/main" id="{EC220BE1-BCB6-476D-BA2E-89B39F981A9E}"/>
                  </a:ext>
                </a:extLst>
              </p:cNvPr>
              <p:cNvSpPr>
                <a:spLocks/>
              </p:cNvSpPr>
              <p:nvPr/>
            </p:nvSpPr>
            <p:spPr bwMode="auto">
              <a:xfrm>
                <a:off x="4951" y="3162"/>
                <a:ext cx="276" cy="241"/>
              </a:xfrm>
              <a:custGeom>
                <a:avLst/>
                <a:gdLst/>
                <a:ahLst/>
                <a:cxnLst>
                  <a:cxn ang="0">
                    <a:pos x="76" y="9"/>
                  </a:cxn>
                  <a:cxn ang="0">
                    <a:pos x="27" y="23"/>
                  </a:cxn>
                  <a:cxn ang="0">
                    <a:pos x="2" y="55"/>
                  </a:cxn>
                  <a:cxn ang="0">
                    <a:pos x="1" y="81"/>
                  </a:cxn>
                  <a:cxn ang="0">
                    <a:pos x="21" y="74"/>
                  </a:cxn>
                  <a:cxn ang="0">
                    <a:pos x="22" y="63"/>
                  </a:cxn>
                  <a:cxn ang="0">
                    <a:pos x="36" y="47"/>
                  </a:cxn>
                  <a:cxn ang="0">
                    <a:pos x="50" y="48"/>
                  </a:cxn>
                  <a:cxn ang="0">
                    <a:pos x="53" y="61"/>
                  </a:cxn>
                  <a:cxn ang="0">
                    <a:pos x="36" y="77"/>
                  </a:cxn>
                  <a:cxn ang="0">
                    <a:pos x="43" y="100"/>
                  </a:cxn>
                  <a:cxn ang="0">
                    <a:pos x="79" y="70"/>
                  </a:cxn>
                  <a:cxn ang="0">
                    <a:pos x="107" y="40"/>
                  </a:cxn>
                  <a:cxn ang="0">
                    <a:pos x="117" y="27"/>
                  </a:cxn>
                  <a:cxn ang="0">
                    <a:pos x="87" y="0"/>
                  </a:cxn>
                  <a:cxn ang="0">
                    <a:pos x="76" y="9"/>
                  </a:cxn>
                </a:cxnLst>
                <a:rect l="0" t="0" r="r" b="b"/>
                <a:pathLst>
                  <a:path w="117" h="102">
                    <a:moveTo>
                      <a:pt x="76" y="9"/>
                    </a:moveTo>
                    <a:cubicBezTo>
                      <a:pt x="56" y="15"/>
                      <a:pt x="45" y="17"/>
                      <a:pt x="27" y="23"/>
                    </a:cubicBezTo>
                    <a:cubicBezTo>
                      <a:pt x="24" y="23"/>
                      <a:pt x="2" y="55"/>
                      <a:pt x="2" y="55"/>
                    </a:cubicBezTo>
                    <a:cubicBezTo>
                      <a:pt x="2" y="55"/>
                      <a:pt x="0" y="63"/>
                      <a:pt x="1" y="81"/>
                    </a:cubicBezTo>
                    <a:cubicBezTo>
                      <a:pt x="1" y="82"/>
                      <a:pt x="21" y="74"/>
                      <a:pt x="21" y="74"/>
                    </a:cubicBezTo>
                    <a:cubicBezTo>
                      <a:pt x="22" y="65"/>
                      <a:pt x="22" y="63"/>
                      <a:pt x="22" y="63"/>
                    </a:cubicBezTo>
                    <a:cubicBezTo>
                      <a:pt x="36" y="47"/>
                      <a:pt x="36" y="47"/>
                      <a:pt x="36" y="47"/>
                    </a:cubicBezTo>
                    <a:cubicBezTo>
                      <a:pt x="42" y="49"/>
                      <a:pt x="53" y="51"/>
                      <a:pt x="50" y="48"/>
                    </a:cubicBezTo>
                    <a:cubicBezTo>
                      <a:pt x="54" y="52"/>
                      <a:pt x="54" y="57"/>
                      <a:pt x="53" y="61"/>
                    </a:cubicBezTo>
                    <a:cubicBezTo>
                      <a:pt x="49" y="65"/>
                      <a:pt x="42" y="72"/>
                      <a:pt x="36" y="77"/>
                    </a:cubicBezTo>
                    <a:cubicBezTo>
                      <a:pt x="29" y="83"/>
                      <a:pt x="29" y="102"/>
                      <a:pt x="43" y="100"/>
                    </a:cubicBezTo>
                    <a:cubicBezTo>
                      <a:pt x="49" y="93"/>
                      <a:pt x="62" y="79"/>
                      <a:pt x="79" y="70"/>
                    </a:cubicBezTo>
                    <a:cubicBezTo>
                      <a:pt x="90" y="64"/>
                      <a:pt x="98" y="56"/>
                      <a:pt x="107" y="40"/>
                    </a:cubicBezTo>
                    <a:cubicBezTo>
                      <a:pt x="108" y="38"/>
                      <a:pt x="115" y="30"/>
                      <a:pt x="117" y="27"/>
                    </a:cubicBezTo>
                    <a:cubicBezTo>
                      <a:pt x="87" y="0"/>
                      <a:pt x="87" y="0"/>
                      <a:pt x="87" y="0"/>
                    </a:cubicBezTo>
                    <a:cubicBezTo>
                      <a:pt x="81" y="5"/>
                      <a:pt x="77" y="8"/>
                      <a:pt x="76"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5" name="Freeform 149">
                <a:extLst>
                  <a:ext uri="{FF2B5EF4-FFF2-40B4-BE49-F238E27FC236}">
                    <a16:creationId xmlns:a16="http://schemas.microsoft.com/office/drawing/2014/main" id="{B3B48C9C-D1E9-4D30-A92E-93E9874819B2}"/>
                  </a:ext>
                </a:extLst>
              </p:cNvPr>
              <p:cNvSpPr>
                <a:spLocks/>
              </p:cNvSpPr>
              <p:nvPr/>
            </p:nvSpPr>
            <p:spPr bwMode="auto">
              <a:xfrm>
                <a:off x="4901" y="3519"/>
                <a:ext cx="163" cy="130"/>
              </a:xfrm>
              <a:custGeom>
                <a:avLst/>
                <a:gdLst/>
                <a:ahLst/>
                <a:cxnLst>
                  <a:cxn ang="0">
                    <a:pos x="64" y="2"/>
                  </a:cxn>
                  <a:cxn ang="0">
                    <a:pos x="53" y="0"/>
                  </a:cxn>
                  <a:cxn ang="0">
                    <a:pos x="50" y="1"/>
                  </a:cxn>
                  <a:cxn ang="0">
                    <a:pos x="50" y="1"/>
                  </a:cxn>
                  <a:cxn ang="0">
                    <a:pos x="50" y="1"/>
                  </a:cxn>
                  <a:cxn ang="0">
                    <a:pos x="50" y="2"/>
                  </a:cxn>
                  <a:cxn ang="0">
                    <a:pos x="52" y="5"/>
                  </a:cxn>
                  <a:cxn ang="0">
                    <a:pos x="52" y="7"/>
                  </a:cxn>
                  <a:cxn ang="0">
                    <a:pos x="52" y="7"/>
                  </a:cxn>
                  <a:cxn ang="0">
                    <a:pos x="52" y="7"/>
                  </a:cxn>
                  <a:cxn ang="0">
                    <a:pos x="49" y="14"/>
                  </a:cxn>
                  <a:cxn ang="0">
                    <a:pos x="42" y="17"/>
                  </a:cxn>
                  <a:cxn ang="0">
                    <a:pos x="36" y="16"/>
                  </a:cxn>
                  <a:cxn ang="0">
                    <a:pos x="32" y="12"/>
                  </a:cxn>
                  <a:cxn ang="0">
                    <a:pos x="31" y="9"/>
                  </a:cxn>
                  <a:cxn ang="0">
                    <a:pos x="31" y="8"/>
                  </a:cxn>
                  <a:cxn ang="0">
                    <a:pos x="31" y="6"/>
                  </a:cxn>
                  <a:cxn ang="0">
                    <a:pos x="32" y="2"/>
                  </a:cxn>
                  <a:cxn ang="0">
                    <a:pos x="33" y="1"/>
                  </a:cxn>
                  <a:cxn ang="0">
                    <a:pos x="33" y="1"/>
                  </a:cxn>
                  <a:cxn ang="0">
                    <a:pos x="30" y="1"/>
                  </a:cxn>
                  <a:cxn ang="0">
                    <a:pos x="29" y="1"/>
                  </a:cxn>
                  <a:cxn ang="0">
                    <a:pos x="20" y="1"/>
                  </a:cxn>
                  <a:cxn ang="0">
                    <a:pos x="16" y="1"/>
                  </a:cxn>
                  <a:cxn ang="0">
                    <a:pos x="16" y="8"/>
                  </a:cxn>
                  <a:cxn ang="0">
                    <a:pos x="17" y="15"/>
                  </a:cxn>
                  <a:cxn ang="0">
                    <a:pos x="16" y="18"/>
                  </a:cxn>
                  <a:cxn ang="0">
                    <a:pos x="16" y="20"/>
                  </a:cxn>
                  <a:cxn ang="0">
                    <a:pos x="16" y="22"/>
                  </a:cxn>
                  <a:cxn ang="0">
                    <a:pos x="15" y="22"/>
                  </a:cxn>
                  <a:cxn ang="0">
                    <a:pos x="13" y="23"/>
                  </a:cxn>
                  <a:cxn ang="0">
                    <a:pos x="13" y="23"/>
                  </a:cxn>
                  <a:cxn ang="0">
                    <a:pos x="13" y="23"/>
                  </a:cxn>
                  <a:cxn ang="0">
                    <a:pos x="11" y="22"/>
                  </a:cxn>
                  <a:cxn ang="0">
                    <a:pos x="10" y="21"/>
                  </a:cxn>
                  <a:cxn ang="0">
                    <a:pos x="7" y="20"/>
                  </a:cxn>
                  <a:cxn ang="0">
                    <a:pos x="5" y="20"/>
                  </a:cxn>
                  <a:cxn ang="0">
                    <a:pos x="3" y="20"/>
                  </a:cxn>
                  <a:cxn ang="0">
                    <a:pos x="2" y="22"/>
                  </a:cxn>
                  <a:cxn ang="0">
                    <a:pos x="0" y="28"/>
                  </a:cxn>
                  <a:cxn ang="0">
                    <a:pos x="2" y="33"/>
                  </a:cxn>
                  <a:cxn ang="0">
                    <a:pos x="6" y="34"/>
                  </a:cxn>
                  <a:cxn ang="0">
                    <a:pos x="8" y="34"/>
                  </a:cxn>
                  <a:cxn ang="0">
                    <a:pos x="10" y="34"/>
                  </a:cxn>
                  <a:cxn ang="0">
                    <a:pos x="11" y="33"/>
                  </a:cxn>
                  <a:cxn ang="0">
                    <a:pos x="13" y="32"/>
                  </a:cxn>
                  <a:cxn ang="0">
                    <a:pos x="13" y="32"/>
                  </a:cxn>
                  <a:cxn ang="0">
                    <a:pos x="13" y="32"/>
                  </a:cxn>
                  <a:cxn ang="0">
                    <a:pos x="14" y="32"/>
                  </a:cxn>
                  <a:cxn ang="0">
                    <a:pos x="16" y="34"/>
                  </a:cxn>
                  <a:cxn ang="0">
                    <a:pos x="16" y="35"/>
                  </a:cxn>
                  <a:cxn ang="0">
                    <a:pos x="17" y="38"/>
                  </a:cxn>
                  <a:cxn ang="0">
                    <a:pos x="15" y="50"/>
                  </a:cxn>
                  <a:cxn ang="0">
                    <a:pos x="15" y="55"/>
                  </a:cxn>
                  <a:cxn ang="0">
                    <a:pos x="64" y="55"/>
                  </a:cxn>
                  <a:cxn ang="0">
                    <a:pos x="69" y="50"/>
                  </a:cxn>
                  <a:cxn ang="0">
                    <a:pos x="69" y="2"/>
                  </a:cxn>
                  <a:cxn ang="0">
                    <a:pos x="69" y="2"/>
                  </a:cxn>
                  <a:cxn ang="0">
                    <a:pos x="64" y="2"/>
                  </a:cxn>
                </a:cxnLst>
                <a:rect l="0" t="0" r="r" b="b"/>
                <a:pathLst>
                  <a:path w="69" h="55">
                    <a:moveTo>
                      <a:pt x="64" y="2"/>
                    </a:moveTo>
                    <a:cubicBezTo>
                      <a:pt x="60" y="1"/>
                      <a:pt x="56" y="0"/>
                      <a:pt x="53" y="0"/>
                    </a:cubicBezTo>
                    <a:cubicBezTo>
                      <a:pt x="52" y="0"/>
                      <a:pt x="51" y="0"/>
                      <a:pt x="50" y="1"/>
                    </a:cubicBezTo>
                    <a:cubicBezTo>
                      <a:pt x="50" y="1"/>
                      <a:pt x="50" y="1"/>
                      <a:pt x="50" y="1"/>
                    </a:cubicBezTo>
                    <a:cubicBezTo>
                      <a:pt x="50" y="1"/>
                      <a:pt x="50" y="1"/>
                      <a:pt x="50" y="1"/>
                    </a:cubicBezTo>
                    <a:cubicBezTo>
                      <a:pt x="50" y="1"/>
                      <a:pt x="50" y="1"/>
                      <a:pt x="50" y="2"/>
                    </a:cubicBezTo>
                    <a:cubicBezTo>
                      <a:pt x="51" y="2"/>
                      <a:pt x="51" y="4"/>
                      <a:pt x="52" y="5"/>
                    </a:cubicBezTo>
                    <a:cubicBezTo>
                      <a:pt x="52" y="6"/>
                      <a:pt x="52" y="7"/>
                      <a:pt x="52" y="7"/>
                    </a:cubicBezTo>
                    <a:cubicBezTo>
                      <a:pt x="52" y="7"/>
                      <a:pt x="52" y="7"/>
                      <a:pt x="52" y="7"/>
                    </a:cubicBezTo>
                    <a:cubicBezTo>
                      <a:pt x="52" y="7"/>
                      <a:pt x="52" y="7"/>
                      <a:pt x="52" y="7"/>
                    </a:cubicBezTo>
                    <a:cubicBezTo>
                      <a:pt x="52" y="10"/>
                      <a:pt x="51" y="12"/>
                      <a:pt x="49" y="14"/>
                    </a:cubicBezTo>
                    <a:cubicBezTo>
                      <a:pt x="47" y="16"/>
                      <a:pt x="45" y="17"/>
                      <a:pt x="42" y="17"/>
                    </a:cubicBezTo>
                    <a:cubicBezTo>
                      <a:pt x="40" y="17"/>
                      <a:pt x="38" y="17"/>
                      <a:pt x="36" y="16"/>
                    </a:cubicBezTo>
                    <a:cubicBezTo>
                      <a:pt x="34" y="15"/>
                      <a:pt x="33" y="14"/>
                      <a:pt x="32" y="12"/>
                    </a:cubicBezTo>
                    <a:cubicBezTo>
                      <a:pt x="31" y="11"/>
                      <a:pt x="31" y="10"/>
                      <a:pt x="31" y="9"/>
                    </a:cubicBezTo>
                    <a:cubicBezTo>
                      <a:pt x="31" y="9"/>
                      <a:pt x="31" y="8"/>
                      <a:pt x="31" y="8"/>
                    </a:cubicBezTo>
                    <a:cubicBezTo>
                      <a:pt x="31" y="7"/>
                      <a:pt x="31" y="7"/>
                      <a:pt x="31" y="6"/>
                    </a:cubicBezTo>
                    <a:cubicBezTo>
                      <a:pt x="31" y="4"/>
                      <a:pt x="32" y="3"/>
                      <a:pt x="32" y="2"/>
                    </a:cubicBezTo>
                    <a:cubicBezTo>
                      <a:pt x="33" y="2"/>
                      <a:pt x="33" y="1"/>
                      <a:pt x="33" y="1"/>
                    </a:cubicBezTo>
                    <a:cubicBezTo>
                      <a:pt x="33" y="1"/>
                      <a:pt x="33" y="1"/>
                      <a:pt x="33" y="1"/>
                    </a:cubicBezTo>
                    <a:cubicBezTo>
                      <a:pt x="32" y="1"/>
                      <a:pt x="31" y="1"/>
                      <a:pt x="30" y="1"/>
                    </a:cubicBezTo>
                    <a:cubicBezTo>
                      <a:pt x="30" y="1"/>
                      <a:pt x="29" y="1"/>
                      <a:pt x="29" y="1"/>
                    </a:cubicBezTo>
                    <a:cubicBezTo>
                      <a:pt x="26" y="1"/>
                      <a:pt x="23" y="1"/>
                      <a:pt x="20" y="1"/>
                    </a:cubicBezTo>
                    <a:cubicBezTo>
                      <a:pt x="18" y="1"/>
                      <a:pt x="17" y="1"/>
                      <a:pt x="16" y="1"/>
                    </a:cubicBezTo>
                    <a:cubicBezTo>
                      <a:pt x="16" y="3"/>
                      <a:pt x="16" y="6"/>
                      <a:pt x="16" y="8"/>
                    </a:cubicBezTo>
                    <a:cubicBezTo>
                      <a:pt x="16" y="11"/>
                      <a:pt x="17" y="13"/>
                      <a:pt x="17" y="15"/>
                    </a:cubicBezTo>
                    <a:cubicBezTo>
                      <a:pt x="17" y="16"/>
                      <a:pt x="16" y="17"/>
                      <a:pt x="16" y="18"/>
                    </a:cubicBezTo>
                    <a:cubicBezTo>
                      <a:pt x="16" y="19"/>
                      <a:pt x="16" y="20"/>
                      <a:pt x="16" y="20"/>
                    </a:cubicBezTo>
                    <a:cubicBezTo>
                      <a:pt x="16" y="21"/>
                      <a:pt x="16" y="21"/>
                      <a:pt x="16" y="22"/>
                    </a:cubicBezTo>
                    <a:cubicBezTo>
                      <a:pt x="15" y="22"/>
                      <a:pt x="15" y="22"/>
                      <a:pt x="15" y="22"/>
                    </a:cubicBezTo>
                    <a:cubicBezTo>
                      <a:pt x="14" y="23"/>
                      <a:pt x="14" y="23"/>
                      <a:pt x="13" y="23"/>
                    </a:cubicBezTo>
                    <a:cubicBezTo>
                      <a:pt x="13" y="23"/>
                      <a:pt x="13" y="23"/>
                      <a:pt x="13" y="23"/>
                    </a:cubicBezTo>
                    <a:cubicBezTo>
                      <a:pt x="13" y="23"/>
                      <a:pt x="13" y="23"/>
                      <a:pt x="13" y="23"/>
                    </a:cubicBezTo>
                    <a:cubicBezTo>
                      <a:pt x="13" y="23"/>
                      <a:pt x="12" y="22"/>
                      <a:pt x="11" y="22"/>
                    </a:cubicBezTo>
                    <a:cubicBezTo>
                      <a:pt x="11" y="22"/>
                      <a:pt x="11" y="22"/>
                      <a:pt x="10" y="21"/>
                    </a:cubicBezTo>
                    <a:cubicBezTo>
                      <a:pt x="9" y="21"/>
                      <a:pt x="8" y="20"/>
                      <a:pt x="7" y="20"/>
                    </a:cubicBezTo>
                    <a:cubicBezTo>
                      <a:pt x="6" y="20"/>
                      <a:pt x="6" y="20"/>
                      <a:pt x="5" y="20"/>
                    </a:cubicBezTo>
                    <a:cubicBezTo>
                      <a:pt x="4" y="20"/>
                      <a:pt x="4" y="20"/>
                      <a:pt x="3" y="20"/>
                    </a:cubicBezTo>
                    <a:cubicBezTo>
                      <a:pt x="2" y="21"/>
                      <a:pt x="2" y="21"/>
                      <a:pt x="2" y="22"/>
                    </a:cubicBezTo>
                    <a:cubicBezTo>
                      <a:pt x="1" y="23"/>
                      <a:pt x="0" y="25"/>
                      <a:pt x="0" y="28"/>
                    </a:cubicBezTo>
                    <a:cubicBezTo>
                      <a:pt x="0" y="30"/>
                      <a:pt x="1" y="31"/>
                      <a:pt x="2" y="33"/>
                    </a:cubicBezTo>
                    <a:cubicBezTo>
                      <a:pt x="3" y="34"/>
                      <a:pt x="5" y="34"/>
                      <a:pt x="6" y="34"/>
                    </a:cubicBezTo>
                    <a:cubicBezTo>
                      <a:pt x="7" y="34"/>
                      <a:pt x="7" y="34"/>
                      <a:pt x="8" y="34"/>
                    </a:cubicBezTo>
                    <a:cubicBezTo>
                      <a:pt x="9" y="34"/>
                      <a:pt x="9" y="34"/>
                      <a:pt x="10" y="34"/>
                    </a:cubicBezTo>
                    <a:cubicBezTo>
                      <a:pt x="10" y="33"/>
                      <a:pt x="11" y="33"/>
                      <a:pt x="11" y="33"/>
                    </a:cubicBezTo>
                    <a:cubicBezTo>
                      <a:pt x="12" y="32"/>
                      <a:pt x="12" y="32"/>
                      <a:pt x="13" y="32"/>
                    </a:cubicBezTo>
                    <a:cubicBezTo>
                      <a:pt x="13" y="32"/>
                      <a:pt x="13" y="32"/>
                      <a:pt x="13" y="32"/>
                    </a:cubicBezTo>
                    <a:cubicBezTo>
                      <a:pt x="13" y="32"/>
                      <a:pt x="13" y="32"/>
                      <a:pt x="13" y="32"/>
                    </a:cubicBezTo>
                    <a:cubicBezTo>
                      <a:pt x="13" y="32"/>
                      <a:pt x="14" y="32"/>
                      <a:pt x="14" y="32"/>
                    </a:cubicBezTo>
                    <a:cubicBezTo>
                      <a:pt x="15" y="33"/>
                      <a:pt x="16" y="33"/>
                      <a:pt x="16" y="34"/>
                    </a:cubicBezTo>
                    <a:cubicBezTo>
                      <a:pt x="16" y="34"/>
                      <a:pt x="16" y="35"/>
                      <a:pt x="16" y="35"/>
                    </a:cubicBezTo>
                    <a:cubicBezTo>
                      <a:pt x="17" y="36"/>
                      <a:pt x="17" y="37"/>
                      <a:pt x="17" y="38"/>
                    </a:cubicBezTo>
                    <a:cubicBezTo>
                      <a:pt x="17" y="42"/>
                      <a:pt x="16" y="47"/>
                      <a:pt x="15" y="50"/>
                    </a:cubicBezTo>
                    <a:cubicBezTo>
                      <a:pt x="15" y="52"/>
                      <a:pt x="15" y="54"/>
                      <a:pt x="15" y="55"/>
                    </a:cubicBezTo>
                    <a:cubicBezTo>
                      <a:pt x="64" y="55"/>
                      <a:pt x="64" y="55"/>
                      <a:pt x="64" y="55"/>
                    </a:cubicBezTo>
                    <a:cubicBezTo>
                      <a:pt x="67" y="55"/>
                      <a:pt x="69" y="53"/>
                      <a:pt x="69" y="50"/>
                    </a:cubicBezTo>
                    <a:cubicBezTo>
                      <a:pt x="69" y="2"/>
                      <a:pt x="69" y="2"/>
                      <a:pt x="69" y="2"/>
                    </a:cubicBezTo>
                    <a:cubicBezTo>
                      <a:pt x="69" y="2"/>
                      <a:pt x="69" y="2"/>
                      <a:pt x="69" y="2"/>
                    </a:cubicBezTo>
                    <a:cubicBezTo>
                      <a:pt x="68" y="2"/>
                      <a:pt x="66" y="2"/>
                      <a:pt x="6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6" name="Freeform 150">
                <a:extLst>
                  <a:ext uri="{FF2B5EF4-FFF2-40B4-BE49-F238E27FC236}">
                    <a16:creationId xmlns:a16="http://schemas.microsoft.com/office/drawing/2014/main" id="{E9767FAB-1553-4CB7-B492-7A119BA7D2FB}"/>
                  </a:ext>
                </a:extLst>
              </p:cNvPr>
              <p:cNvSpPr>
                <a:spLocks/>
              </p:cNvSpPr>
              <p:nvPr/>
            </p:nvSpPr>
            <p:spPr bwMode="auto">
              <a:xfrm>
                <a:off x="4804" y="3387"/>
                <a:ext cx="163" cy="130"/>
              </a:xfrm>
              <a:custGeom>
                <a:avLst/>
                <a:gdLst/>
                <a:ahLst/>
                <a:cxnLst>
                  <a:cxn ang="0">
                    <a:pos x="5" y="54"/>
                  </a:cxn>
                  <a:cxn ang="0">
                    <a:pos x="16" y="55"/>
                  </a:cxn>
                  <a:cxn ang="0">
                    <a:pos x="18" y="55"/>
                  </a:cxn>
                  <a:cxn ang="0">
                    <a:pos x="19" y="55"/>
                  </a:cxn>
                  <a:cxn ang="0">
                    <a:pos x="19" y="55"/>
                  </a:cxn>
                  <a:cxn ang="0">
                    <a:pos x="19" y="54"/>
                  </a:cxn>
                  <a:cxn ang="0">
                    <a:pos x="17" y="50"/>
                  </a:cxn>
                  <a:cxn ang="0">
                    <a:pos x="17" y="48"/>
                  </a:cxn>
                  <a:cxn ang="0">
                    <a:pos x="17" y="48"/>
                  </a:cxn>
                  <a:cxn ang="0">
                    <a:pos x="17" y="48"/>
                  </a:cxn>
                  <a:cxn ang="0">
                    <a:pos x="20" y="41"/>
                  </a:cxn>
                  <a:cxn ang="0">
                    <a:pos x="27" y="39"/>
                  </a:cxn>
                  <a:cxn ang="0">
                    <a:pos x="33" y="40"/>
                  </a:cxn>
                  <a:cxn ang="0">
                    <a:pos x="37" y="43"/>
                  </a:cxn>
                  <a:cxn ang="0">
                    <a:pos x="38" y="47"/>
                  </a:cxn>
                  <a:cxn ang="0">
                    <a:pos x="38" y="47"/>
                  </a:cxn>
                  <a:cxn ang="0">
                    <a:pos x="38" y="47"/>
                  </a:cxn>
                  <a:cxn ang="0">
                    <a:pos x="38" y="49"/>
                  </a:cxn>
                  <a:cxn ang="0">
                    <a:pos x="37" y="53"/>
                  </a:cxn>
                  <a:cxn ang="0">
                    <a:pos x="36" y="55"/>
                  </a:cxn>
                  <a:cxn ang="0">
                    <a:pos x="36" y="55"/>
                  </a:cxn>
                  <a:cxn ang="0">
                    <a:pos x="39" y="55"/>
                  </a:cxn>
                  <a:cxn ang="0">
                    <a:pos x="40" y="55"/>
                  </a:cxn>
                  <a:cxn ang="0">
                    <a:pos x="49" y="55"/>
                  </a:cxn>
                  <a:cxn ang="0">
                    <a:pos x="53" y="54"/>
                  </a:cxn>
                  <a:cxn ang="0">
                    <a:pos x="53" y="47"/>
                  </a:cxn>
                  <a:cxn ang="0">
                    <a:pos x="52" y="40"/>
                  </a:cxn>
                  <a:cxn ang="0">
                    <a:pos x="52" y="37"/>
                  </a:cxn>
                  <a:cxn ang="0">
                    <a:pos x="53" y="35"/>
                  </a:cxn>
                  <a:cxn ang="0">
                    <a:pos x="53" y="34"/>
                  </a:cxn>
                  <a:cxn ang="0">
                    <a:pos x="54" y="33"/>
                  </a:cxn>
                  <a:cxn ang="0">
                    <a:pos x="55" y="33"/>
                  </a:cxn>
                  <a:cxn ang="0">
                    <a:pos x="55" y="33"/>
                  </a:cxn>
                  <a:cxn ang="0">
                    <a:pos x="56" y="33"/>
                  </a:cxn>
                  <a:cxn ang="0">
                    <a:pos x="57" y="33"/>
                  </a:cxn>
                  <a:cxn ang="0">
                    <a:pos x="59" y="34"/>
                  </a:cxn>
                  <a:cxn ang="0">
                    <a:pos x="62" y="35"/>
                  </a:cxn>
                  <a:cxn ang="0">
                    <a:pos x="63" y="36"/>
                  </a:cxn>
                  <a:cxn ang="0">
                    <a:pos x="66" y="35"/>
                  </a:cxn>
                  <a:cxn ang="0">
                    <a:pos x="67" y="33"/>
                  </a:cxn>
                  <a:cxn ang="0">
                    <a:pos x="69" y="28"/>
                  </a:cxn>
                  <a:cxn ang="0">
                    <a:pos x="67" y="23"/>
                  </a:cxn>
                  <a:cxn ang="0">
                    <a:pos x="63" y="21"/>
                  </a:cxn>
                  <a:cxn ang="0">
                    <a:pos x="62" y="21"/>
                  </a:cxn>
                  <a:cxn ang="0">
                    <a:pos x="61" y="21"/>
                  </a:cxn>
                  <a:cxn ang="0">
                    <a:pos x="61" y="21"/>
                  </a:cxn>
                  <a:cxn ang="0">
                    <a:pos x="59" y="22"/>
                  </a:cxn>
                  <a:cxn ang="0">
                    <a:pos x="58" y="23"/>
                  </a:cxn>
                  <a:cxn ang="0">
                    <a:pos x="56" y="23"/>
                  </a:cxn>
                  <a:cxn ang="0">
                    <a:pos x="56" y="23"/>
                  </a:cxn>
                  <a:cxn ang="0">
                    <a:pos x="56" y="23"/>
                  </a:cxn>
                  <a:cxn ang="0">
                    <a:pos x="54" y="23"/>
                  </a:cxn>
                  <a:cxn ang="0">
                    <a:pos x="53" y="22"/>
                  </a:cxn>
                  <a:cxn ang="0">
                    <a:pos x="53" y="20"/>
                  </a:cxn>
                  <a:cxn ang="0">
                    <a:pos x="52" y="17"/>
                  </a:cxn>
                  <a:cxn ang="0">
                    <a:pos x="53" y="5"/>
                  </a:cxn>
                  <a:cxn ang="0">
                    <a:pos x="54" y="0"/>
                  </a:cxn>
                  <a:cxn ang="0">
                    <a:pos x="4" y="0"/>
                  </a:cxn>
                  <a:cxn ang="0">
                    <a:pos x="0" y="5"/>
                  </a:cxn>
                  <a:cxn ang="0">
                    <a:pos x="0" y="53"/>
                  </a:cxn>
                  <a:cxn ang="0">
                    <a:pos x="0" y="53"/>
                  </a:cxn>
                  <a:cxn ang="0">
                    <a:pos x="5" y="54"/>
                  </a:cxn>
                </a:cxnLst>
                <a:rect l="0" t="0" r="r" b="b"/>
                <a:pathLst>
                  <a:path w="69" h="55">
                    <a:moveTo>
                      <a:pt x="5" y="54"/>
                    </a:moveTo>
                    <a:cubicBezTo>
                      <a:pt x="8" y="54"/>
                      <a:pt x="13" y="55"/>
                      <a:pt x="16" y="55"/>
                    </a:cubicBezTo>
                    <a:cubicBezTo>
                      <a:pt x="17" y="55"/>
                      <a:pt x="18" y="55"/>
                      <a:pt x="18" y="55"/>
                    </a:cubicBezTo>
                    <a:cubicBezTo>
                      <a:pt x="19" y="55"/>
                      <a:pt x="19" y="55"/>
                      <a:pt x="19" y="55"/>
                    </a:cubicBezTo>
                    <a:cubicBezTo>
                      <a:pt x="19" y="55"/>
                      <a:pt x="19" y="55"/>
                      <a:pt x="19" y="55"/>
                    </a:cubicBezTo>
                    <a:cubicBezTo>
                      <a:pt x="19" y="54"/>
                      <a:pt x="19" y="54"/>
                      <a:pt x="19" y="54"/>
                    </a:cubicBezTo>
                    <a:cubicBezTo>
                      <a:pt x="18" y="53"/>
                      <a:pt x="17" y="52"/>
                      <a:pt x="17" y="50"/>
                    </a:cubicBezTo>
                    <a:cubicBezTo>
                      <a:pt x="17" y="49"/>
                      <a:pt x="17" y="49"/>
                      <a:pt x="17" y="48"/>
                    </a:cubicBezTo>
                    <a:cubicBezTo>
                      <a:pt x="17" y="48"/>
                      <a:pt x="17" y="48"/>
                      <a:pt x="17" y="48"/>
                    </a:cubicBezTo>
                    <a:cubicBezTo>
                      <a:pt x="17" y="48"/>
                      <a:pt x="17" y="48"/>
                      <a:pt x="17" y="48"/>
                    </a:cubicBezTo>
                    <a:cubicBezTo>
                      <a:pt x="17" y="45"/>
                      <a:pt x="18" y="43"/>
                      <a:pt x="20" y="41"/>
                    </a:cubicBezTo>
                    <a:cubicBezTo>
                      <a:pt x="22" y="40"/>
                      <a:pt x="24" y="39"/>
                      <a:pt x="27" y="39"/>
                    </a:cubicBezTo>
                    <a:cubicBezTo>
                      <a:pt x="29" y="39"/>
                      <a:pt x="31" y="39"/>
                      <a:pt x="33" y="40"/>
                    </a:cubicBezTo>
                    <a:cubicBezTo>
                      <a:pt x="35" y="40"/>
                      <a:pt x="36" y="41"/>
                      <a:pt x="37" y="43"/>
                    </a:cubicBezTo>
                    <a:cubicBezTo>
                      <a:pt x="38" y="44"/>
                      <a:pt x="38" y="46"/>
                      <a:pt x="38" y="47"/>
                    </a:cubicBezTo>
                    <a:cubicBezTo>
                      <a:pt x="38" y="47"/>
                      <a:pt x="38" y="47"/>
                      <a:pt x="38" y="47"/>
                    </a:cubicBezTo>
                    <a:cubicBezTo>
                      <a:pt x="38" y="47"/>
                      <a:pt x="38" y="47"/>
                      <a:pt x="38" y="47"/>
                    </a:cubicBezTo>
                    <a:cubicBezTo>
                      <a:pt x="38" y="48"/>
                      <a:pt x="38" y="49"/>
                      <a:pt x="38" y="49"/>
                    </a:cubicBezTo>
                    <a:cubicBezTo>
                      <a:pt x="38" y="51"/>
                      <a:pt x="37" y="52"/>
                      <a:pt x="37" y="53"/>
                    </a:cubicBezTo>
                    <a:cubicBezTo>
                      <a:pt x="36" y="54"/>
                      <a:pt x="36" y="54"/>
                      <a:pt x="36" y="55"/>
                    </a:cubicBezTo>
                    <a:cubicBezTo>
                      <a:pt x="36" y="55"/>
                      <a:pt x="36" y="55"/>
                      <a:pt x="36" y="55"/>
                    </a:cubicBezTo>
                    <a:cubicBezTo>
                      <a:pt x="37" y="55"/>
                      <a:pt x="38" y="55"/>
                      <a:pt x="39" y="55"/>
                    </a:cubicBezTo>
                    <a:cubicBezTo>
                      <a:pt x="39" y="55"/>
                      <a:pt x="40" y="55"/>
                      <a:pt x="40" y="55"/>
                    </a:cubicBezTo>
                    <a:cubicBezTo>
                      <a:pt x="43" y="55"/>
                      <a:pt x="46" y="55"/>
                      <a:pt x="49" y="55"/>
                    </a:cubicBezTo>
                    <a:cubicBezTo>
                      <a:pt x="50" y="54"/>
                      <a:pt x="52" y="54"/>
                      <a:pt x="53" y="54"/>
                    </a:cubicBezTo>
                    <a:cubicBezTo>
                      <a:pt x="53" y="52"/>
                      <a:pt x="53" y="50"/>
                      <a:pt x="53" y="47"/>
                    </a:cubicBezTo>
                    <a:cubicBezTo>
                      <a:pt x="52" y="45"/>
                      <a:pt x="52" y="43"/>
                      <a:pt x="52" y="40"/>
                    </a:cubicBezTo>
                    <a:cubicBezTo>
                      <a:pt x="52" y="39"/>
                      <a:pt x="52" y="38"/>
                      <a:pt x="52" y="37"/>
                    </a:cubicBezTo>
                    <a:cubicBezTo>
                      <a:pt x="52" y="37"/>
                      <a:pt x="53" y="36"/>
                      <a:pt x="53" y="35"/>
                    </a:cubicBezTo>
                    <a:cubicBezTo>
                      <a:pt x="53" y="35"/>
                      <a:pt x="53" y="34"/>
                      <a:pt x="53" y="34"/>
                    </a:cubicBezTo>
                    <a:cubicBezTo>
                      <a:pt x="53" y="33"/>
                      <a:pt x="54" y="33"/>
                      <a:pt x="54" y="33"/>
                    </a:cubicBezTo>
                    <a:cubicBezTo>
                      <a:pt x="55" y="33"/>
                      <a:pt x="55" y="33"/>
                      <a:pt x="55" y="33"/>
                    </a:cubicBezTo>
                    <a:cubicBezTo>
                      <a:pt x="55" y="33"/>
                      <a:pt x="55" y="33"/>
                      <a:pt x="55" y="33"/>
                    </a:cubicBezTo>
                    <a:cubicBezTo>
                      <a:pt x="55" y="33"/>
                      <a:pt x="55" y="33"/>
                      <a:pt x="56" y="33"/>
                    </a:cubicBezTo>
                    <a:cubicBezTo>
                      <a:pt x="56" y="33"/>
                      <a:pt x="57" y="33"/>
                      <a:pt x="57" y="33"/>
                    </a:cubicBezTo>
                    <a:cubicBezTo>
                      <a:pt x="58" y="34"/>
                      <a:pt x="58" y="34"/>
                      <a:pt x="59" y="34"/>
                    </a:cubicBezTo>
                    <a:cubicBezTo>
                      <a:pt x="59" y="35"/>
                      <a:pt x="60" y="35"/>
                      <a:pt x="62" y="35"/>
                    </a:cubicBezTo>
                    <a:cubicBezTo>
                      <a:pt x="62" y="36"/>
                      <a:pt x="63" y="36"/>
                      <a:pt x="63" y="36"/>
                    </a:cubicBezTo>
                    <a:cubicBezTo>
                      <a:pt x="64" y="36"/>
                      <a:pt x="65" y="35"/>
                      <a:pt x="66" y="35"/>
                    </a:cubicBezTo>
                    <a:cubicBezTo>
                      <a:pt x="66" y="35"/>
                      <a:pt x="67" y="34"/>
                      <a:pt x="67" y="33"/>
                    </a:cubicBezTo>
                    <a:cubicBezTo>
                      <a:pt x="68" y="32"/>
                      <a:pt x="69" y="30"/>
                      <a:pt x="69" y="28"/>
                    </a:cubicBezTo>
                    <a:cubicBezTo>
                      <a:pt x="69" y="26"/>
                      <a:pt x="68" y="24"/>
                      <a:pt x="67" y="23"/>
                    </a:cubicBezTo>
                    <a:cubicBezTo>
                      <a:pt x="66" y="22"/>
                      <a:pt x="64" y="21"/>
                      <a:pt x="63" y="21"/>
                    </a:cubicBezTo>
                    <a:cubicBezTo>
                      <a:pt x="63" y="21"/>
                      <a:pt x="63" y="21"/>
                      <a:pt x="62" y="21"/>
                    </a:cubicBezTo>
                    <a:cubicBezTo>
                      <a:pt x="62" y="21"/>
                      <a:pt x="62" y="21"/>
                      <a:pt x="61" y="21"/>
                    </a:cubicBezTo>
                    <a:cubicBezTo>
                      <a:pt x="61" y="21"/>
                      <a:pt x="61" y="21"/>
                      <a:pt x="61" y="21"/>
                    </a:cubicBezTo>
                    <a:cubicBezTo>
                      <a:pt x="60" y="21"/>
                      <a:pt x="60" y="22"/>
                      <a:pt x="59" y="22"/>
                    </a:cubicBezTo>
                    <a:cubicBezTo>
                      <a:pt x="59" y="22"/>
                      <a:pt x="58" y="22"/>
                      <a:pt x="58" y="23"/>
                    </a:cubicBezTo>
                    <a:cubicBezTo>
                      <a:pt x="57" y="23"/>
                      <a:pt x="57" y="23"/>
                      <a:pt x="56" y="23"/>
                    </a:cubicBezTo>
                    <a:cubicBezTo>
                      <a:pt x="56" y="23"/>
                      <a:pt x="56" y="23"/>
                      <a:pt x="56" y="23"/>
                    </a:cubicBezTo>
                    <a:cubicBezTo>
                      <a:pt x="56" y="23"/>
                      <a:pt x="56" y="23"/>
                      <a:pt x="56" y="23"/>
                    </a:cubicBezTo>
                    <a:cubicBezTo>
                      <a:pt x="55" y="23"/>
                      <a:pt x="55" y="23"/>
                      <a:pt x="54" y="23"/>
                    </a:cubicBezTo>
                    <a:cubicBezTo>
                      <a:pt x="54" y="23"/>
                      <a:pt x="53" y="22"/>
                      <a:pt x="53" y="22"/>
                    </a:cubicBezTo>
                    <a:cubicBezTo>
                      <a:pt x="53" y="21"/>
                      <a:pt x="53" y="21"/>
                      <a:pt x="53" y="20"/>
                    </a:cubicBezTo>
                    <a:cubicBezTo>
                      <a:pt x="52" y="19"/>
                      <a:pt x="52" y="18"/>
                      <a:pt x="52" y="17"/>
                    </a:cubicBezTo>
                    <a:cubicBezTo>
                      <a:pt x="52" y="13"/>
                      <a:pt x="53" y="9"/>
                      <a:pt x="53" y="5"/>
                    </a:cubicBezTo>
                    <a:cubicBezTo>
                      <a:pt x="54" y="3"/>
                      <a:pt x="54" y="1"/>
                      <a:pt x="54" y="0"/>
                    </a:cubicBezTo>
                    <a:cubicBezTo>
                      <a:pt x="4" y="0"/>
                      <a:pt x="4" y="0"/>
                      <a:pt x="4" y="0"/>
                    </a:cubicBezTo>
                    <a:cubicBezTo>
                      <a:pt x="2" y="0"/>
                      <a:pt x="0" y="2"/>
                      <a:pt x="0" y="5"/>
                    </a:cubicBezTo>
                    <a:cubicBezTo>
                      <a:pt x="0" y="53"/>
                      <a:pt x="0" y="53"/>
                      <a:pt x="0" y="53"/>
                    </a:cubicBezTo>
                    <a:cubicBezTo>
                      <a:pt x="0" y="53"/>
                      <a:pt x="0" y="53"/>
                      <a:pt x="0" y="53"/>
                    </a:cubicBezTo>
                    <a:cubicBezTo>
                      <a:pt x="1" y="53"/>
                      <a:pt x="3" y="54"/>
                      <a:pt x="5"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7" name="Freeform 151">
                <a:extLst>
                  <a:ext uri="{FF2B5EF4-FFF2-40B4-BE49-F238E27FC236}">
                    <a16:creationId xmlns:a16="http://schemas.microsoft.com/office/drawing/2014/main" id="{8EAAD5F4-DDB6-4295-851D-72E5750446B5}"/>
                  </a:ext>
                </a:extLst>
              </p:cNvPr>
              <p:cNvSpPr>
                <a:spLocks/>
              </p:cNvSpPr>
              <p:nvPr/>
            </p:nvSpPr>
            <p:spPr bwMode="auto">
              <a:xfrm>
                <a:off x="4804" y="3486"/>
                <a:ext cx="128" cy="163"/>
              </a:xfrm>
              <a:custGeom>
                <a:avLst/>
                <a:gdLst/>
                <a:ahLst/>
                <a:cxnLst>
                  <a:cxn ang="0">
                    <a:pos x="54" y="50"/>
                  </a:cxn>
                  <a:cxn ang="0">
                    <a:pos x="49" y="52"/>
                  </a:cxn>
                  <a:cxn ang="0">
                    <a:pos x="47" y="52"/>
                  </a:cxn>
                  <a:cxn ang="0">
                    <a:pos x="40" y="49"/>
                  </a:cxn>
                  <a:cxn ang="0">
                    <a:pos x="39" y="36"/>
                  </a:cxn>
                  <a:cxn ang="0">
                    <a:pos x="46" y="30"/>
                  </a:cxn>
                  <a:cxn ang="0">
                    <a:pos x="46" y="30"/>
                  </a:cxn>
                  <a:cxn ang="0">
                    <a:pos x="53" y="32"/>
                  </a:cxn>
                  <a:cxn ang="0">
                    <a:pos x="54" y="33"/>
                  </a:cxn>
                  <a:cxn ang="0">
                    <a:pos x="54" y="22"/>
                  </a:cxn>
                  <a:cxn ang="0">
                    <a:pos x="54" y="22"/>
                  </a:cxn>
                  <a:cxn ang="0">
                    <a:pos x="53" y="16"/>
                  </a:cxn>
                  <a:cxn ang="0">
                    <a:pos x="38" y="16"/>
                  </a:cxn>
                  <a:cxn ang="0">
                    <a:pos x="34" y="16"/>
                  </a:cxn>
                  <a:cxn ang="0">
                    <a:pos x="34" y="16"/>
                  </a:cxn>
                  <a:cxn ang="0">
                    <a:pos x="33" y="15"/>
                  </a:cxn>
                  <a:cxn ang="0">
                    <a:pos x="32" y="13"/>
                  </a:cxn>
                  <a:cxn ang="0">
                    <a:pos x="32" y="13"/>
                  </a:cxn>
                  <a:cxn ang="0">
                    <a:pos x="33" y="10"/>
                  </a:cxn>
                  <a:cxn ang="0">
                    <a:pos x="35" y="5"/>
                  </a:cxn>
                  <a:cxn ang="0">
                    <a:pos x="33" y="1"/>
                  </a:cxn>
                  <a:cxn ang="0">
                    <a:pos x="22" y="2"/>
                  </a:cxn>
                  <a:cxn ang="0">
                    <a:pos x="20" y="7"/>
                  </a:cxn>
                  <a:cxn ang="0">
                    <a:pos x="22" y="11"/>
                  </a:cxn>
                  <a:cxn ang="0">
                    <a:pos x="23" y="13"/>
                  </a:cxn>
                  <a:cxn ang="0">
                    <a:pos x="22" y="14"/>
                  </a:cxn>
                  <a:cxn ang="0">
                    <a:pos x="20" y="16"/>
                  </a:cxn>
                  <a:cxn ang="0">
                    <a:pos x="4" y="15"/>
                  </a:cxn>
                  <a:cxn ang="0">
                    <a:pos x="0" y="64"/>
                  </a:cxn>
                  <a:cxn ang="0">
                    <a:pos x="52" y="69"/>
                  </a:cxn>
                  <a:cxn ang="0">
                    <a:pos x="53" y="64"/>
                  </a:cxn>
                  <a:cxn ang="0">
                    <a:pos x="54" y="50"/>
                  </a:cxn>
                </a:cxnLst>
                <a:rect l="0" t="0" r="r" b="b"/>
                <a:pathLst>
                  <a:path w="54" h="69">
                    <a:moveTo>
                      <a:pt x="54" y="50"/>
                    </a:moveTo>
                    <a:cubicBezTo>
                      <a:pt x="54" y="50"/>
                      <a:pt x="54" y="50"/>
                      <a:pt x="54" y="50"/>
                    </a:cubicBezTo>
                    <a:cubicBezTo>
                      <a:pt x="54" y="50"/>
                      <a:pt x="53" y="50"/>
                      <a:pt x="53" y="50"/>
                    </a:cubicBezTo>
                    <a:cubicBezTo>
                      <a:pt x="52" y="51"/>
                      <a:pt x="51" y="51"/>
                      <a:pt x="49" y="52"/>
                    </a:cubicBezTo>
                    <a:cubicBezTo>
                      <a:pt x="49" y="52"/>
                      <a:pt x="48" y="52"/>
                      <a:pt x="47" y="52"/>
                    </a:cubicBezTo>
                    <a:cubicBezTo>
                      <a:pt x="47" y="52"/>
                      <a:pt x="47" y="52"/>
                      <a:pt x="47" y="52"/>
                    </a:cubicBezTo>
                    <a:cubicBezTo>
                      <a:pt x="47" y="52"/>
                      <a:pt x="47" y="52"/>
                      <a:pt x="47" y="52"/>
                    </a:cubicBezTo>
                    <a:cubicBezTo>
                      <a:pt x="44" y="52"/>
                      <a:pt x="42" y="51"/>
                      <a:pt x="40" y="49"/>
                    </a:cubicBezTo>
                    <a:cubicBezTo>
                      <a:pt x="39" y="47"/>
                      <a:pt x="38" y="44"/>
                      <a:pt x="38" y="42"/>
                    </a:cubicBezTo>
                    <a:cubicBezTo>
                      <a:pt x="38" y="40"/>
                      <a:pt x="38" y="38"/>
                      <a:pt x="39" y="36"/>
                    </a:cubicBezTo>
                    <a:cubicBezTo>
                      <a:pt x="39" y="34"/>
                      <a:pt x="41" y="32"/>
                      <a:pt x="42" y="31"/>
                    </a:cubicBezTo>
                    <a:cubicBezTo>
                      <a:pt x="43" y="31"/>
                      <a:pt x="45" y="30"/>
                      <a:pt x="46" y="30"/>
                    </a:cubicBezTo>
                    <a:cubicBezTo>
                      <a:pt x="46" y="30"/>
                      <a:pt x="46" y="30"/>
                      <a:pt x="46" y="30"/>
                    </a:cubicBezTo>
                    <a:cubicBezTo>
                      <a:pt x="46" y="30"/>
                      <a:pt x="46" y="30"/>
                      <a:pt x="46" y="30"/>
                    </a:cubicBezTo>
                    <a:cubicBezTo>
                      <a:pt x="47" y="30"/>
                      <a:pt x="48" y="31"/>
                      <a:pt x="49" y="31"/>
                    </a:cubicBezTo>
                    <a:cubicBezTo>
                      <a:pt x="50" y="31"/>
                      <a:pt x="52" y="32"/>
                      <a:pt x="53" y="32"/>
                    </a:cubicBezTo>
                    <a:cubicBezTo>
                      <a:pt x="53" y="32"/>
                      <a:pt x="54" y="33"/>
                      <a:pt x="54" y="33"/>
                    </a:cubicBezTo>
                    <a:cubicBezTo>
                      <a:pt x="54" y="33"/>
                      <a:pt x="54" y="33"/>
                      <a:pt x="54" y="33"/>
                    </a:cubicBezTo>
                    <a:cubicBezTo>
                      <a:pt x="54" y="31"/>
                      <a:pt x="54" y="30"/>
                      <a:pt x="54" y="28"/>
                    </a:cubicBezTo>
                    <a:cubicBezTo>
                      <a:pt x="54" y="26"/>
                      <a:pt x="54" y="24"/>
                      <a:pt x="54" y="22"/>
                    </a:cubicBezTo>
                    <a:cubicBezTo>
                      <a:pt x="54" y="22"/>
                      <a:pt x="54" y="22"/>
                      <a:pt x="54" y="22"/>
                    </a:cubicBezTo>
                    <a:cubicBezTo>
                      <a:pt x="54" y="22"/>
                      <a:pt x="54" y="22"/>
                      <a:pt x="54" y="22"/>
                    </a:cubicBezTo>
                    <a:cubicBezTo>
                      <a:pt x="54" y="21"/>
                      <a:pt x="54" y="21"/>
                      <a:pt x="54" y="20"/>
                    </a:cubicBezTo>
                    <a:cubicBezTo>
                      <a:pt x="54" y="18"/>
                      <a:pt x="54" y="17"/>
                      <a:pt x="53" y="16"/>
                    </a:cubicBezTo>
                    <a:cubicBezTo>
                      <a:pt x="50" y="16"/>
                      <a:pt x="45" y="16"/>
                      <a:pt x="40" y="16"/>
                    </a:cubicBezTo>
                    <a:cubicBezTo>
                      <a:pt x="40" y="16"/>
                      <a:pt x="39" y="16"/>
                      <a:pt x="38" y="16"/>
                    </a:cubicBezTo>
                    <a:cubicBezTo>
                      <a:pt x="38" y="16"/>
                      <a:pt x="37" y="16"/>
                      <a:pt x="37" y="16"/>
                    </a:cubicBezTo>
                    <a:cubicBezTo>
                      <a:pt x="36" y="16"/>
                      <a:pt x="35" y="16"/>
                      <a:pt x="34" y="16"/>
                    </a:cubicBezTo>
                    <a:cubicBezTo>
                      <a:pt x="34" y="16"/>
                      <a:pt x="34" y="16"/>
                      <a:pt x="34" y="16"/>
                    </a:cubicBezTo>
                    <a:cubicBezTo>
                      <a:pt x="34" y="16"/>
                      <a:pt x="34" y="16"/>
                      <a:pt x="34" y="16"/>
                    </a:cubicBezTo>
                    <a:cubicBezTo>
                      <a:pt x="34" y="16"/>
                      <a:pt x="34" y="16"/>
                      <a:pt x="33" y="16"/>
                    </a:cubicBezTo>
                    <a:cubicBezTo>
                      <a:pt x="33" y="15"/>
                      <a:pt x="33" y="15"/>
                      <a:pt x="33" y="15"/>
                    </a:cubicBezTo>
                    <a:cubicBezTo>
                      <a:pt x="33" y="15"/>
                      <a:pt x="32" y="15"/>
                      <a:pt x="32" y="14"/>
                    </a:cubicBezTo>
                    <a:cubicBezTo>
                      <a:pt x="32" y="14"/>
                      <a:pt x="32" y="14"/>
                      <a:pt x="32" y="13"/>
                    </a:cubicBezTo>
                    <a:cubicBezTo>
                      <a:pt x="32" y="13"/>
                      <a:pt x="32" y="13"/>
                      <a:pt x="32" y="13"/>
                    </a:cubicBezTo>
                    <a:cubicBezTo>
                      <a:pt x="32" y="13"/>
                      <a:pt x="32" y="13"/>
                      <a:pt x="32" y="13"/>
                    </a:cubicBezTo>
                    <a:cubicBezTo>
                      <a:pt x="32" y="12"/>
                      <a:pt x="32" y="12"/>
                      <a:pt x="33" y="11"/>
                    </a:cubicBezTo>
                    <a:cubicBezTo>
                      <a:pt x="33" y="11"/>
                      <a:pt x="33" y="10"/>
                      <a:pt x="33" y="10"/>
                    </a:cubicBezTo>
                    <a:cubicBezTo>
                      <a:pt x="34" y="9"/>
                      <a:pt x="34" y="8"/>
                      <a:pt x="35" y="7"/>
                    </a:cubicBezTo>
                    <a:cubicBezTo>
                      <a:pt x="35" y="6"/>
                      <a:pt x="35" y="6"/>
                      <a:pt x="35" y="5"/>
                    </a:cubicBezTo>
                    <a:cubicBezTo>
                      <a:pt x="35" y="4"/>
                      <a:pt x="35" y="3"/>
                      <a:pt x="34" y="3"/>
                    </a:cubicBezTo>
                    <a:cubicBezTo>
                      <a:pt x="34" y="2"/>
                      <a:pt x="33" y="2"/>
                      <a:pt x="33" y="1"/>
                    </a:cubicBezTo>
                    <a:cubicBezTo>
                      <a:pt x="31" y="0"/>
                      <a:pt x="29" y="0"/>
                      <a:pt x="27" y="0"/>
                    </a:cubicBezTo>
                    <a:cubicBezTo>
                      <a:pt x="25" y="0"/>
                      <a:pt x="23" y="1"/>
                      <a:pt x="22" y="2"/>
                    </a:cubicBezTo>
                    <a:cubicBezTo>
                      <a:pt x="21" y="3"/>
                      <a:pt x="20" y="4"/>
                      <a:pt x="20" y="6"/>
                    </a:cubicBezTo>
                    <a:cubicBezTo>
                      <a:pt x="20" y="6"/>
                      <a:pt x="20" y="7"/>
                      <a:pt x="20" y="7"/>
                    </a:cubicBezTo>
                    <a:cubicBezTo>
                      <a:pt x="21" y="8"/>
                      <a:pt x="21" y="9"/>
                      <a:pt x="21" y="9"/>
                    </a:cubicBezTo>
                    <a:cubicBezTo>
                      <a:pt x="21" y="10"/>
                      <a:pt x="22" y="10"/>
                      <a:pt x="22" y="11"/>
                    </a:cubicBezTo>
                    <a:cubicBezTo>
                      <a:pt x="22" y="11"/>
                      <a:pt x="23" y="12"/>
                      <a:pt x="23" y="13"/>
                    </a:cubicBezTo>
                    <a:cubicBezTo>
                      <a:pt x="23" y="13"/>
                      <a:pt x="23" y="13"/>
                      <a:pt x="23" y="13"/>
                    </a:cubicBezTo>
                    <a:cubicBezTo>
                      <a:pt x="23" y="13"/>
                      <a:pt x="23" y="13"/>
                      <a:pt x="23" y="13"/>
                    </a:cubicBezTo>
                    <a:cubicBezTo>
                      <a:pt x="23" y="13"/>
                      <a:pt x="22" y="14"/>
                      <a:pt x="22" y="14"/>
                    </a:cubicBezTo>
                    <a:cubicBezTo>
                      <a:pt x="22" y="15"/>
                      <a:pt x="21" y="15"/>
                      <a:pt x="21" y="16"/>
                    </a:cubicBezTo>
                    <a:cubicBezTo>
                      <a:pt x="21" y="16"/>
                      <a:pt x="20" y="16"/>
                      <a:pt x="20" y="16"/>
                    </a:cubicBezTo>
                    <a:cubicBezTo>
                      <a:pt x="19" y="16"/>
                      <a:pt x="17" y="16"/>
                      <a:pt x="16" y="16"/>
                    </a:cubicBezTo>
                    <a:cubicBezTo>
                      <a:pt x="13" y="16"/>
                      <a:pt x="8" y="16"/>
                      <a:pt x="4" y="15"/>
                    </a:cubicBezTo>
                    <a:cubicBezTo>
                      <a:pt x="2" y="15"/>
                      <a:pt x="1" y="15"/>
                      <a:pt x="0" y="14"/>
                    </a:cubicBezTo>
                    <a:cubicBezTo>
                      <a:pt x="0" y="64"/>
                      <a:pt x="0" y="64"/>
                      <a:pt x="0" y="64"/>
                    </a:cubicBezTo>
                    <a:cubicBezTo>
                      <a:pt x="0" y="67"/>
                      <a:pt x="2" y="69"/>
                      <a:pt x="4" y="69"/>
                    </a:cubicBezTo>
                    <a:cubicBezTo>
                      <a:pt x="52" y="69"/>
                      <a:pt x="52" y="69"/>
                      <a:pt x="52" y="69"/>
                    </a:cubicBezTo>
                    <a:cubicBezTo>
                      <a:pt x="52" y="69"/>
                      <a:pt x="52" y="69"/>
                      <a:pt x="52" y="69"/>
                    </a:cubicBezTo>
                    <a:cubicBezTo>
                      <a:pt x="52" y="67"/>
                      <a:pt x="53" y="66"/>
                      <a:pt x="53" y="64"/>
                    </a:cubicBezTo>
                    <a:cubicBezTo>
                      <a:pt x="54" y="60"/>
                      <a:pt x="54" y="56"/>
                      <a:pt x="54" y="52"/>
                    </a:cubicBezTo>
                    <a:cubicBezTo>
                      <a:pt x="54" y="52"/>
                      <a:pt x="54" y="51"/>
                      <a:pt x="54" y="50"/>
                    </a:cubicBezTo>
                    <a:cubicBezTo>
                      <a:pt x="54" y="50"/>
                      <a:pt x="54" y="50"/>
                      <a:pt x="54"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8" name="Freeform 152">
                <a:extLst>
                  <a:ext uri="{FF2B5EF4-FFF2-40B4-BE49-F238E27FC236}">
                    <a16:creationId xmlns:a16="http://schemas.microsoft.com/office/drawing/2014/main" id="{C39BD256-3290-474A-963A-8BF2B03DAF1A}"/>
                  </a:ext>
                </a:extLst>
              </p:cNvPr>
              <p:cNvSpPr>
                <a:spLocks/>
              </p:cNvSpPr>
              <p:nvPr/>
            </p:nvSpPr>
            <p:spPr bwMode="auto">
              <a:xfrm>
                <a:off x="4944" y="3351"/>
                <a:ext cx="161" cy="163"/>
              </a:xfrm>
              <a:custGeom>
                <a:avLst/>
                <a:gdLst/>
                <a:ahLst/>
                <a:cxnLst>
                  <a:cxn ang="0">
                    <a:pos x="32" y="0"/>
                  </a:cxn>
                  <a:cxn ang="0">
                    <a:pos x="0" y="13"/>
                  </a:cxn>
                  <a:cxn ang="0">
                    <a:pos x="4" y="28"/>
                  </a:cxn>
                  <a:cxn ang="0">
                    <a:pos x="5" y="31"/>
                  </a:cxn>
                  <a:cxn ang="0">
                    <a:pos x="6" y="30"/>
                  </a:cxn>
                  <a:cxn ang="0">
                    <a:pos x="10" y="27"/>
                  </a:cxn>
                  <a:cxn ang="0">
                    <a:pos x="10" y="27"/>
                  </a:cxn>
                  <a:cxn ang="0">
                    <a:pos x="23" y="33"/>
                  </a:cxn>
                  <a:cxn ang="0">
                    <a:pos x="22" y="44"/>
                  </a:cxn>
                  <a:cxn ang="0">
                    <a:pos x="19" y="46"/>
                  </a:cxn>
                  <a:cxn ang="0">
                    <a:pos x="16" y="47"/>
                  </a:cxn>
                  <a:cxn ang="0">
                    <a:pos x="11" y="47"/>
                  </a:cxn>
                  <a:cxn ang="0">
                    <a:pos x="12" y="51"/>
                  </a:cxn>
                  <a:cxn ang="0">
                    <a:pos x="15" y="59"/>
                  </a:cxn>
                  <a:cxn ang="0">
                    <a:pos x="29" y="58"/>
                  </a:cxn>
                  <a:cxn ang="0">
                    <a:pos x="32" y="56"/>
                  </a:cxn>
                  <a:cxn ang="0">
                    <a:pos x="35" y="56"/>
                  </a:cxn>
                  <a:cxn ang="0">
                    <a:pos x="36" y="56"/>
                  </a:cxn>
                  <a:cxn ang="0">
                    <a:pos x="37" y="57"/>
                  </a:cxn>
                  <a:cxn ang="0">
                    <a:pos x="38" y="58"/>
                  </a:cxn>
                  <a:cxn ang="0">
                    <a:pos x="38" y="60"/>
                  </a:cxn>
                  <a:cxn ang="0">
                    <a:pos x="38" y="65"/>
                  </a:cxn>
                  <a:cxn ang="0">
                    <a:pos x="39" y="68"/>
                  </a:cxn>
                  <a:cxn ang="0">
                    <a:pos x="47" y="68"/>
                  </a:cxn>
                  <a:cxn ang="0">
                    <a:pos x="52" y="60"/>
                  </a:cxn>
                  <a:cxn ang="0">
                    <a:pos x="50" y="57"/>
                  </a:cxn>
                  <a:cxn ang="0">
                    <a:pos x="47" y="55"/>
                  </a:cxn>
                  <a:cxn ang="0">
                    <a:pos x="47" y="55"/>
                  </a:cxn>
                  <a:cxn ang="0">
                    <a:pos x="48" y="52"/>
                  </a:cxn>
                  <a:cxn ang="0">
                    <a:pos x="52" y="49"/>
                  </a:cxn>
                  <a:cxn ang="0">
                    <a:pos x="68" y="45"/>
                  </a:cxn>
                  <a:cxn ang="0">
                    <a:pos x="51" y="20"/>
                  </a:cxn>
                </a:cxnLst>
                <a:rect l="0" t="0" r="r" b="b"/>
                <a:pathLst>
                  <a:path w="68" h="69">
                    <a:moveTo>
                      <a:pt x="51" y="20"/>
                    </a:moveTo>
                    <a:cubicBezTo>
                      <a:pt x="40" y="32"/>
                      <a:pt x="25" y="16"/>
                      <a:pt x="32" y="0"/>
                    </a:cubicBezTo>
                    <a:cubicBezTo>
                      <a:pt x="0" y="12"/>
                      <a:pt x="0" y="12"/>
                      <a:pt x="0" y="12"/>
                    </a:cubicBezTo>
                    <a:cubicBezTo>
                      <a:pt x="0" y="12"/>
                      <a:pt x="0" y="12"/>
                      <a:pt x="0" y="13"/>
                    </a:cubicBezTo>
                    <a:cubicBezTo>
                      <a:pt x="0" y="14"/>
                      <a:pt x="0" y="16"/>
                      <a:pt x="1" y="17"/>
                    </a:cubicBezTo>
                    <a:cubicBezTo>
                      <a:pt x="2" y="21"/>
                      <a:pt x="3" y="25"/>
                      <a:pt x="4" y="28"/>
                    </a:cubicBezTo>
                    <a:cubicBezTo>
                      <a:pt x="4" y="29"/>
                      <a:pt x="4" y="30"/>
                      <a:pt x="5" y="30"/>
                    </a:cubicBezTo>
                    <a:cubicBezTo>
                      <a:pt x="5" y="31"/>
                      <a:pt x="5" y="31"/>
                      <a:pt x="5" y="31"/>
                    </a:cubicBezTo>
                    <a:cubicBezTo>
                      <a:pt x="5" y="31"/>
                      <a:pt x="5" y="31"/>
                      <a:pt x="5" y="31"/>
                    </a:cubicBezTo>
                    <a:cubicBezTo>
                      <a:pt x="5" y="31"/>
                      <a:pt x="5" y="31"/>
                      <a:pt x="6" y="30"/>
                    </a:cubicBezTo>
                    <a:cubicBezTo>
                      <a:pt x="6" y="30"/>
                      <a:pt x="7" y="29"/>
                      <a:pt x="8" y="28"/>
                    </a:cubicBezTo>
                    <a:cubicBezTo>
                      <a:pt x="9" y="27"/>
                      <a:pt x="10" y="27"/>
                      <a:pt x="10" y="27"/>
                    </a:cubicBezTo>
                    <a:cubicBezTo>
                      <a:pt x="10" y="27"/>
                      <a:pt x="10" y="27"/>
                      <a:pt x="10" y="27"/>
                    </a:cubicBezTo>
                    <a:cubicBezTo>
                      <a:pt x="10" y="27"/>
                      <a:pt x="10" y="27"/>
                      <a:pt x="10" y="27"/>
                    </a:cubicBezTo>
                    <a:cubicBezTo>
                      <a:pt x="13" y="26"/>
                      <a:pt x="16" y="26"/>
                      <a:pt x="18" y="27"/>
                    </a:cubicBezTo>
                    <a:cubicBezTo>
                      <a:pt x="20" y="28"/>
                      <a:pt x="22" y="30"/>
                      <a:pt x="23" y="33"/>
                    </a:cubicBezTo>
                    <a:cubicBezTo>
                      <a:pt x="24" y="35"/>
                      <a:pt x="24" y="37"/>
                      <a:pt x="24" y="39"/>
                    </a:cubicBezTo>
                    <a:cubicBezTo>
                      <a:pt x="24" y="41"/>
                      <a:pt x="23" y="43"/>
                      <a:pt x="22" y="44"/>
                    </a:cubicBezTo>
                    <a:cubicBezTo>
                      <a:pt x="21" y="45"/>
                      <a:pt x="20" y="46"/>
                      <a:pt x="19" y="46"/>
                    </a:cubicBezTo>
                    <a:cubicBezTo>
                      <a:pt x="19" y="46"/>
                      <a:pt x="19" y="46"/>
                      <a:pt x="19" y="46"/>
                    </a:cubicBezTo>
                    <a:cubicBezTo>
                      <a:pt x="19" y="46"/>
                      <a:pt x="18" y="46"/>
                      <a:pt x="18" y="46"/>
                    </a:cubicBezTo>
                    <a:cubicBezTo>
                      <a:pt x="18" y="47"/>
                      <a:pt x="17" y="47"/>
                      <a:pt x="16" y="47"/>
                    </a:cubicBezTo>
                    <a:cubicBezTo>
                      <a:pt x="15" y="47"/>
                      <a:pt x="13" y="47"/>
                      <a:pt x="12" y="47"/>
                    </a:cubicBezTo>
                    <a:cubicBezTo>
                      <a:pt x="12" y="47"/>
                      <a:pt x="11" y="47"/>
                      <a:pt x="11" y="47"/>
                    </a:cubicBezTo>
                    <a:cubicBezTo>
                      <a:pt x="11" y="47"/>
                      <a:pt x="11" y="47"/>
                      <a:pt x="11" y="47"/>
                    </a:cubicBezTo>
                    <a:cubicBezTo>
                      <a:pt x="11" y="48"/>
                      <a:pt x="12" y="50"/>
                      <a:pt x="12" y="51"/>
                    </a:cubicBezTo>
                    <a:cubicBezTo>
                      <a:pt x="13" y="53"/>
                      <a:pt x="14" y="55"/>
                      <a:pt x="14" y="57"/>
                    </a:cubicBezTo>
                    <a:cubicBezTo>
                      <a:pt x="15" y="57"/>
                      <a:pt x="15" y="58"/>
                      <a:pt x="15" y="59"/>
                    </a:cubicBezTo>
                    <a:cubicBezTo>
                      <a:pt x="16" y="60"/>
                      <a:pt x="17" y="62"/>
                      <a:pt x="17" y="63"/>
                    </a:cubicBezTo>
                    <a:cubicBezTo>
                      <a:pt x="20" y="61"/>
                      <a:pt x="25" y="59"/>
                      <a:pt x="29" y="58"/>
                    </a:cubicBezTo>
                    <a:cubicBezTo>
                      <a:pt x="30" y="57"/>
                      <a:pt x="30" y="57"/>
                      <a:pt x="31" y="57"/>
                    </a:cubicBezTo>
                    <a:cubicBezTo>
                      <a:pt x="31" y="57"/>
                      <a:pt x="32" y="57"/>
                      <a:pt x="32" y="56"/>
                    </a:cubicBezTo>
                    <a:cubicBezTo>
                      <a:pt x="33" y="56"/>
                      <a:pt x="34" y="56"/>
                      <a:pt x="35" y="56"/>
                    </a:cubicBezTo>
                    <a:cubicBezTo>
                      <a:pt x="35" y="56"/>
                      <a:pt x="35" y="56"/>
                      <a:pt x="35" y="56"/>
                    </a:cubicBezTo>
                    <a:cubicBezTo>
                      <a:pt x="35" y="56"/>
                      <a:pt x="35" y="56"/>
                      <a:pt x="35" y="56"/>
                    </a:cubicBezTo>
                    <a:cubicBezTo>
                      <a:pt x="36" y="56"/>
                      <a:pt x="36" y="56"/>
                      <a:pt x="36" y="56"/>
                    </a:cubicBezTo>
                    <a:cubicBezTo>
                      <a:pt x="36" y="56"/>
                      <a:pt x="36" y="56"/>
                      <a:pt x="36" y="56"/>
                    </a:cubicBezTo>
                    <a:cubicBezTo>
                      <a:pt x="37" y="56"/>
                      <a:pt x="37" y="56"/>
                      <a:pt x="37" y="57"/>
                    </a:cubicBezTo>
                    <a:cubicBezTo>
                      <a:pt x="38" y="57"/>
                      <a:pt x="38" y="57"/>
                      <a:pt x="38" y="58"/>
                    </a:cubicBezTo>
                    <a:cubicBezTo>
                      <a:pt x="38" y="58"/>
                      <a:pt x="38" y="58"/>
                      <a:pt x="38" y="58"/>
                    </a:cubicBezTo>
                    <a:cubicBezTo>
                      <a:pt x="38" y="58"/>
                      <a:pt x="38" y="58"/>
                      <a:pt x="38" y="58"/>
                    </a:cubicBezTo>
                    <a:cubicBezTo>
                      <a:pt x="38" y="58"/>
                      <a:pt x="38" y="59"/>
                      <a:pt x="38" y="60"/>
                    </a:cubicBezTo>
                    <a:cubicBezTo>
                      <a:pt x="38" y="60"/>
                      <a:pt x="38" y="61"/>
                      <a:pt x="38" y="61"/>
                    </a:cubicBezTo>
                    <a:cubicBezTo>
                      <a:pt x="38" y="62"/>
                      <a:pt x="37" y="63"/>
                      <a:pt x="38" y="65"/>
                    </a:cubicBezTo>
                    <a:cubicBezTo>
                      <a:pt x="38" y="65"/>
                      <a:pt x="38" y="66"/>
                      <a:pt x="38" y="66"/>
                    </a:cubicBezTo>
                    <a:cubicBezTo>
                      <a:pt x="38" y="67"/>
                      <a:pt x="39" y="68"/>
                      <a:pt x="39" y="68"/>
                    </a:cubicBezTo>
                    <a:cubicBezTo>
                      <a:pt x="40" y="69"/>
                      <a:pt x="41" y="69"/>
                      <a:pt x="41" y="69"/>
                    </a:cubicBezTo>
                    <a:cubicBezTo>
                      <a:pt x="43" y="69"/>
                      <a:pt x="45" y="69"/>
                      <a:pt x="47" y="68"/>
                    </a:cubicBezTo>
                    <a:cubicBezTo>
                      <a:pt x="49" y="68"/>
                      <a:pt x="51" y="66"/>
                      <a:pt x="51" y="65"/>
                    </a:cubicBezTo>
                    <a:cubicBezTo>
                      <a:pt x="52" y="63"/>
                      <a:pt x="52" y="62"/>
                      <a:pt x="52" y="60"/>
                    </a:cubicBezTo>
                    <a:cubicBezTo>
                      <a:pt x="51" y="60"/>
                      <a:pt x="51" y="59"/>
                      <a:pt x="51" y="59"/>
                    </a:cubicBezTo>
                    <a:cubicBezTo>
                      <a:pt x="50" y="58"/>
                      <a:pt x="50" y="58"/>
                      <a:pt x="50" y="57"/>
                    </a:cubicBezTo>
                    <a:cubicBezTo>
                      <a:pt x="49" y="57"/>
                      <a:pt x="49" y="57"/>
                      <a:pt x="48" y="56"/>
                    </a:cubicBezTo>
                    <a:cubicBezTo>
                      <a:pt x="48" y="56"/>
                      <a:pt x="47" y="55"/>
                      <a:pt x="47" y="55"/>
                    </a:cubicBezTo>
                    <a:cubicBezTo>
                      <a:pt x="47" y="55"/>
                      <a:pt x="47" y="55"/>
                      <a:pt x="47" y="55"/>
                    </a:cubicBezTo>
                    <a:cubicBezTo>
                      <a:pt x="47" y="55"/>
                      <a:pt x="47" y="55"/>
                      <a:pt x="47" y="55"/>
                    </a:cubicBezTo>
                    <a:cubicBezTo>
                      <a:pt x="47" y="54"/>
                      <a:pt x="47" y="54"/>
                      <a:pt x="47" y="53"/>
                    </a:cubicBezTo>
                    <a:cubicBezTo>
                      <a:pt x="47" y="53"/>
                      <a:pt x="47" y="52"/>
                      <a:pt x="48" y="52"/>
                    </a:cubicBezTo>
                    <a:cubicBezTo>
                      <a:pt x="48" y="51"/>
                      <a:pt x="48" y="51"/>
                      <a:pt x="49" y="51"/>
                    </a:cubicBezTo>
                    <a:cubicBezTo>
                      <a:pt x="50" y="50"/>
                      <a:pt x="51" y="50"/>
                      <a:pt x="52" y="49"/>
                    </a:cubicBezTo>
                    <a:cubicBezTo>
                      <a:pt x="55" y="48"/>
                      <a:pt x="60" y="47"/>
                      <a:pt x="63" y="46"/>
                    </a:cubicBezTo>
                    <a:cubicBezTo>
                      <a:pt x="65" y="46"/>
                      <a:pt x="67" y="45"/>
                      <a:pt x="68" y="45"/>
                    </a:cubicBezTo>
                    <a:cubicBezTo>
                      <a:pt x="57" y="15"/>
                      <a:pt x="57" y="15"/>
                      <a:pt x="57" y="15"/>
                    </a:cubicBezTo>
                    <a:cubicBezTo>
                      <a:pt x="55" y="16"/>
                      <a:pt x="53" y="18"/>
                      <a:pt x="5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32" name="Group 31">
              <a:extLst>
                <a:ext uri="{FF2B5EF4-FFF2-40B4-BE49-F238E27FC236}">
                  <a16:creationId xmlns:a16="http://schemas.microsoft.com/office/drawing/2014/main" id="{8D490CE0-034B-4E04-989E-4EA505B976E1}"/>
                </a:ext>
              </a:extLst>
            </p:cNvPr>
            <p:cNvGrpSpPr/>
            <p:nvPr/>
          </p:nvGrpSpPr>
          <p:grpSpPr>
            <a:xfrm>
              <a:off x="1697575" y="2623926"/>
              <a:ext cx="263647" cy="361405"/>
              <a:chOff x="7653338" y="1301750"/>
              <a:chExt cx="565150" cy="774701"/>
            </a:xfrm>
            <a:solidFill>
              <a:schemeClr val="bg1"/>
            </a:solidFill>
          </p:grpSpPr>
          <p:sp>
            <p:nvSpPr>
              <p:cNvPr id="38" name="Rectangle 5">
                <a:extLst>
                  <a:ext uri="{FF2B5EF4-FFF2-40B4-BE49-F238E27FC236}">
                    <a16:creationId xmlns:a16="http://schemas.microsoft.com/office/drawing/2014/main" id="{2E7CACC4-91FF-4C31-89D8-165F1E42840C}"/>
                  </a:ext>
                </a:extLst>
              </p:cNvPr>
              <p:cNvSpPr>
                <a:spLocks noChangeArrowheads="1"/>
              </p:cNvSpPr>
              <p:nvPr/>
            </p:nvSpPr>
            <p:spPr bwMode="auto">
              <a:xfrm>
                <a:off x="7781926" y="1593850"/>
                <a:ext cx="3016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9" name="Freeform 6">
                <a:extLst>
                  <a:ext uri="{FF2B5EF4-FFF2-40B4-BE49-F238E27FC236}">
                    <a16:creationId xmlns:a16="http://schemas.microsoft.com/office/drawing/2014/main" id="{B393622C-9D2A-4D30-8FD6-D2327EE4BAE0}"/>
                  </a:ext>
                </a:extLst>
              </p:cNvPr>
              <p:cNvSpPr>
                <a:spLocks noEditPoints="1"/>
              </p:cNvSpPr>
              <p:nvPr/>
            </p:nvSpPr>
            <p:spPr bwMode="auto">
              <a:xfrm>
                <a:off x="7656513" y="1301750"/>
                <a:ext cx="561975" cy="665163"/>
              </a:xfrm>
              <a:custGeom>
                <a:avLst/>
                <a:gdLst>
                  <a:gd name="T0" fmla="*/ 197 w 197"/>
                  <a:gd name="T1" fmla="*/ 58 h 234"/>
                  <a:gd name="T2" fmla="*/ 197 w 197"/>
                  <a:gd name="T3" fmla="*/ 53 h 234"/>
                  <a:gd name="T4" fmla="*/ 193 w 197"/>
                  <a:gd name="T5" fmla="*/ 50 h 234"/>
                  <a:gd name="T6" fmla="*/ 145 w 197"/>
                  <a:gd name="T7" fmla="*/ 4 h 234"/>
                  <a:gd name="T8" fmla="*/ 141 w 197"/>
                  <a:gd name="T9" fmla="*/ 0 h 234"/>
                  <a:gd name="T10" fmla="*/ 137 w 197"/>
                  <a:gd name="T11" fmla="*/ 0 h 234"/>
                  <a:gd name="T12" fmla="*/ 30 w 197"/>
                  <a:gd name="T13" fmla="*/ 1 h 234"/>
                  <a:gd name="T14" fmla="*/ 9 w 197"/>
                  <a:gd name="T15" fmla="*/ 10 h 234"/>
                  <a:gd name="T16" fmla="*/ 9 w 197"/>
                  <a:gd name="T17" fmla="*/ 10 h 234"/>
                  <a:gd name="T18" fmla="*/ 0 w 197"/>
                  <a:gd name="T19" fmla="*/ 31 h 234"/>
                  <a:gd name="T20" fmla="*/ 0 w 197"/>
                  <a:gd name="T21" fmla="*/ 154 h 234"/>
                  <a:gd name="T22" fmla="*/ 9 w 197"/>
                  <a:gd name="T23" fmla="*/ 145 h 234"/>
                  <a:gd name="T24" fmla="*/ 24 w 197"/>
                  <a:gd name="T25" fmla="*/ 137 h 234"/>
                  <a:gd name="T26" fmla="*/ 24 w 197"/>
                  <a:gd name="T27" fmla="*/ 31 h 234"/>
                  <a:gd name="T28" fmla="*/ 26 w 197"/>
                  <a:gd name="T29" fmla="*/ 26 h 234"/>
                  <a:gd name="T30" fmla="*/ 26 w 197"/>
                  <a:gd name="T31" fmla="*/ 26 h 234"/>
                  <a:gd name="T32" fmla="*/ 30 w 197"/>
                  <a:gd name="T33" fmla="*/ 24 h 234"/>
                  <a:gd name="T34" fmla="*/ 129 w 197"/>
                  <a:gd name="T35" fmla="*/ 24 h 234"/>
                  <a:gd name="T36" fmla="*/ 128 w 197"/>
                  <a:gd name="T37" fmla="*/ 58 h 234"/>
                  <a:gd name="T38" fmla="*/ 127 w 197"/>
                  <a:gd name="T39" fmla="*/ 63 h 234"/>
                  <a:gd name="T40" fmla="*/ 132 w 197"/>
                  <a:gd name="T41" fmla="*/ 63 h 234"/>
                  <a:gd name="T42" fmla="*/ 173 w 197"/>
                  <a:gd name="T43" fmla="*/ 67 h 234"/>
                  <a:gd name="T44" fmla="*/ 174 w 197"/>
                  <a:gd name="T45" fmla="*/ 204 h 234"/>
                  <a:gd name="T46" fmla="*/ 172 w 197"/>
                  <a:gd name="T47" fmla="*/ 209 h 234"/>
                  <a:gd name="T48" fmla="*/ 172 w 197"/>
                  <a:gd name="T49" fmla="*/ 209 h 234"/>
                  <a:gd name="T50" fmla="*/ 167 w 197"/>
                  <a:gd name="T51" fmla="*/ 211 h 234"/>
                  <a:gd name="T52" fmla="*/ 111 w 197"/>
                  <a:gd name="T53" fmla="*/ 211 h 234"/>
                  <a:gd name="T54" fmla="*/ 100 w 197"/>
                  <a:gd name="T55" fmla="*/ 234 h 234"/>
                  <a:gd name="T56" fmla="*/ 167 w 197"/>
                  <a:gd name="T57" fmla="*/ 234 h 234"/>
                  <a:gd name="T58" fmla="*/ 188 w 197"/>
                  <a:gd name="T59" fmla="*/ 225 h 234"/>
                  <a:gd name="T60" fmla="*/ 188 w 197"/>
                  <a:gd name="T61" fmla="*/ 225 h 234"/>
                  <a:gd name="T62" fmla="*/ 197 w 197"/>
                  <a:gd name="T63" fmla="*/ 204 h 234"/>
                  <a:gd name="T64" fmla="*/ 197 w 197"/>
                  <a:gd name="T65" fmla="*/ 58 h 234"/>
                  <a:gd name="T66" fmla="*/ 137 w 197"/>
                  <a:gd name="T67" fmla="*/ 54 h 234"/>
                  <a:gd name="T68" fmla="*/ 138 w 197"/>
                  <a:gd name="T69" fmla="*/ 30 h 234"/>
                  <a:gd name="T70" fmla="*/ 167 w 197"/>
                  <a:gd name="T71" fmla="*/ 57 h 234"/>
                  <a:gd name="T72" fmla="*/ 137 w 197"/>
                  <a:gd name="T73"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7" h="234">
                    <a:moveTo>
                      <a:pt x="197" y="58"/>
                    </a:moveTo>
                    <a:cubicBezTo>
                      <a:pt x="197" y="53"/>
                      <a:pt x="197" y="53"/>
                      <a:pt x="197" y="53"/>
                    </a:cubicBezTo>
                    <a:cubicBezTo>
                      <a:pt x="193" y="50"/>
                      <a:pt x="193" y="50"/>
                      <a:pt x="193" y="50"/>
                    </a:cubicBezTo>
                    <a:cubicBezTo>
                      <a:pt x="145" y="4"/>
                      <a:pt x="145" y="4"/>
                      <a:pt x="145" y="4"/>
                    </a:cubicBezTo>
                    <a:cubicBezTo>
                      <a:pt x="141" y="0"/>
                      <a:pt x="141" y="0"/>
                      <a:pt x="141" y="0"/>
                    </a:cubicBezTo>
                    <a:cubicBezTo>
                      <a:pt x="137" y="0"/>
                      <a:pt x="137" y="0"/>
                      <a:pt x="137" y="0"/>
                    </a:cubicBezTo>
                    <a:cubicBezTo>
                      <a:pt x="30" y="1"/>
                      <a:pt x="30" y="1"/>
                      <a:pt x="30" y="1"/>
                    </a:cubicBezTo>
                    <a:cubicBezTo>
                      <a:pt x="22" y="1"/>
                      <a:pt x="14" y="4"/>
                      <a:pt x="9" y="10"/>
                    </a:cubicBezTo>
                    <a:cubicBezTo>
                      <a:pt x="9" y="10"/>
                      <a:pt x="9" y="10"/>
                      <a:pt x="9" y="10"/>
                    </a:cubicBezTo>
                    <a:cubicBezTo>
                      <a:pt x="4" y="15"/>
                      <a:pt x="0" y="23"/>
                      <a:pt x="0" y="31"/>
                    </a:cubicBezTo>
                    <a:cubicBezTo>
                      <a:pt x="0" y="154"/>
                      <a:pt x="0" y="154"/>
                      <a:pt x="0" y="154"/>
                    </a:cubicBezTo>
                    <a:cubicBezTo>
                      <a:pt x="3" y="151"/>
                      <a:pt x="6" y="148"/>
                      <a:pt x="9" y="145"/>
                    </a:cubicBezTo>
                    <a:cubicBezTo>
                      <a:pt x="14" y="142"/>
                      <a:pt x="19" y="139"/>
                      <a:pt x="24" y="137"/>
                    </a:cubicBezTo>
                    <a:cubicBezTo>
                      <a:pt x="24" y="31"/>
                      <a:pt x="24" y="31"/>
                      <a:pt x="24" y="31"/>
                    </a:cubicBezTo>
                    <a:cubicBezTo>
                      <a:pt x="24" y="29"/>
                      <a:pt x="24" y="27"/>
                      <a:pt x="26" y="26"/>
                    </a:cubicBezTo>
                    <a:cubicBezTo>
                      <a:pt x="26" y="26"/>
                      <a:pt x="26" y="26"/>
                      <a:pt x="26" y="26"/>
                    </a:cubicBezTo>
                    <a:cubicBezTo>
                      <a:pt x="27" y="25"/>
                      <a:pt x="29" y="24"/>
                      <a:pt x="30" y="24"/>
                    </a:cubicBezTo>
                    <a:cubicBezTo>
                      <a:pt x="129" y="24"/>
                      <a:pt x="129" y="24"/>
                      <a:pt x="129" y="24"/>
                    </a:cubicBezTo>
                    <a:cubicBezTo>
                      <a:pt x="128" y="58"/>
                      <a:pt x="128" y="58"/>
                      <a:pt x="128" y="58"/>
                    </a:cubicBezTo>
                    <a:cubicBezTo>
                      <a:pt x="127" y="63"/>
                      <a:pt x="127" y="63"/>
                      <a:pt x="127" y="63"/>
                    </a:cubicBezTo>
                    <a:cubicBezTo>
                      <a:pt x="132" y="63"/>
                      <a:pt x="132" y="63"/>
                      <a:pt x="132" y="63"/>
                    </a:cubicBezTo>
                    <a:cubicBezTo>
                      <a:pt x="173" y="67"/>
                      <a:pt x="173" y="67"/>
                      <a:pt x="173" y="67"/>
                    </a:cubicBezTo>
                    <a:cubicBezTo>
                      <a:pt x="174" y="204"/>
                      <a:pt x="174" y="204"/>
                      <a:pt x="174" y="204"/>
                    </a:cubicBezTo>
                    <a:cubicBezTo>
                      <a:pt x="174" y="206"/>
                      <a:pt x="173" y="207"/>
                      <a:pt x="172" y="209"/>
                    </a:cubicBezTo>
                    <a:cubicBezTo>
                      <a:pt x="172" y="209"/>
                      <a:pt x="172" y="209"/>
                      <a:pt x="172" y="209"/>
                    </a:cubicBezTo>
                    <a:cubicBezTo>
                      <a:pt x="171" y="210"/>
                      <a:pt x="169" y="211"/>
                      <a:pt x="167" y="211"/>
                    </a:cubicBezTo>
                    <a:cubicBezTo>
                      <a:pt x="111" y="211"/>
                      <a:pt x="111" y="211"/>
                      <a:pt x="111" y="211"/>
                    </a:cubicBezTo>
                    <a:cubicBezTo>
                      <a:pt x="109" y="219"/>
                      <a:pt x="105" y="227"/>
                      <a:pt x="100" y="234"/>
                    </a:cubicBezTo>
                    <a:cubicBezTo>
                      <a:pt x="167" y="234"/>
                      <a:pt x="167" y="234"/>
                      <a:pt x="167" y="234"/>
                    </a:cubicBezTo>
                    <a:cubicBezTo>
                      <a:pt x="175" y="234"/>
                      <a:pt x="183" y="231"/>
                      <a:pt x="188" y="225"/>
                    </a:cubicBezTo>
                    <a:cubicBezTo>
                      <a:pt x="188" y="225"/>
                      <a:pt x="188" y="225"/>
                      <a:pt x="188" y="225"/>
                    </a:cubicBezTo>
                    <a:cubicBezTo>
                      <a:pt x="194" y="220"/>
                      <a:pt x="197" y="212"/>
                      <a:pt x="197" y="204"/>
                    </a:cubicBezTo>
                    <a:lnTo>
                      <a:pt x="197" y="58"/>
                    </a:lnTo>
                    <a:close/>
                    <a:moveTo>
                      <a:pt x="137" y="54"/>
                    </a:moveTo>
                    <a:cubicBezTo>
                      <a:pt x="138" y="30"/>
                      <a:pt x="138" y="30"/>
                      <a:pt x="138" y="30"/>
                    </a:cubicBezTo>
                    <a:cubicBezTo>
                      <a:pt x="167" y="57"/>
                      <a:pt x="167" y="57"/>
                      <a:pt x="167" y="57"/>
                    </a:cubicBezTo>
                    <a:lnTo>
                      <a:pt x="13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0" name="Rectangle 7">
                <a:extLst>
                  <a:ext uri="{FF2B5EF4-FFF2-40B4-BE49-F238E27FC236}">
                    <a16:creationId xmlns:a16="http://schemas.microsoft.com/office/drawing/2014/main" id="{6E68DB9F-3C29-467A-93A5-91E9CFB7A0A3}"/>
                  </a:ext>
                </a:extLst>
              </p:cNvPr>
              <p:cNvSpPr>
                <a:spLocks noChangeArrowheads="1"/>
              </p:cNvSpPr>
              <p:nvPr/>
            </p:nvSpPr>
            <p:spPr bwMode="auto">
              <a:xfrm>
                <a:off x="7781926" y="1517650"/>
                <a:ext cx="3016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1" name="Freeform 8">
                <a:extLst>
                  <a:ext uri="{FF2B5EF4-FFF2-40B4-BE49-F238E27FC236}">
                    <a16:creationId xmlns:a16="http://schemas.microsoft.com/office/drawing/2014/main" id="{AD458AB2-BE54-40CC-8D72-94FAB3C55651}"/>
                  </a:ext>
                </a:extLst>
              </p:cNvPr>
              <p:cNvSpPr>
                <a:spLocks/>
              </p:cNvSpPr>
              <p:nvPr/>
            </p:nvSpPr>
            <p:spPr bwMode="auto">
              <a:xfrm>
                <a:off x="7781926" y="1438275"/>
                <a:ext cx="190500" cy="31750"/>
              </a:xfrm>
              <a:custGeom>
                <a:avLst/>
                <a:gdLst>
                  <a:gd name="T0" fmla="*/ 0 w 120"/>
                  <a:gd name="T1" fmla="*/ 0 h 20"/>
                  <a:gd name="T2" fmla="*/ 0 w 120"/>
                  <a:gd name="T3" fmla="*/ 20 h 20"/>
                  <a:gd name="T4" fmla="*/ 120 w 120"/>
                  <a:gd name="T5" fmla="*/ 18 h 20"/>
                  <a:gd name="T6" fmla="*/ 120 w 120"/>
                  <a:gd name="T7" fmla="*/ 0 h 20"/>
                  <a:gd name="T8" fmla="*/ 0 w 120"/>
                  <a:gd name="T9" fmla="*/ 0 h 20"/>
                </a:gdLst>
                <a:ahLst/>
                <a:cxnLst>
                  <a:cxn ang="0">
                    <a:pos x="T0" y="T1"/>
                  </a:cxn>
                  <a:cxn ang="0">
                    <a:pos x="T2" y="T3"/>
                  </a:cxn>
                  <a:cxn ang="0">
                    <a:pos x="T4" y="T5"/>
                  </a:cxn>
                  <a:cxn ang="0">
                    <a:pos x="T6" y="T7"/>
                  </a:cxn>
                  <a:cxn ang="0">
                    <a:pos x="T8" y="T9"/>
                  </a:cxn>
                </a:cxnLst>
                <a:rect l="0" t="0" r="r" b="b"/>
                <a:pathLst>
                  <a:path w="120" h="20">
                    <a:moveTo>
                      <a:pt x="0" y="0"/>
                    </a:moveTo>
                    <a:lnTo>
                      <a:pt x="0" y="20"/>
                    </a:lnTo>
                    <a:lnTo>
                      <a:pt x="120" y="18"/>
                    </a:lnTo>
                    <a:lnTo>
                      <a:pt x="1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2" name="Freeform 9">
                <a:extLst>
                  <a:ext uri="{FF2B5EF4-FFF2-40B4-BE49-F238E27FC236}">
                    <a16:creationId xmlns:a16="http://schemas.microsoft.com/office/drawing/2014/main" id="{AD49B8C6-C5F6-4187-BBAE-5DE8C4DEBDEF}"/>
                  </a:ext>
                </a:extLst>
              </p:cNvPr>
              <p:cNvSpPr>
                <a:spLocks noEditPoints="1"/>
              </p:cNvSpPr>
              <p:nvPr/>
            </p:nvSpPr>
            <p:spPr bwMode="auto">
              <a:xfrm>
                <a:off x="7653338" y="1716088"/>
                <a:ext cx="325438" cy="360363"/>
              </a:xfrm>
              <a:custGeom>
                <a:avLst/>
                <a:gdLst>
                  <a:gd name="T0" fmla="*/ 110 w 114"/>
                  <a:gd name="T1" fmla="*/ 106 h 127"/>
                  <a:gd name="T2" fmla="*/ 94 w 114"/>
                  <a:gd name="T3" fmla="*/ 86 h 127"/>
                  <a:gd name="T4" fmla="*/ 86 w 114"/>
                  <a:gd name="T5" fmla="*/ 82 h 127"/>
                  <a:gd name="T6" fmla="*/ 98 w 114"/>
                  <a:gd name="T7" fmla="*/ 55 h 127"/>
                  <a:gd name="T8" fmla="*/ 88 w 114"/>
                  <a:gd name="T9" fmla="*/ 20 h 127"/>
                  <a:gd name="T10" fmla="*/ 56 w 114"/>
                  <a:gd name="T11" fmla="*/ 2 h 127"/>
                  <a:gd name="T12" fmla="*/ 20 w 114"/>
                  <a:gd name="T13" fmla="*/ 12 h 127"/>
                  <a:gd name="T14" fmla="*/ 2 w 114"/>
                  <a:gd name="T15" fmla="*/ 44 h 127"/>
                  <a:gd name="T16" fmla="*/ 12 w 114"/>
                  <a:gd name="T17" fmla="*/ 80 h 127"/>
                  <a:gd name="T18" fmla="*/ 44 w 114"/>
                  <a:gd name="T19" fmla="*/ 98 h 127"/>
                  <a:gd name="T20" fmla="*/ 73 w 114"/>
                  <a:gd name="T21" fmla="*/ 92 h 127"/>
                  <a:gd name="T22" fmla="*/ 76 w 114"/>
                  <a:gd name="T23" fmla="*/ 101 h 127"/>
                  <a:gd name="T24" fmla="*/ 91 w 114"/>
                  <a:gd name="T25" fmla="*/ 121 h 127"/>
                  <a:gd name="T26" fmla="*/ 108 w 114"/>
                  <a:gd name="T27" fmla="*/ 123 h 127"/>
                  <a:gd name="T28" fmla="*/ 110 w 114"/>
                  <a:gd name="T29" fmla="*/ 106 h 127"/>
                  <a:gd name="T30" fmla="*/ 82 w 114"/>
                  <a:gd name="T31" fmla="*/ 54 h 127"/>
                  <a:gd name="T32" fmla="*/ 70 w 114"/>
                  <a:gd name="T33" fmla="*/ 75 h 127"/>
                  <a:gd name="T34" fmla="*/ 46 w 114"/>
                  <a:gd name="T35" fmla="*/ 82 h 127"/>
                  <a:gd name="T36" fmla="*/ 25 w 114"/>
                  <a:gd name="T37" fmla="*/ 70 h 127"/>
                  <a:gd name="T38" fmla="*/ 18 w 114"/>
                  <a:gd name="T39" fmla="*/ 46 h 127"/>
                  <a:gd name="T40" fmla="*/ 30 w 114"/>
                  <a:gd name="T41" fmla="*/ 24 h 127"/>
                  <a:gd name="T42" fmla="*/ 54 w 114"/>
                  <a:gd name="T43" fmla="*/ 18 h 127"/>
                  <a:gd name="T44" fmla="*/ 75 w 114"/>
                  <a:gd name="T45" fmla="*/ 30 h 127"/>
                  <a:gd name="T46" fmla="*/ 82 w 114"/>
                  <a:gd name="T47" fmla="*/ 5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27">
                    <a:moveTo>
                      <a:pt x="110" y="106"/>
                    </a:moveTo>
                    <a:cubicBezTo>
                      <a:pt x="94" y="86"/>
                      <a:pt x="94" y="86"/>
                      <a:pt x="94" y="86"/>
                    </a:cubicBezTo>
                    <a:cubicBezTo>
                      <a:pt x="92" y="84"/>
                      <a:pt x="89" y="82"/>
                      <a:pt x="86" y="82"/>
                    </a:cubicBezTo>
                    <a:cubicBezTo>
                      <a:pt x="93" y="74"/>
                      <a:pt x="97" y="65"/>
                      <a:pt x="98" y="55"/>
                    </a:cubicBezTo>
                    <a:cubicBezTo>
                      <a:pt x="99" y="43"/>
                      <a:pt x="96" y="30"/>
                      <a:pt x="88" y="20"/>
                    </a:cubicBezTo>
                    <a:cubicBezTo>
                      <a:pt x="80" y="9"/>
                      <a:pt x="68" y="3"/>
                      <a:pt x="56" y="2"/>
                    </a:cubicBezTo>
                    <a:cubicBezTo>
                      <a:pt x="43" y="0"/>
                      <a:pt x="31" y="3"/>
                      <a:pt x="20" y="12"/>
                    </a:cubicBezTo>
                    <a:cubicBezTo>
                      <a:pt x="10" y="20"/>
                      <a:pt x="3" y="32"/>
                      <a:pt x="2" y="44"/>
                    </a:cubicBezTo>
                    <a:cubicBezTo>
                      <a:pt x="0" y="56"/>
                      <a:pt x="4" y="69"/>
                      <a:pt x="12" y="80"/>
                    </a:cubicBezTo>
                    <a:cubicBezTo>
                      <a:pt x="20" y="90"/>
                      <a:pt x="32" y="96"/>
                      <a:pt x="44" y="98"/>
                    </a:cubicBezTo>
                    <a:cubicBezTo>
                      <a:pt x="54" y="99"/>
                      <a:pt x="64" y="97"/>
                      <a:pt x="73" y="92"/>
                    </a:cubicBezTo>
                    <a:cubicBezTo>
                      <a:pt x="73" y="95"/>
                      <a:pt x="74" y="98"/>
                      <a:pt x="76" y="101"/>
                    </a:cubicBezTo>
                    <a:cubicBezTo>
                      <a:pt x="91" y="121"/>
                      <a:pt x="91" y="121"/>
                      <a:pt x="91" y="121"/>
                    </a:cubicBezTo>
                    <a:cubicBezTo>
                      <a:pt x="95" y="126"/>
                      <a:pt x="103" y="127"/>
                      <a:pt x="108" y="123"/>
                    </a:cubicBezTo>
                    <a:cubicBezTo>
                      <a:pt x="113" y="119"/>
                      <a:pt x="114" y="111"/>
                      <a:pt x="110" y="106"/>
                    </a:cubicBezTo>
                    <a:close/>
                    <a:moveTo>
                      <a:pt x="82" y="54"/>
                    </a:moveTo>
                    <a:cubicBezTo>
                      <a:pt x="81" y="62"/>
                      <a:pt x="77" y="69"/>
                      <a:pt x="70" y="75"/>
                    </a:cubicBezTo>
                    <a:cubicBezTo>
                      <a:pt x="63" y="80"/>
                      <a:pt x="54" y="83"/>
                      <a:pt x="46" y="82"/>
                    </a:cubicBezTo>
                    <a:cubicBezTo>
                      <a:pt x="38" y="81"/>
                      <a:pt x="30" y="77"/>
                      <a:pt x="25" y="70"/>
                    </a:cubicBezTo>
                    <a:cubicBezTo>
                      <a:pt x="19" y="63"/>
                      <a:pt x="17" y="54"/>
                      <a:pt x="18" y="46"/>
                    </a:cubicBezTo>
                    <a:cubicBezTo>
                      <a:pt x="19" y="38"/>
                      <a:pt x="23" y="30"/>
                      <a:pt x="30" y="24"/>
                    </a:cubicBezTo>
                    <a:cubicBezTo>
                      <a:pt x="37" y="19"/>
                      <a:pt x="46" y="17"/>
                      <a:pt x="54" y="18"/>
                    </a:cubicBezTo>
                    <a:cubicBezTo>
                      <a:pt x="62" y="19"/>
                      <a:pt x="70" y="23"/>
                      <a:pt x="75" y="30"/>
                    </a:cubicBezTo>
                    <a:cubicBezTo>
                      <a:pt x="81" y="37"/>
                      <a:pt x="83" y="45"/>
                      <a:pt x="8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3" name="Freeform 10">
                <a:extLst>
                  <a:ext uri="{FF2B5EF4-FFF2-40B4-BE49-F238E27FC236}">
                    <a16:creationId xmlns:a16="http://schemas.microsoft.com/office/drawing/2014/main" id="{55D37022-2956-462D-B0DA-44C828726A6D}"/>
                  </a:ext>
                </a:extLst>
              </p:cNvPr>
              <p:cNvSpPr>
                <a:spLocks/>
              </p:cNvSpPr>
              <p:nvPr/>
            </p:nvSpPr>
            <p:spPr bwMode="auto">
              <a:xfrm>
                <a:off x="7721601" y="1765300"/>
                <a:ext cx="114300" cy="101600"/>
              </a:xfrm>
              <a:custGeom>
                <a:avLst/>
                <a:gdLst>
                  <a:gd name="T0" fmla="*/ 3 w 40"/>
                  <a:gd name="T1" fmla="*/ 36 h 36"/>
                  <a:gd name="T2" fmla="*/ 40 w 40"/>
                  <a:gd name="T3" fmla="*/ 11 h 36"/>
                  <a:gd name="T4" fmla="*/ 3 w 40"/>
                  <a:gd name="T5" fmla="*/ 36 h 36"/>
                </a:gdLst>
                <a:ahLst/>
                <a:cxnLst>
                  <a:cxn ang="0">
                    <a:pos x="T0" y="T1"/>
                  </a:cxn>
                  <a:cxn ang="0">
                    <a:pos x="T2" y="T3"/>
                  </a:cxn>
                  <a:cxn ang="0">
                    <a:pos x="T4" y="T5"/>
                  </a:cxn>
                </a:cxnLst>
                <a:rect l="0" t="0" r="r" b="b"/>
                <a:pathLst>
                  <a:path w="40" h="36">
                    <a:moveTo>
                      <a:pt x="3" y="36"/>
                    </a:moveTo>
                    <a:cubicBezTo>
                      <a:pt x="10" y="21"/>
                      <a:pt x="22" y="14"/>
                      <a:pt x="40" y="11"/>
                    </a:cubicBezTo>
                    <a:cubicBezTo>
                      <a:pt x="22" y="0"/>
                      <a:pt x="0" y="16"/>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33" name="Group 32">
              <a:extLst>
                <a:ext uri="{FF2B5EF4-FFF2-40B4-BE49-F238E27FC236}">
                  <a16:creationId xmlns:a16="http://schemas.microsoft.com/office/drawing/2014/main" id="{2E4B8827-0716-4E3B-8B2D-CF5444C9BCD0}"/>
                </a:ext>
              </a:extLst>
            </p:cNvPr>
            <p:cNvGrpSpPr/>
            <p:nvPr/>
          </p:nvGrpSpPr>
          <p:grpSpPr>
            <a:xfrm>
              <a:off x="9219053" y="2648274"/>
              <a:ext cx="399553" cy="302986"/>
              <a:chOff x="776399" y="3350418"/>
              <a:chExt cx="325438" cy="271463"/>
            </a:xfrm>
            <a:solidFill>
              <a:schemeClr val="bg1"/>
            </a:solidFill>
          </p:grpSpPr>
          <p:sp>
            <p:nvSpPr>
              <p:cNvPr id="35" name="Freeform 10135">
                <a:extLst>
                  <a:ext uri="{FF2B5EF4-FFF2-40B4-BE49-F238E27FC236}">
                    <a16:creationId xmlns:a16="http://schemas.microsoft.com/office/drawing/2014/main" id="{6179FA19-457E-4D9E-8C86-F6CE62A9453E}"/>
                  </a:ext>
                </a:extLst>
              </p:cNvPr>
              <p:cNvSpPr>
                <a:spLocks noEditPoints="1"/>
              </p:cNvSpPr>
              <p:nvPr/>
            </p:nvSpPr>
            <p:spPr bwMode="auto">
              <a:xfrm>
                <a:off x="877999" y="3434556"/>
                <a:ext cx="122238" cy="158750"/>
              </a:xfrm>
              <a:custGeom>
                <a:avLst/>
                <a:gdLst>
                  <a:gd name="T0" fmla="*/ 128 w 306"/>
                  <a:gd name="T1" fmla="*/ 364 h 398"/>
                  <a:gd name="T2" fmla="*/ 99 w 306"/>
                  <a:gd name="T3" fmla="*/ 350 h 398"/>
                  <a:gd name="T4" fmla="*/ 74 w 306"/>
                  <a:gd name="T5" fmla="*/ 331 h 398"/>
                  <a:gd name="T6" fmla="*/ 56 w 306"/>
                  <a:gd name="T7" fmla="*/ 310 h 398"/>
                  <a:gd name="T8" fmla="*/ 42 w 306"/>
                  <a:gd name="T9" fmla="*/ 285 h 398"/>
                  <a:gd name="T10" fmla="*/ 32 w 306"/>
                  <a:gd name="T11" fmla="*/ 258 h 398"/>
                  <a:gd name="T12" fmla="*/ 26 w 306"/>
                  <a:gd name="T13" fmla="*/ 204 h 398"/>
                  <a:gd name="T14" fmla="*/ 41 w 306"/>
                  <a:gd name="T15" fmla="*/ 83 h 398"/>
                  <a:gd name="T16" fmla="*/ 81 w 306"/>
                  <a:gd name="T17" fmla="*/ 72 h 398"/>
                  <a:gd name="T18" fmla="*/ 126 w 306"/>
                  <a:gd name="T19" fmla="*/ 55 h 398"/>
                  <a:gd name="T20" fmla="*/ 154 w 306"/>
                  <a:gd name="T21" fmla="*/ 38 h 398"/>
                  <a:gd name="T22" fmla="*/ 180 w 306"/>
                  <a:gd name="T23" fmla="*/ 55 h 398"/>
                  <a:gd name="T24" fmla="*/ 225 w 306"/>
                  <a:gd name="T25" fmla="*/ 72 h 398"/>
                  <a:gd name="T26" fmla="*/ 265 w 306"/>
                  <a:gd name="T27" fmla="*/ 83 h 398"/>
                  <a:gd name="T28" fmla="*/ 281 w 306"/>
                  <a:gd name="T29" fmla="*/ 204 h 398"/>
                  <a:gd name="T30" fmla="*/ 275 w 306"/>
                  <a:gd name="T31" fmla="*/ 258 h 398"/>
                  <a:gd name="T32" fmla="*/ 265 w 306"/>
                  <a:gd name="T33" fmla="*/ 285 h 398"/>
                  <a:gd name="T34" fmla="*/ 250 w 306"/>
                  <a:gd name="T35" fmla="*/ 310 h 398"/>
                  <a:gd name="T36" fmla="*/ 232 w 306"/>
                  <a:gd name="T37" fmla="*/ 331 h 398"/>
                  <a:gd name="T38" fmla="*/ 207 w 306"/>
                  <a:gd name="T39" fmla="*/ 350 h 398"/>
                  <a:gd name="T40" fmla="*/ 178 w 306"/>
                  <a:gd name="T41" fmla="*/ 364 h 398"/>
                  <a:gd name="T42" fmla="*/ 155 w 306"/>
                  <a:gd name="T43" fmla="*/ 0 h 398"/>
                  <a:gd name="T44" fmla="*/ 145 w 306"/>
                  <a:gd name="T45" fmla="*/ 10 h 398"/>
                  <a:gd name="T46" fmla="*/ 127 w 306"/>
                  <a:gd name="T47" fmla="*/ 25 h 398"/>
                  <a:gd name="T48" fmla="*/ 92 w 306"/>
                  <a:gd name="T49" fmla="*/ 41 h 398"/>
                  <a:gd name="T50" fmla="*/ 41 w 306"/>
                  <a:gd name="T51" fmla="*/ 55 h 398"/>
                  <a:gd name="T52" fmla="*/ 6 w 306"/>
                  <a:gd name="T53" fmla="*/ 69 h 398"/>
                  <a:gd name="T54" fmla="*/ 1 w 306"/>
                  <a:gd name="T55" fmla="*/ 77 h 398"/>
                  <a:gd name="T56" fmla="*/ 1 w 306"/>
                  <a:gd name="T57" fmla="*/ 220 h 398"/>
                  <a:gd name="T58" fmla="*/ 7 w 306"/>
                  <a:gd name="T59" fmla="*/ 262 h 398"/>
                  <a:gd name="T60" fmla="*/ 19 w 306"/>
                  <a:gd name="T61" fmla="*/ 297 h 398"/>
                  <a:gd name="T62" fmla="*/ 35 w 306"/>
                  <a:gd name="T63" fmla="*/ 326 h 398"/>
                  <a:gd name="T64" fmla="*/ 62 w 306"/>
                  <a:gd name="T65" fmla="*/ 354 h 398"/>
                  <a:gd name="T66" fmla="*/ 104 w 306"/>
                  <a:gd name="T67" fmla="*/ 382 h 398"/>
                  <a:gd name="T68" fmla="*/ 146 w 306"/>
                  <a:gd name="T69" fmla="*/ 397 h 398"/>
                  <a:gd name="T70" fmla="*/ 154 w 306"/>
                  <a:gd name="T71" fmla="*/ 398 h 398"/>
                  <a:gd name="T72" fmla="*/ 160 w 306"/>
                  <a:gd name="T73" fmla="*/ 397 h 398"/>
                  <a:gd name="T74" fmla="*/ 203 w 306"/>
                  <a:gd name="T75" fmla="*/ 382 h 398"/>
                  <a:gd name="T76" fmla="*/ 244 w 306"/>
                  <a:gd name="T77" fmla="*/ 354 h 398"/>
                  <a:gd name="T78" fmla="*/ 271 w 306"/>
                  <a:gd name="T79" fmla="*/ 326 h 398"/>
                  <a:gd name="T80" fmla="*/ 288 w 306"/>
                  <a:gd name="T81" fmla="*/ 297 h 398"/>
                  <a:gd name="T82" fmla="*/ 299 w 306"/>
                  <a:gd name="T83" fmla="*/ 262 h 398"/>
                  <a:gd name="T84" fmla="*/ 305 w 306"/>
                  <a:gd name="T85" fmla="*/ 220 h 398"/>
                  <a:gd name="T86" fmla="*/ 305 w 306"/>
                  <a:gd name="T87" fmla="*/ 77 h 398"/>
                  <a:gd name="T88" fmla="*/ 300 w 306"/>
                  <a:gd name="T89" fmla="*/ 69 h 398"/>
                  <a:gd name="T90" fmla="*/ 265 w 306"/>
                  <a:gd name="T91" fmla="*/ 55 h 398"/>
                  <a:gd name="T92" fmla="*/ 215 w 306"/>
                  <a:gd name="T93" fmla="*/ 41 h 398"/>
                  <a:gd name="T94" fmla="*/ 179 w 306"/>
                  <a:gd name="T95" fmla="*/ 25 h 398"/>
                  <a:gd name="T96" fmla="*/ 161 w 306"/>
                  <a:gd name="T97" fmla="*/ 1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6" h="398">
                    <a:moveTo>
                      <a:pt x="154" y="371"/>
                    </a:moveTo>
                    <a:lnTo>
                      <a:pt x="143" y="369"/>
                    </a:lnTo>
                    <a:lnTo>
                      <a:pt x="128" y="364"/>
                    </a:lnTo>
                    <a:lnTo>
                      <a:pt x="118" y="361"/>
                    </a:lnTo>
                    <a:lnTo>
                      <a:pt x="109" y="356"/>
                    </a:lnTo>
                    <a:lnTo>
                      <a:pt x="99" y="350"/>
                    </a:lnTo>
                    <a:lnTo>
                      <a:pt x="89" y="343"/>
                    </a:lnTo>
                    <a:lnTo>
                      <a:pt x="81" y="337"/>
                    </a:lnTo>
                    <a:lnTo>
                      <a:pt x="74" y="331"/>
                    </a:lnTo>
                    <a:lnTo>
                      <a:pt x="67" y="325"/>
                    </a:lnTo>
                    <a:lnTo>
                      <a:pt x="61" y="317"/>
                    </a:lnTo>
                    <a:lnTo>
                      <a:pt x="56" y="310"/>
                    </a:lnTo>
                    <a:lnTo>
                      <a:pt x="50" y="302"/>
                    </a:lnTo>
                    <a:lnTo>
                      <a:pt x="46" y="294"/>
                    </a:lnTo>
                    <a:lnTo>
                      <a:pt x="42" y="285"/>
                    </a:lnTo>
                    <a:lnTo>
                      <a:pt x="38" y="277"/>
                    </a:lnTo>
                    <a:lnTo>
                      <a:pt x="34" y="267"/>
                    </a:lnTo>
                    <a:lnTo>
                      <a:pt x="32" y="258"/>
                    </a:lnTo>
                    <a:lnTo>
                      <a:pt x="29" y="248"/>
                    </a:lnTo>
                    <a:lnTo>
                      <a:pt x="27" y="227"/>
                    </a:lnTo>
                    <a:lnTo>
                      <a:pt x="26" y="204"/>
                    </a:lnTo>
                    <a:lnTo>
                      <a:pt x="26" y="88"/>
                    </a:lnTo>
                    <a:lnTo>
                      <a:pt x="32" y="86"/>
                    </a:lnTo>
                    <a:lnTo>
                      <a:pt x="41" y="83"/>
                    </a:lnTo>
                    <a:lnTo>
                      <a:pt x="50" y="81"/>
                    </a:lnTo>
                    <a:lnTo>
                      <a:pt x="59" y="79"/>
                    </a:lnTo>
                    <a:lnTo>
                      <a:pt x="81" y="72"/>
                    </a:lnTo>
                    <a:lnTo>
                      <a:pt x="105" y="65"/>
                    </a:lnTo>
                    <a:lnTo>
                      <a:pt x="115" y="61"/>
                    </a:lnTo>
                    <a:lnTo>
                      <a:pt x="126" y="55"/>
                    </a:lnTo>
                    <a:lnTo>
                      <a:pt x="137" y="50"/>
                    </a:lnTo>
                    <a:lnTo>
                      <a:pt x="146" y="44"/>
                    </a:lnTo>
                    <a:lnTo>
                      <a:pt x="154" y="38"/>
                    </a:lnTo>
                    <a:lnTo>
                      <a:pt x="160" y="44"/>
                    </a:lnTo>
                    <a:lnTo>
                      <a:pt x="170" y="50"/>
                    </a:lnTo>
                    <a:lnTo>
                      <a:pt x="180" y="55"/>
                    </a:lnTo>
                    <a:lnTo>
                      <a:pt x="191" y="61"/>
                    </a:lnTo>
                    <a:lnTo>
                      <a:pt x="203" y="65"/>
                    </a:lnTo>
                    <a:lnTo>
                      <a:pt x="225" y="72"/>
                    </a:lnTo>
                    <a:lnTo>
                      <a:pt x="247" y="79"/>
                    </a:lnTo>
                    <a:lnTo>
                      <a:pt x="257" y="81"/>
                    </a:lnTo>
                    <a:lnTo>
                      <a:pt x="265" y="83"/>
                    </a:lnTo>
                    <a:lnTo>
                      <a:pt x="274" y="86"/>
                    </a:lnTo>
                    <a:lnTo>
                      <a:pt x="281" y="88"/>
                    </a:lnTo>
                    <a:lnTo>
                      <a:pt x="281" y="204"/>
                    </a:lnTo>
                    <a:lnTo>
                      <a:pt x="280" y="227"/>
                    </a:lnTo>
                    <a:lnTo>
                      <a:pt x="277" y="248"/>
                    </a:lnTo>
                    <a:lnTo>
                      <a:pt x="275" y="258"/>
                    </a:lnTo>
                    <a:lnTo>
                      <a:pt x="272" y="267"/>
                    </a:lnTo>
                    <a:lnTo>
                      <a:pt x="269" y="277"/>
                    </a:lnTo>
                    <a:lnTo>
                      <a:pt x="265" y="285"/>
                    </a:lnTo>
                    <a:lnTo>
                      <a:pt x="261" y="294"/>
                    </a:lnTo>
                    <a:lnTo>
                      <a:pt x="256" y="302"/>
                    </a:lnTo>
                    <a:lnTo>
                      <a:pt x="250" y="310"/>
                    </a:lnTo>
                    <a:lnTo>
                      <a:pt x="245" y="317"/>
                    </a:lnTo>
                    <a:lnTo>
                      <a:pt x="239" y="325"/>
                    </a:lnTo>
                    <a:lnTo>
                      <a:pt x="232" y="331"/>
                    </a:lnTo>
                    <a:lnTo>
                      <a:pt x="225" y="337"/>
                    </a:lnTo>
                    <a:lnTo>
                      <a:pt x="217" y="343"/>
                    </a:lnTo>
                    <a:lnTo>
                      <a:pt x="207" y="350"/>
                    </a:lnTo>
                    <a:lnTo>
                      <a:pt x="197" y="356"/>
                    </a:lnTo>
                    <a:lnTo>
                      <a:pt x="188" y="361"/>
                    </a:lnTo>
                    <a:lnTo>
                      <a:pt x="178" y="364"/>
                    </a:lnTo>
                    <a:lnTo>
                      <a:pt x="163" y="369"/>
                    </a:lnTo>
                    <a:lnTo>
                      <a:pt x="154" y="371"/>
                    </a:lnTo>
                    <a:close/>
                    <a:moveTo>
                      <a:pt x="155" y="0"/>
                    </a:moveTo>
                    <a:lnTo>
                      <a:pt x="151" y="0"/>
                    </a:lnTo>
                    <a:lnTo>
                      <a:pt x="148" y="5"/>
                    </a:lnTo>
                    <a:lnTo>
                      <a:pt x="145" y="10"/>
                    </a:lnTo>
                    <a:lnTo>
                      <a:pt x="141" y="14"/>
                    </a:lnTo>
                    <a:lnTo>
                      <a:pt x="137" y="18"/>
                    </a:lnTo>
                    <a:lnTo>
                      <a:pt x="127" y="25"/>
                    </a:lnTo>
                    <a:lnTo>
                      <a:pt x="116" y="32"/>
                    </a:lnTo>
                    <a:lnTo>
                      <a:pt x="104" y="37"/>
                    </a:lnTo>
                    <a:lnTo>
                      <a:pt x="92" y="41"/>
                    </a:lnTo>
                    <a:lnTo>
                      <a:pt x="79" y="46"/>
                    </a:lnTo>
                    <a:lnTo>
                      <a:pt x="65" y="49"/>
                    </a:lnTo>
                    <a:lnTo>
                      <a:pt x="41" y="55"/>
                    </a:lnTo>
                    <a:lnTo>
                      <a:pt x="21" y="62"/>
                    </a:lnTo>
                    <a:lnTo>
                      <a:pt x="12" y="66"/>
                    </a:lnTo>
                    <a:lnTo>
                      <a:pt x="6" y="69"/>
                    </a:lnTo>
                    <a:lnTo>
                      <a:pt x="3" y="71"/>
                    </a:lnTo>
                    <a:lnTo>
                      <a:pt x="2" y="73"/>
                    </a:lnTo>
                    <a:lnTo>
                      <a:pt x="1" y="77"/>
                    </a:lnTo>
                    <a:lnTo>
                      <a:pt x="0" y="79"/>
                    </a:lnTo>
                    <a:lnTo>
                      <a:pt x="0" y="204"/>
                    </a:lnTo>
                    <a:lnTo>
                      <a:pt x="1" y="220"/>
                    </a:lnTo>
                    <a:lnTo>
                      <a:pt x="2" y="235"/>
                    </a:lnTo>
                    <a:lnTo>
                      <a:pt x="5" y="249"/>
                    </a:lnTo>
                    <a:lnTo>
                      <a:pt x="7" y="262"/>
                    </a:lnTo>
                    <a:lnTo>
                      <a:pt x="11" y="275"/>
                    </a:lnTo>
                    <a:lnTo>
                      <a:pt x="14" y="286"/>
                    </a:lnTo>
                    <a:lnTo>
                      <a:pt x="19" y="297"/>
                    </a:lnTo>
                    <a:lnTo>
                      <a:pt x="24" y="308"/>
                    </a:lnTo>
                    <a:lnTo>
                      <a:pt x="30" y="317"/>
                    </a:lnTo>
                    <a:lnTo>
                      <a:pt x="35" y="326"/>
                    </a:lnTo>
                    <a:lnTo>
                      <a:pt x="42" y="334"/>
                    </a:lnTo>
                    <a:lnTo>
                      <a:pt x="48" y="342"/>
                    </a:lnTo>
                    <a:lnTo>
                      <a:pt x="62" y="354"/>
                    </a:lnTo>
                    <a:lnTo>
                      <a:pt x="76" y="366"/>
                    </a:lnTo>
                    <a:lnTo>
                      <a:pt x="90" y="375"/>
                    </a:lnTo>
                    <a:lnTo>
                      <a:pt x="104" y="382"/>
                    </a:lnTo>
                    <a:lnTo>
                      <a:pt x="116" y="387"/>
                    </a:lnTo>
                    <a:lnTo>
                      <a:pt x="128" y="392"/>
                    </a:lnTo>
                    <a:lnTo>
                      <a:pt x="146" y="397"/>
                    </a:lnTo>
                    <a:lnTo>
                      <a:pt x="154" y="398"/>
                    </a:lnTo>
                    <a:lnTo>
                      <a:pt x="154" y="398"/>
                    </a:lnTo>
                    <a:lnTo>
                      <a:pt x="154" y="398"/>
                    </a:lnTo>
                    <a:lnTo>
                      <a:pt x="154" y="398"/>
                    </a:lnTo>
                    <a:lnTo>
                      <a:pt x="154" y="398"/>
                    </a:lnTo>
                    <a:lnTo>
                      <a:pt x="160" y="397"/>
                    </a:lnTo>
                    <a:lnTo>
                      <a:pt x="178" y="392"/>
                    </a:lnTo>
                    <a:lnTo>
                      <a:pt x="190" y="387"/>
                    </a:lnTo>
                    <a:lnTo>
                      <a:pt x="203" y="382"/>
                    </a:lnTo>
                    <a:lnTo>
                      <a:pt x="216" y="375"/>
                    </a:lnTo>
                    <a:lnTo>
                      <a:pt x="230" y="366"/>
                    </a:lnTo>
                    <a:lnTo>
                      <a:pt x="244" y="354"/>
                    </a:lnTo>
                    <a:lnTo>
                      <a:pt x="258" y="342"/>
                    </a:lnTo>
                    <a:lnTo>
                      <a:pt x="264" y="334"/>
                    </a:lnTo>
                    <a:lnTo>
                      <a:pt x="271" y="326"/>
                    </a:lnTo>
                    <a:lnTo>
                      <a:pt x="277" y="317"/>
                    </a:lnTo>
                    <a:lnTo>
                      <a:pt x="282" y="308"/>
                    </a:lnTo>
                    <a:lnTo>
                      <a:pt x="288" y="297"/>
                    </a:lnTo>
                    <a:lnTo>
                      <a:pt x="292" y="286"/>
                    </a:lnTo>
                    <a:lnTo>
                      <a:pt x="296" y="275"/>
                    </a:lnTo>
                    <a:lnTo>
                      <a:pt x="299" y="262"/>
                    </a:lnTo>
                    <a:lnTo>
                      <a:pt x="302" y="249"/>
                    </a:lnTo>
                    <a:lnTo>
                      <a:pt x="304" y="235"/>
                    </a:lnTo>
                    <a:lnTo>
                      <a:pt x="305" y="220"/>
                    </a:lnTo>
                    <a:lnTo>
                      <a:pt x="306" y="204"/>
                    </a:lnTo>
                    <a:lnTo>
                      <a:pt x="306" y="79"/>
                    </a:lnTo>
                    <a:lnTo>
                      <a:pt x="305" y="77"/>
                    </a:lnTo>
                    <a:lnTo>
                      <a:pt x="305" y="73"/>
                    </a:lnTo>
                    <a:lnTo>
                      <a:pt x="303" y="71"/>
                    </a:lnTo>
                    <a:lnTo>
                      <a:pt x="300" y="69"/>
                    </a:lnTo>
                    <a:lnTo>
                      <a:pt x="294" y="66"/>
                    </a:lnTo>
                    <a:lnTo>
                      <a:pt x="286" y="62"/>
                    </a:lnTo>
                    <a:lnTo>
                      <a:pt x="265" y="55"/>
                    </a:lnTo>
                    <a:lnTo>
                      <a:pt x="241" y="49"/>
                    </a:lnTo>
                    <a:lnTo>
                      <a:pt x="228" y="46"/>
                    </a:lnTo>
                    <a:lnTo>
                      <a:pt x="215" y="41"/>
                    </a:lnTo>
                    <a:lnTo>
                      <a:pt x="203" y="37"/>
                    </a:lnTo>
                    <a:lnTo>
                      <a:pt x="190" y="32"/>
                    </a:lnTo>
                    <a:lnTo>
                      <a:pt x="179" y="25"/>
                    </a:lnTo>
                    <a:lnTo>
                      <a:pt x="170" y="18"/>
                    </a:lnTo>
                    <a:lnTo>
                      <a:pt x="165" y="14"/>
                    </a:lnTo>
                    <a:lnTo>
                      <a:pt x="161" y="10"/>
                    </a:lnTo>
                    <a:lnTo>
                      <a:pt x="158" y="5"/>
                    </a:lnTo>
                    <a:lnTo>
                      <a:pt x="15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6" name="Freeform 10136">
                <a:extLst>
                  <a:ext uri="{FF2B5EF4-FFF2-40B4-BE49-F238E27FC236}">
                    <a16:creationId xmlns:a16="http://schemas.microsoft.com/office/drawing/2014/main" id="{F01ACD37-84F2-400F-9EE1-B5FAB43B7BDB}"/>
                  </a:ext>
                </a:extLst>
              </p:cNvPr>
              <p:cNvSpPr>
                <a:spLocks/>
              </p:cNvSpPr>
              <p:nvPr/>
            </p:nvSpPr>
            <p:spPr bwMode="auto">
              <a:xfrm>
                <a:off x="939911" y="3458368"/>
                <a:ext cx="42863" cy="115888"/>
              </a:xfrm>
              <a:custGeom>
                <a:avLst/>
                <a:gdLst>
                  <a:gd name="T0" fmla="*/ 0 w 109"/>
                  <a:gd name="T1" fmla="*/ 0 h 291"/>
                  <a:gd name="T2" fmla="*/ 0 w 109"/>
                  <a:gd name="T3" fmla="*/ 291 h 291"/>
                  <a:gd name="T4" fmla="*/ 9 w 109"/>
                  <a:gd name="T5" fmla="*/ 289 h 291"/>
                  <a:gd name="T6" fmla="*/ 22 w 109"/>
                  <a:gd name="T7" fmla="*/ 285 h 291"/>
                  <a:gd name="T8" fmla="*/ 29 w 109"/>
                  <a:gd name="T9" fmla="*/ 281 h 291"/>
                  <a:gd name="T10" fmla="*/ 38 w 109"/>
                  <a:gd name="T11" fmla="*/ 277 h 291"/>
                  <a:gd name="T12" fmla="*/ 45 w 109"/>
                  <a:gd name="T13" fmla="*/ 272 h 291"/>
                  <a:gd name="T14" fmla="*/ 54 w 109"/>
                  <a:gd name="T15" fmla="*/ 267 h 291"/>
                  <a:gd name="T16" fmla="*/ 60 w 109"/>
                  <a:gd name="T17" fmla="*/ 261 h 291"/>
                  <a:gd name="T18" fmla="*/ 67 w 109"/>
                  <a:gd name="T19" fmla="*/ 256 h 291"/>
                  <a:gd name="T20" fmla="*/ 73 w 109"/>
                  <a:gd name="T21" fmla="*/ 250 h 291"/>
                  <a:gd name="T22" fmla="*/ 78 w 109"/>
                  <a:gd name="T23" fmla="*/ 244 h 291"/>
                  <a:gd name="T24" fmla="*/ 84 w 109"/>
                  <a:gd name="T25" fmla="*/ 237 h 291"/>
                  <a:gd name="T26" fmla="*/ 88 w 109"/>
                  <a:gd name="T27" fmla="*/ 231 h 291"/>
                  <a:gd name="T28" fmla="*/ 92 w 109"/>
                  <a:gd name="T29" fmla="*/ 223 h 291"/>
                  <a:gd name="T30" fmla="*/ 95 w 109"/>
                  <a:gd name="T31" fmla="*/ 216 h 291"/>
                  <a:gd name="T32" fmla="*/ 102 w 109"/>
                  <a:gd name="T33" fmla="*/ 200 h 291"/>
                  <a:gd name="T34" fmla="*/ 106 w 109"/>
                  <a:gd name="T35" fmla="*/ 182 h 291"/>
                  <a:gd name="T36" fmla="*/ 109 w 109"/>
                  <a:gd name="T37" fmla="*/ 164 h 291"/>
                  <a:gd name="T38" fmla="*/ 109 w 109"/>
                  <a:gd name="T39" fmla="*/ 143 h 291"/>
                  <a:gd name="T40" fmla="*/ 109 w 109"/>
                  <a:gd name="T41" fmla="*/ 41 h 291"/>
                  <a:gd name="T42" fmla="*/ 100 w 109"/>
                  <a:gd name="T43" fmla="*/ 38 h 291"/>
                  <a:gd name="T44" fmla="*/ 89 w 109"/>
                  <a:gd name="T45" fmla="*/ 35 h 291"/>
                  <a:gd name="T46" fmla="*/ 67 w 109"/>
                  <a:gd name="T47" fmla="*/ 29 h 291"/>
                  <a:gd name="T48" fmla="*/ 43 w 109"/>
                  <a:gd name="T49" fmla="*/ 22 h 291"/>
                  <a:gd name="T50" fmla="*/ 32 w 109"/>
                  <a:gd name="T51" fmla="*/ 17 h 291"/>
                  <a:gd name="T52" fmla="*/ 21 w 109"/>
                  <a:gd name="T53" fmla="*/ 12 h 291"/>
                  <a:gd name="T54" fmla="*/ 9 w 109"/>
                  <a:gd name="T55" fmla="*/ 6 h 291"/>
                  <a:gd name="T56" fmla="*/ 0 w 109"/>
                  <a:gd name="T5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291">
                    <a:moveTo>
                      <a:pt x="0" y="0"/>
                    </a:moveTo>
                    <a:lnTo>
                      <a:pt x="0" y="291"/>
                    </a:lnTo>
                    <a:lnTo>
                      <a:pt x="9" y="289"/>
                    </a:lnTo>
                    <a:lnTo>
                      <a:pt x="22" y="285"/>
                    </a:lnTo>
                    <a:lnTo>
                      <a:pt x="29" y="281"/>
                    </a:lnTo>
                    <a:lnTo>
                      <a:pt x="38" y="277"/>
                    </a:lnTo>
                    <a:lnTo>
                      <a:pt x="45" y="272"/>
                    </a:lnTo>
                    <a:lnTo>
                      <a:pt x="54" y="267"/>
                    </a:lnTo>
                    <a:lnTo>
                      <a:pt x="60" y="261"/>
                    </a:lnTo>
                    <a:lnTo>
                      <a:pt x="67" y="256"/>
                    </a:lnTo>
                    <a:lnTo>
                      <a:pt x="73" y="250"/>
                    </a:lnTo>
                    <a:lnTo>
                      <a:pt x="78" y="244"/>
                    </a:lnTo>
                    <a:lnTo>
                      <a:pt x="84" y="237"/>
                    </a:lnTo>
                    <a:lnTo>
                      <a:pt x="88" y="231"/>
                    </a:lnTo>
                    <a:lnTo>
                      <a:pt x="92" y="223"/>
                    </a:lnTo>
                    <a:lnTo>
                      <a:pt x="95" y="216"/>
                    </a:lnTo>
                    <a:lnTo>
                      <a:pt x="102" y="200"/>
                    </a:lnTo>
                    <a:lnTo>
                      <a:pt x="106" y="182"/>
                    </a:lnTo>
                    <a:lnTo>
                      <a:pt x="109" y="164"/>
                    </a:lnTo>
                    <a:lnTo>
                      <a:pt x="109" y="143"/>
                    </a:lnTo>
                    <a:lnTo>
                      <a:pt x="109" y="41"/>
                    </a:lnTo>
                    <a:lnTo>
                      <a:pt x="100" y="38"/>
                    </a:lnTo>
                    <a:lnTo>
                      <a:pt x="89" y="35"/>
                    </a:lnTo>
                    <a:lnTo>
                      <a:pt x="67" y="29"/>
                    </a:lnTo>
                    <a:lnTo>
                      <a:pt x="43" y="22"/>
                    </a:lnTo>
                    <a:lnTo>
                      <a:pt x="32" y="17"/>
                    </a:lnTo>
                    <a:lnTo>
                      <a:pt x="21" y="12"/>
                    </a:lnTo>
                    <a:lnTo>
                      <a:pt x="9" y="6"/>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7" name="Freeform 10137">
                <a:extLst>
                  <a:ext uri="{FF2B5EF4-FFF2-40B4-BE49-F238E27FC236}">
                    <a16:creationId xmlns:a16="http://schemas.microsoft.com/office/drawing/2014/main" id="{5226D2A0-8496-4A1D-93C1-A292AFA5135F}"/>
                  </a:ext>
                </a:extLst>
              </p:cNvPr>
              <p:cNvSpPr>
                <a:spLocks noEditPoints="1"/>
              </p:cNvSpPr>
              <p:nvPr/>
            </p:nvSpPr>
            <p:spPr bwMode="auto">
              <a:xfrm>
                <a:off x="776399" y="3350418"/>
                <a:ext cx="325438" cy="271463"/>
              </a:xfrm>
              <a:custGeom>
                <a:avLst/>
                <a:gdLst>
                  <a:gd name="T0" fmla="*/ 66 w 820"/>
                  <a:gd name="T1" fmla="*/ 637 h 684"/>
                  <a:gd name="T2" fmla="*/ 60 w 820"/>
                  <a:gd name="T3" fmla="*/ 635 h 684"/>
                  <a:gd name="T4" fmla="*/ 56 w 820"/>
                  <a:gd name="T5" fmla="*/ 630 h 684"/>
                  <a:gd name="T6" fmla="*/ 54 w 820"/>
                  <a:gd name="T7" fmla="*/ 625 h 684"/>
                  <a:gd name="T8" fmla="*/ 54 w 820"/>
                  <a:gd name="T9" fmla="*/ 202 h 684"/>
                  <a:gd name="T10" fmla="*/ 766 w 820"/>
                  <a:gd name="T11" fmla="*/ 622 h 684"/>
                  <a:gd name="T12" fmla="*/ 765 w 820"/>
                  <a:gd name="T13" fmla="*/ 627 h 684"/>
                  <a:gd name="T14" fmla="*/ 762 w 820"/>
                  <a:gd name="T15" fmla="*/ 632 h 684"/>
                  <a:gd name="T16" fmla="*/ 758 w 820"/>
                  <a:gd name="T17" fmla="*/ 636 h 684"/>
                  <a:gd name="T18" fmla="*/ 752 w 820"/>
                  <a:gd name="T19" fmla="*/ 637 h 684"/>
                  <a:gd name="T20" fmla="*/ 530 w 820"/>
                  <a:gd name="T21" fmla="*/ 165 h 684"/>
                  <a:gd name="T22" fmla="*/ 573 w 820"/>
                  <a:gd name="T23" fmla="*/ 119 h 684"/>
                  <a:gd name="T24" fmla="*/ 530 w 820"/>
                  <a:gd name="T25" fmla="*/ 165 h 684"/>
                  <a:gd name="T26" fmla="*/ 628 w 820"/>
                  <a:gd name="T27" fmla="*/ 119 h 684"/>
                  <a:gd name="T28" fmla="*/ 670 w 820"/>
                  <a:gd name="T29" fmla="*/ 165 h 684"/>
                  <a:gd name="T30" fmla="*/ 722 w 820"/>
                  <a:gd name="T31" fmla="*/ 165 h 684"/>
                  <a:gd name="T32" fmla="*/ 766 w 820"/>
                  <a:gd name="T33" fmla="*/ 119 h 684"/>
                  <a:gd name="T34" fmla="*/ 722 w 820"/>
                  <a:gd name="T35" fmla="*/ 165 h 684"/>
                  <a:gd name="T36" fmla="*/ 22 w 820"/>
                  <a:gd name="T37" fmla="*/ 50 h 684"/>
                  <a:gd name="T38" fmla="*/ 24 w 820"/>
                  <a:gd name="T39" fmla="*/ 39 h 684"/>
                  <a:gd name="T40" fmla="*/ 29 w 820"/>
                  <a:gd name="T41" fmla="*/ 31 h 684"/>
                  <a:gd name="T42" fmla="*/ 37 w 820"/>
                  <a:gd name="T43" fmla="*/ 26 h 684"/>
                  <a:gd name="T44" fmla="*/ 47 w 820"/>
                  <a:gd name="T45" fmla="*/ 23 h 684"/>
                  <a:gd name="T46" fmla="*/ 779 w 820"/>
                  <a:gd name="T47" fmla="*/ 23 h 684"/>
                  <a:gd name="T48" fmla="*/ 787 w 820"/>
                  <a:gd name="T49" fmla="*/ 28 h 684"/>
                  <a:gd name="T50" fmla="*/ 795 w 820"/>
                  <a:gd name="T51" fmla="*/ 35 h 684"/>
                  <a:gd name="T52" fmla="*/ 798 w 820"/>
                  <a:gd name="T53" fmla="*/ 45 h 684"/>
                  <a:gd name="T54" fmla="*/ 799 w 820"/>
                  <a:gd name="T55" fmla="*/ 81 h 684"/>
                  <a:gd name="T56" fmla="*/ 774 w 820"/>
                  <a:gd name="T57" fmla="*/ 0 h 684"/>
                  <a:gd name="T58" fmla="*/ 37 w 820"/>
                  <a:gd name="T59" fmla="*/ 1 h 684"/>
                  <a:gd name="T60" fmla="*/ 21 w 820"/>
                  <a:gd name="T61" fmla="*/ 9 h 684"/>
                  <a:gd name="T62" fmla="*/ 8 w 820"/>
                  <a:gd name="T63" fmla="*/ 22 h 684"/>
                  <a:gd name="T64" fmla="*/ 1 w 820"/>
                  <a:gd name="T65" fmla="*/ 41 h 684"/>
                  <a:gd name="T66" fmla="*/ 0 w 820"/>
                  <a:gd name="T67" fmla="*/ 634 h 684"/>
                  <a:gd name="T68" fmla="*/ 4 w 820"/>
                  <a:gd name="T69" fmla="*/ 654 h 684"/>
                  <a:gd name="T70" fmla="*/ 14 w 820"/>
                  <a:gd name="T71" fmla="*/ 670 h 684"/>
                  <a:gd name="T72" fmla="*/ 28 w 820"/>
                  <a:gd name="T73" fmla="*/ 680 h 684"/>
                  <a:gd name="T74" fmla="*/ 47 w 820"/>
                  <a:gd name="T75" fmla="*/ 684 h 684"/>
                  <a:gd name="T76" fmla="*/ 783 w 820"/>
                  <a:gd name="T77" fmla="*/ 684 h 684"/>
                  <a:gd name="T78" fmla="*/ 799 w 820"/>
                  <a:gd name="T79" fmla="*/ 675 h 684"/>
                  <a:gd name="T80" fmla="*/ 812 w 820"/>
                  <a:gd name="T81" fmla="*/ 662 h 684"/>
                  <a:gd name="T82" fmla="*/ 819 w 820"/>
                  <a:gd name="T83" fmla="*/ 644 h 684"/>
                  <a:gd name="T84" fmla="*/ 820 w 820"/>
                  <a:gd name="T85" fmla="*/ 50 h 684"/>
                  <a:gd name="T86" fmla="*/ 816 w 820"/>
                  <a:gd name="T87" fmla="*/ 31 h 684"/>
                  <a:gd name="T88" fmla="*/ 807 w 820"/>
                  <a:gd name="T89" fmla="*/ 15 h 684"/>
                  <a:gd name="T90" fmla="*/ 792 w 820"/>
                  <a:gd name="T91" fmla="*/ 4 h 684"/>
                  <a:gd name="T92" fmla="*/ 774 w 820"/>
                  <a:gd name="T9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0" h="684">
                    <a:moveTo>
                      <a:pt x="69" y="637"/>
                    </a:moveTo>
                    <a:lnTo>
                      <a:pt x="66" y="637"/>
                    </a:lnTo>
                    <a:lnTo>
                      <a:pt x="62" y="636"/>
                    </a:lnTo>
                    <a:lnTo>
                      <a:pt x="60" y="635"/>
                    </a:lnTo>
                    <a:lnTo>
                      <a:pt x="58" y="632"/>
                    </a:lnTo>
                    <a:lnTo>
                      <a:pt x="56" y="630"/>
                    </a:lnTo>
                    <a:lnTo>
                      <a:pt x="55" y="627"/>
                    </a:lnTo>
                    <a:lnTo>
                      <a:pt x="54" y="625"/>
                    </a:lnTo>
                    <a:lnTo>
                      <a:pt x="54" y="622"/>
                    </a:lnTo>
                    <a:lnTo>
                      <a:pt x="54" y="202"/>
                    </a:lnTo>
                    <a:lnTo>
                      <a:pt x="766" y="202"/>
                    </a:lnTo>
                    <a:lnTo>
                      <a:pt x="766" y="622"/>
                    </a:lnTo>
                    <a:lnTo>
                      <a:pt x="766" y="625"/>
                    </a:lnTo>
                    <a:lnTo>
                      <a:pt x="765" y="627"/>
                    </a:lnTo>
                    <a:lnTo>
                      <a:pt x="764" y="630"/>
                    </a:lnTo>
                    <a:lnTo>
                      <a:pt x="762" y="632"/>
                    </a:lnTo>
                    <a:lnTo>
                      <a:pt x="760" y="635"/>
                    </a:lnTo>
                    <a:lnTo>
                      <a:pt x="758" y="636"/>
                    </a:lnTo>
                    <a:lnTo>
                      <a:pt x="754" y="637"/>
                    </a:lnTo>
                    <a:lnTo>
                      <a:pt x="752" y="637"/>
                    </a:lnTo>
                    <a:lnTo>
                      <a:pt x="69" y="637"/>
                    </a:lnTo>
                    <a:close/>
                    <a:moveTo>
                      <a:pt x="530" y="165"/>
                    </a:moveTo>
                    <a:lnTo>
                      <a:pt x="530" y="119"/>
                    </a:lnTo>
                    <a:lnTo>
                      <a:pt x="573" y="119"/>
                    </a:lnTo>
                    <a:lnTo>
                      <a:pt x="573" y="165"/>
                    </a:lnTo>
                    <a:lnTo>
                      <a:pt x="530" y="165"/>
                    </a:lnTo>
                    <a:close/>
                    <a:moveTo>
                      <a:pt x="628" y="165"/>
                    </a:moveTo>
                    <a:lnTo>
                      <a:pt x="628" y="119"/>
                    </a:lnTo>
                    <a:lnTo>
                      <a:pt x="670" y="119"/>
                    </a:lnTo>
                    <a:lnTo>
                      <a:pt x="670" y="165"/>
                    </a:lnTo>
                    <a:lnTo>
                      <a:pt x="628" y="165"/>
                    </a:lnTo>
                    <a:close/>
                    <a:moveTo>
                      <a:pt x="722" y="165"/>
                    </a:moveTo>
                    <a:lnTo>
                      <a:pt x="722" y="119"/>
                    </a:lnTo>
                    <a:lnTo>
                      <a:pt x="766" y="119"/>
                    </a:lnTo>
                    <a:lnTo>
                      <a:pt x="766" y="165"/>
                    </a:lnTo>
                    <a:lnTo>
                      <a:pt x="722" y="165"/>
                    </a:lnTo>
                    <a:close/>
                    <a:moveTo>
                      <a:pt x="22" y="81"/>
                    </a:moveTo>
                    <a:lnTo>
                      <a:pt x="22" y="50"/>
                    </a:lnTo>
                    <a:lnTo>
                      <a:pt x="22" y="45"/>
                    </a:lnTo>
                    <a:lnTo>
                      <a:pt x="24" y="39"/>
                    </a:lnTo>
                    <a:lnTo>
                      <a:pt x="26" y="35"/>
                    </a:lnTo>
                    <a:lnTo>
                      <a:pt x="29" y="31"/>
                    </a:lnTo>
                    <a:lnTo>
                      <a:pt x="33" y="28"/>
                    </a:lnTo>
                    <a:lnTo>
                      <a:pt x="37" y="26"/>
                    </a:lnTo>
                    <a:lnTo>
                      <a:pt x="42" y="23"/>
                    </a:lnTo>
                    <a:lnTo>
                      <a:pt x="47" y="23"/>
                    </a:lnTo>
                    <a:lnTo>
                      <a:pt x="774" y="23"/>
                    </a:lnTo>
                    <a:lnTo>
                      <a:pt x="779" y="23"/>
                    </a:lnTo>
                    <a:lnTo>
                      <a:pt x="783" y="26"/>
                    </a:lnTo>
                    <a:lnTo>
                      <a:pt x="787" y="28"/>
                    </a:lnTo>
                    <a:lnTo>
                      <a:pt x="792" y="31"/>
                    </a:lnTo>
                    <a:lnTo>
                      <a:pt x="795" y="35"/>
                    </a:lnTo>
                    <a:lnTo>
                      <a:pt x="797" y="39"/>
                    </a:lnTo>
                    <a:lnTo>
                      <a:pt x="798" y="45"/>
                    </a:lnTo>
                    <a:lnTo>
                      <a:pt x="799" y="50"/>
                    </a:lnTo>
                    <a:lnTo>
                      <a:pt x="799" y="81"/>
                    </a:lnTo>
                    <a:lnTo>
                      <a:pt x="22" y="81"/>
                    </a:lnTo>
                    <a:close/>
                    <a:moveTo>
                      <a:pt x="774" y="0"/>
                    </a:moveTo>
                    <a:lnTo>
                      <a:pt x="47" y="0"/>
                    </a:lnTo>
                    <a:lnTo>
                      <a:pt x="37" y="1"/>
                    </a:lnTo>
                    <a:lnTo>
                      <a:pt x="28" y="4"/>
                    </a:lnTo>
                    <a:lnTo>
                      <a:pt x="21" y="9"/>
                    </a:lnTo>
                    <a:lnTo>
                      <a:pt x="14" y="15"/>
                    </a:lnTo>
                    <a:lnTo>
                      <a:pt x="8" y="22"/>
                    </a:lnTo>
                    <a:lnTo>
                      <a:pt x="4" y="31"/>
                    </a:lnTo>
                    <a:lnTo>
                      <a:pt x="1" y="41"/>
                    </a:lnTo>
                    <a:lnTo>
                      <a:pt x="0" y="50"/>
                    </a:lnTo>
                    <a:lnTo>
                      <a:pt x="0" y="634"/>
                    </a:lnTo>
                    <a:lnTo>
                      <a:pt x="1" y="644"/>
                    </a:lnTo>
                    <a:lnTo>
                      <a:pt x="4" y="654"/>
                    </a:lnTo>
                    <a:lnTo>
                      <a:pt x="8" y="662"/>
                    </a:lnTo>
                    <a:lnTo>
                      <a:pt x="14" y="670"/>
                    </a:lnTo>
                    <a:lnTo>
                      <a:pt x="21" y="675"/>
                    </a:lnTo>
                    <a:lnTo>
                      <a:pt x="28" y="680"/>
                    </a:lnTo>
                    <a:lnTo>
                      <a:pt x="37" y="684"/>
                    </a:lnTo>
                    <a:lnTo>
                      <a:pt x="47" y="684"/>
                    </a:lnTo>
                    <a:lnTo>
                      <a:pt x="774" y="684"/>
                    </a:lnTo>
                    <a:lnTo>
                      <a:pt x="783" y="684"/>
                    </a:lnTo>
                    <a:lnTo>
                      <a:pt x="792" y="680"/>
                    </a:lnTo>
                    <a:lnTo>
                      <a:pt x="799" y="675"/>
                    </a:lnTo>
                    <a:lnTo>
                      <a:pt x="807" y="670"/>
                    </a:lnTo>
                    <a:lnTo>
                      <a:pt x="812" y="662"/>
                    </a:lnTo>
                    <a:lnTo>
                      <a:pt x="816" y="654"/>
                    </a:lnTo>
                    <a:lnTo>
                      <a:pt x="819" y="644"/>
                    </a:lnTo>
                    <a:lnTo>
                      <a:pt x="820" y="634"/>
                    </a:lnTo>
                    <a:lnTo>
                      <a:pt x="820" y="50"/>
                    </a:lnTo>
                    <a:lnTo>
                      <a:pt x="819" y="41"/>
                    </a:lnTo>
                    <a:lnTo>
                      <a:pt x="816" y="31"/>
                    </a:lnTo>
                    <a:lnTo>
                      <a:pt x="812" y="22"/>
                    </a:lnTo>
                    <a:lnTo>
                      <a:pt x="807" y="15"/>
                    </a:lnTo>
                    <a:lnTo>
                      <a:pt x="799" y="9"/>
                    </a:lnTo>
                    <a:lnTo>
                      <a:pt x="792" y="4"/>
                    </a:lnTo>
                    <a:lnTo>
                      <a:pt x="783" y="1"/>
                    </a:lnTo>
                    <a:lnTo>
                      <a:pt x="77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sp>
          <p:nvSpPr>
            <p:cNvPr id="34" name="Freeform 86">
              <a:extLst>
                <a:ext uri="{FF2B5EF4-FFF2-40B4-BE49-F238E27FC236}">
                  <a16:creationId xmlns:a16="http://schemas.microsoft.com/office/drawing/2014/main" id="{666D3DF5-5BBB-4071-8B6F-B37CC5DBD975}"/>
                </a:ext>
              </a:extLst>
            </p:cNvPr>
            <p:cNvSpPr>
              <a:spLocks noEditPoints="1"/>
            </p:cNvSpPr>
            <p:nvPr/>
          </p:nvSpPr>
          <p:spPr bwMode="auto">
            <a:xfrm>
              <a:off x="6688649" y="2584503"/>
              <a:ext cx="321702" cy="381250"/>
            </a:xfrm>
            <a:custGeom>
              <a:avLst/>
              <a:gdLst/>
              <a:ahLst/>
              <a:cxnLst>
                <a:cxn ang="0">
                  <a:pos x="27" y="181"/>
                </a:cxn>
                <a:cxn ang="0">
                  <a:pos x="20" y="181"/>
                </a:cxn>
                <a:cxn ang="0">
                  <a:pos x="4" y="154"/>
                </a:cxn>
                <a:cxn ang="0">
                  <a:pos x="16" y="109"/>
                </a:cxn>
                <a:cxn ang="0">
                  <a:pos x="26" y="91"/>
                </a:cxn>
                <a:cxn ang="0">
                  <a:pos x="26" y="91"/>
                </a:cxn>
                <a:cxn ang="0">
                  <a:pos x="27" y="91"/>
                </a:cxn>
                <a:cxn ang="0">
                  <a:pos x="53" y="84"/>
                </a:cxn>
                <a:cxn ang="0">
                  <a:pos x="58" y="88"/>
                </a:cxn>
                <a:cxn ang="0">
                  <a:pos x="73" y="119"/>
                </a:cxn>
                <a:cxn ang="0">
                  <a:pos x="33" y="119"/>
                </a:cxn>
                <a:cxn ang="0">
                  <a:pos x="27" y="125"/>
                </a:cxn>
                <a:cxn ang="0">
                  <a:pos x="27" y="181"/>
                </a:cxn>
                <a:cxn ang="0">
                  <a:pos x="35" y="128"/>
                </a:cxn>
                <a:cxn ang="0">
                  <a:pos x="35" y="180"/>
                </a:cxn>
                <a:cxn ang="0">
                  <a:pos x="120" y="180"/>
                </a:cxn>
                <a:cxn ang="0">
                  <a:pos x="120" y="128"/>
                </a:cxn>
                <a:cxn ang="0">
                  <a:pos x="35" y="128"/>
                </a:cxn>
                <a:cxn ang="0">
                  <a:pos x="49" y="55"/>
                </a:cxn>
                <a:cxn ang="0">
                  <a:pos x="51" y="29"/>
                </a:cxn>
                <a:cxn ang="0">
                  <a:pos x="82" y="28"/>
                </a:cxn>
                <a:cxn ang="0">
                  <a:pos x="98" y="33"/>
                </a:cxn>
                <a:cxn ang="0">
                  <a:pos x="99" y="56"/>
                </a:cxn>
                <a:cxn ang="0">
                  <a:pos x="107" y="45"/>
                </a:cxn>
                <a:cxn ang="0">
                  <a:pos x="104" y="15"/>
                </a:cxn>
                <a:cxn ang="0">
                  <a:pos x="80" y="5"/>
                </a:cxn>
                <a:cxn ang="0">
                  <a:pos x="46" y="13"/>
                </a:cxn>
                <a:cxn ang="0">
                  <a:pos x="43" y="49"/>
                </a:cxn>
                <a:cxn ang="0">
                  <a:pos x="49" y="55"/>
                </a:cxn>
                <a:cxn ang="0">
                  <a:pos x="24" y="188"/>
                </a:cxn>
                <a:cxn ang="0">
                  <a:pos x="131" y="188"/>
                </a:cxn>
                <a:cxn ang="0">
                  <a:pos x="124" y="198"/>
                </a:cxn>
                <a:cxn ang="0">
                  <a:pos x="30" y="198"/>
                </a:cxn>
                <a:cxn ang="0">
                  <a:pos x="24" y="188"/>
                </a:cxn>
                <a:cxn ang="0">
                  <a:pos x="136" y="109"/>
                </a:cxn>
                <a:cxn ang="0">
                  <a:pos x="148" y="154"/>
                </a:cxn>
                <a:cxn ang="0">
                  <a:pos x="132" y="181"/>
                </a:cxn>
                <a:cxn ang="0">
                  <a:pos x="128" y="181"/>
                </a:cxn>
                <a:cxn ang="0">
                  <a:pos x="128" y="125"/>
                </a:cxn>
                <a:cxn ang="0">
                  <a:pos x="122" y="119"/>
                </a:cxn>
                <a:cxn ang="0">
                  <a:pos x="80" y="119"/>
                </a:cxn>
                <a:cxn ang="0">
                  <a:pos x="94" y="88"/>
                </a:cxn>
                <a:cxn ang="0">
                  <a:pos x="99" y="84"/>
                </a:cxn>
                <a:cxn ang="0">
                  <a:pos x="126" y="90"/>
                </a:cxn>
                <a:cxn ang="0">
                  <a:pos x="127" y="91"/>
                </a:cxn>
                <a:cxn ang="0">
                  <a:pos x="128" y="92"/>
                </a:cxn>
                <a:cxn ang="0">
                  <a:pos x="136" y="109"/>
                </a:cxn>
              </a:cxnLst>
              <a:rect l="0" t="0" r="r" b="b"/>
              <a:pathLst>
                <a:path w="152" h="198">
                  <a:moveTo>
                    <a:pt x="27" y="181"/>
                  </a:moveTo>
                  <a:cubicBezTo>
                    <a:pt x="20" y="181"/>
                    <a:pt x="20" y="181"/>
                    <a:pt x="20" y="181"/>
                  </a:cubicBezTo>
                  <a:cubicBezTo>
                    <a:pt x="2" y="181"/>
                    <a:pt x="0" y="169"/>
                    <a:pt x="4" y="154"/>
                  </a:cubicBezTo>
                  <a:cubicBezTo>
                    <a:pt x="16" y="109"/>
                    <a:pt x="16" y="109"/>
                    <a:pt x="16" y="109"/>
                  </a:cubicBezTo>
                  <a:cubicBezTo>
                    <a:pt x="18" y="102"/>
                    <a:pt x="21" y="96"/>
                    <a:pt x="26" y="91"/>
                  </a:cubicBezTo>
                  <a:cubicBezTo>
                    <a:pt x="26" y="91"/>
                    <a:pt x="26" y="91"/>
                    <a:pt x="26" y="91"/>
                  </a:cubicBezTo>
                  <a:cubicBezTo>
                    <a:pt x="27" y="91"/>
                    <a:pt x="27" y="91"/>
                    <a:pt x="27" y="91"/>
                  </a:cubicBezTo>
                  <a:cubicBezTo>
                    <a:pt x="53" y="84"/>
                    <a:pt x="53" y="84"/>
                    <a:pt x="53" y="84"/>
                  </a:cubicBezTo>
                  <a:cubicBezTo>
                    <a:pt x="58" y="88"/>
                    <a:pt x="58" y="88"/>
                    <a:pt x="58" y="88"/>
                  </a:cubicBezTo>
                  <a:cubicBezTo>
                    <a:pt x="73" y="119"/>
                    <a:pt x="73" y="119"/>
                    <a:pt x="73" y="119"/>
                  </a:cubicBezTo>
                  <a:cubicBezTo>
                    <a:pt x="33" y="119"/>
                    <a:pt x="33" y="119"/>
                    <a:pt x="33" y="119"/>
                  </a:cubicBezTo>
                  <a:cubicBezTo>
                    <a:pt x="27" y="125"/>
                    <a:pt x="27" y="125"/>
                    <a:pt x="27" y="125"/>
                  </a:cubicBezTo>
                  <a:cubicBezTo>
                    <a:pt x="27" y="181"/>
                    <a:pt x="27" y="181"/>
                    <a:pt x="27" y="181"/>
                  </a:cubicBezTo>
                  <a:close/>
                  <a:moveTo>
                    <a:pt x="35" y="128"/>
                  </a:moveTo>
                  <a:cubicBezTo>
                    <a:pt x="35" y="180"/>
                    <a:pt x="35" y="180"/>
                    <a:pt x="35" y="180"/>
                  </a:cubicBezTo>
                  <a:cubicBezTo>
                    <a:pt x="120" y="180"/>
                    <a:pt x="120" y="180"/>
                    <a:pt x="120" y="180"/>
                  </a:cubicBezTo>
                  <a:cubicBezTo>
                    <a:pt x="120" y="128"/>
                    <a:pt x="120" y="128"/>
                    <a:pt x="120" y="128"/>
                  </a:cubicBezTo>
                  <a:cubicBezTo>
                    <a:pt x="35" y="128"/>
                    <a:pt x="35" y="128"/>
                    <a:pt x="35" y="128"/>
                  </a:cubicBezTo>
                  <a:close/>
                  <a:moveTo>
                    <a:pt x="49" y="55"/>
                  </a:moveTo>
                  <a:cubicBezTo>
                    <a:pt x="48" y="45"/>
                    <a:pt x="48" y="40"/>
                    <a:pt x="51" y="29"/>
                  </a:cubicBezTo>
                  <a:cubicBezTo>
                    <a:pt x="58" y="34"/>
                    <a:pt x="74" y="31"/>
                    <a:pt x="82" y="28"/>
                  </a:cubicBezTo>
                  <a:cubicBezTo>
                    <a:pt x="85" y="34"/>
                    <a:pt x="92" y="35"/>
                    <a:pt x="98" y="33"/>
                  </a:cubicBezTo>
                  <a:cubicBezTo>
                    <a:pt x="100" y="42"/>
                    <a:pt x="100" y="43"/>
                    <a:pt x="99" y="56"/>
                  </a:cubicBezTo>
                  <a:cubicBezTo>
                    <a:pt x="99" y="56"/>
                    <a:pt x="106" y="50"/>
                    <a:pt x="107" y="45"/>
                  </a:cubicBezTo>
                  <a:cubicBezTo>
                    <a:pt x="108" y="39"/>
                    <a:pt x="106" y="19"/>
                    <a:pt x="104" y="15"/>
                  </a:cubicBezTo>
                  <a:cubicBezTo>
                    <a:pt x="101" y="8"/>
                    <a:pt x="94" y="4"/>
                    <a:pt x="80" y="5"/>
                  </a:cubicBezTo>
                  <a:cubicBezTo>
                    <a:pt x="67" y="0"/>
                    <a:pt x="52" y="5"/>
                    <a:pt x="46" y="13"/>
                  </a:cubicBezTo>
                  <a:cubicBezTo>
                    <a:pt x="43" y="16"/>
                    <a:pt x="39" y="45"/>
                    <a:pt x="43" y="49"/>
                  </a:cubicBezTo>
                  <a:cubicBezTo>
                    <a:pt x="46" y="54"/>
                    <a:pt x="49" y="55"/>
                    <a:pt x="49" y="55"/>
                  </a:cubicBezTo>
                  <a:close/>
                  <a:moveTo>
                    <a:pt x="24" y="188"/>
                  </a:moveTo>
                  <a:cubicBezTo>
                    <a:pt x="131" y="188"/>
                    <a:pt x="131" y="188"/>
                    <a:pt x="131" y="188"/>
                  </a:cubicBezTo>
                  <a:cubicBezTo>
                    <a:pt x="124" y="198"/>
                    <a:pt x="124" y="198"/>
                    <a:pt x="124" y="198"/>
                  </a:cubicBezTo>
                  <a:cubicBezTo>
                    <a:pt x="30" y="198"/>
                    <a:pt x="30" y="198"/>
                    <a:pt x="30" y="198"/>
                  </a:cubicBezTo>
                  <a:cubicBezTo>
                    <a:pt x="24" y="188"/>
                    <a:pt x="24" y="188"/>
                    <a:pt x="24" y="188"/>
                  </a:cubicBezTo>
                  <a:close/>
                  <a:moveTo>
                    <a:pt x="136" y="109"/>
                  </a:moveTo>
                  <a:cubicBezTo>
                    <a:pt x="148" y="154"/>
                    <a:pt x="148" y="154"/>
                    <a:pt x="148" y="154"/>
                  </a:cubicBezTo>
                  <a:cubicBezTo>
                    <a:pt x="152" y="169"/>
                    <a:pt x="150" y="181"/>
                    <a:pt x="132" y="181"/>
                  </a:cubicBezTo>
                  <a:cubicBezTo>
                    <a:pt x="128" y="181"/>
                    <a:pt x="128" y="181"/>
                    <a:pt x="128" y="181"/>
                  </a:cubicBezTo>
                  <a:cubicBezTo>
                    <a:pt x="128" y="125"/>
                    <a:pt x="128" y="125"/>
                    <a:pt x="128" y="125"/>
                  </a:cubicBezTo>
                  <a:cubicBezTo>
                    <a:pt x="122" y="119"/>
                    <a:pt x="122" y="119"/>
                    <a:pt x="122" y="119"/>
                  </a:cubicBezTo>
                  <a:cubicBezTo>
                    <a:pt x="80" y="119"/>
                    <a:pt x="80" y="119"/>
                    <a:pt x="80" y="119"/>
                  </a:cubicBezTo>
                  <a:cubicBezTo>
                    <a:pt x="94" y="88"/>
                    <a:pt x="94" y="88"/>
                    <a:pt x="94" y="88"/>
                  </a:cubicBezTo>
                  <a:cubicBezTo>
                    <a:pt x="99" y="84"/>
                    <a:pt x="99" y="84"/>
                    <a:pt x="99" y="84"/>
                  </a:cubicBezTo>
                  <a:cubicBezTo>
                    <a:pt x="126" y="90"/>
                    <a:pt x="126" y="90"/>
                    <a:pt x="126" y="90"/>
                  </a:cubicBezTo>
                  <a:cubicBezTo>
                    <a:pt x="127" y="91"/>
                    <a:pt x="127" y="91"/>
                    <a:pt x="127" y="91"/>
                  </a:cubicBezTo>
                  <a:cubicBezTo>
                    <a:pt x="128" y="92"/>
                    <a:pt x="128" y="92"/>
                    <a:pt x="128" y="92"/>
                  </a:cubicBezTo>
                  <a:cubicBezTo>
                    <a:pt x="132" y="97"/>
                    <a:pt x="135" y="103"/>
                    <a:pt x="136" y="10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spTree>
    <p:custDataLst>
      <p:tags r:id="rId1"/>
    </p:custDataLst>
    <p:extLst>
      <p:ext uri="{BB962C8B-B14F-4D97-AF65-F5344CB8AC3E}">
        <p14:creationId xmlns:p14="http://schemas.microsoft.com/office/powerpoint/2010/main" val="1089879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579233" cy="1993900"/>
          </a:xfrm>
        </p:spPr>
        <p:txBody>
          <a:bodyPr/>
          <a:lstStyle/>
          <a:p>
            <a:pPr>
              <a:lnSpc>
                <a:spcPts val="7200"/>
              </a:lnSpc>
            </a:pPr>
            <a:r>
              <a:rPr lang="en-GB" sz="6600"/>
              <a:t>Appendix H: Team résumé</a:t>
            </a:r>
          </a:p>
        </p:txBody>
      </p:sp>
    </p:spTree>
    <p:custDataLst>
      <p:tags r:id="rId1"/>
    </p:custDataLst>
    <p:extLst>
      <p:ext uri="{BB962C8B-B14F-4D97-AF65-F5344CB8AC3E}">
        <p14:creationId xmlns:p14="http://schemas.microsoft.com/office/powerpoint/2010/main" val="2360508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8514-6CB1-416A-837F-BC5C787BADBF}"/>
              </a:ext>
            </a:extLst>
          </p:cNvPr>
          <p:cNvSpPr>
            <a:spLocks noGrp="1"/>
          </p:cNvSpPr>
          <p:nvPr>
            <p:ph type="title"/>
          </p:nvPr>
        </p:nvSpPr>
        <p:spPr/>
        <p:txBody>
          <a:bodyPr/>
          <a:lstStyle/>
          <a:p>
            <a:r>
              <a:rPr lang="en-US"/>
              <a:t>Chetan Gavankar, Engagement Partner</a:t>
            </a:r>
          </a:p>
        </p:txBody>
      </p:sp>
      <p:grpSp>
        <p:nvGrpSpPr>
          <p:cNvPr id="3" name="Group 2">
            <a:extLst>
              <a:ext uri="{FF2B5EF4-FFF2-40B4-BE49-F238E27FC236}">
                <a16:creationId xmlns:a16="http://schemas.microsoft.com/office/drawing/2014/main" id="{640B019A-C8E8-45D1-BBBF-2821B3C8794E}"/>
              </a:ext>
            </a:extLst>
          </p:cNvPr>
          <p:cNvGrpSpPr/>
          <p:nvPr/>
        </p:nvGrpSpPr>
        <p:grpSpPr>
          <a:xfrm>
            <a:off x="1012048" y="1427559"/>
            <a:ext cx="10589402" cy="4846313"/>
            <a:chOff x="1385219" y="1128785"/>
            <a:chExt cx="10589402" cy="4846313"/>
          </a:xfrm>
        </p:grpSpPr>
        <p:sp>
          <p:nvSpPr>
            <p:cNvPr id="4" name="Left Box">
              <a:extLst>
                <a:ext uri="{FF2B5EF4-FFF2-40B4-BE49-F238E27FC236}">
                  <a16:creationId xmlns:a16="http://schemas.microsoft.com/office/drawing/2014/main" id="{0D2ECE6E-F607-47CE-BDB8-2009FBD3F25A}"/>
                </a:ext>
              </a:extLst>
            </p:cNvPr>
            <p:cNvSpPr txBox="1">
              <a:spLocks/>
            </p:cNvSpPr>
            <p:nvPr/>
          </p:nvSpPr>
          <p:spPr>
            <a:xfrm>
              <a:off x="1385219" y="2666744"/>
              <a:ext cx="2108405" cy="3276603"/>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spcBef>
                  <a:spcPts val="0"/>
                </a:spcBef>
                <a:spcAft>
                  <a:spcPts val="0"/>
                </a:spcAft>
                <a:defRPr/>
              </a:pPr>
              <a:r>
                <a:rPr lang="en-US" sz="900">
                  <a:solidFill>
                    <a:srgbClr val="000000"/>
                  </a:solidFill>
                </a:rPr>
                <a:t>Two Financial Center</a:t>
              </a:r>
            </a:p>
            <a:p>
              <a:pPr lvl="1">
                <a:spcBef>
                  <a:spcPts val="0"/>
                </a:spcBef>
                <a:spcAft>
                  <a:spcPts val="0"/>
                </a:spcAft>
                <a:defRPr/>
              </a:pPr>
              <a:r>
                <a:rPr lang="en-US" sz="900">
                  <a:solidFill>
                    <a:srgbClr val="000000"/>
                  </a:solidFill>
                </a:rPr>
                <a:t>60 South Street</a:t>
              </a:r>
            </a:p>
            <a:p>
              <a:pPr lvl="1">
                <a:spcBef>
                  <a:spcPts val="0"/>
                </a:spcBef>
                <a:spcAft>
                  <a:spcPts val="0"/>
                </a:spcAft>
                <a:defRPr/>
              </a:pPr>
              <a:r>
                <a:rPr lang="en-US" sz="900">
                  <a:solidFill>
                    <a:srgbClr val="000000"/>
                  </a:solidFill>
                </a:rPr>
                <a:t>Boston, MA 02111</a:t>
              </a:r>
            </a:p>
            <a:p>
              <a:pPr lvl="1">
                <a:spcBef>
                  <a:spcPts val="0"/>
                </a:spcBef>
                <a:spcAft>
                  <a:spcPts val="0"/>
                </a:spcAft>
                <a:defRPr/>
              </a:pPr>
              <a:endParaRPr lang="en-US" sz="900">
                <a:solidFill>
                  <a:srgbClr val="000000"/>
                </a:solidFill>
              </a:endParaRPr>
            </a:p>
            <a:p>
              <a:pPr lvl="1">
                <a:spcBef>
                  <a:spcPts val="0"/>
                </a:spcBef>
                <a:spcAft>
                  <a:spcPts val="0"/>
                </a:spcAft>
                <a:defRPr/>
              </a:pPr>
              <a:r>
                <a:rPr lang="en-US" sz="900">
                  <a:solidFill>
                    <a:srgbClr val="000000"/>
                  </a:solidFill>
                </a:rPr>
                <a:t>Tel 617-988-1471</a:t>
              </a:r>
              <a:br>
                <a:rPr lang="en-US" sz="900">
                  <a:solidFill>
                    <a:srgbClr val="000000"/>
                  </a:solidFill>
                </a:rPr>
              </a:br>
              <a:r>
                <a:rPr lang="en-US" sz="900">
                  <a:solidFill>
                    <a:srgbClr val="000000"/>
                  </a:solidFill>
                </a:rPr>
                <a:t>Cell 617-650-3010</a:t>
              </a:r>
            </a:p>
            <a:p>
              <a:pPr lvl="1">
                <a:spcBef>
                  <a:spcPts val="0"/>
                </a:spcBef>
                <a:spcAft>
                  <a:spcPts val="0"/>
                </a:spcAft>
                <a:defRPr/>
              </a:pPr>
              <a:r>
                <a:rPr lang="en-US" sz="900">
                  <a:solidFill>
                    <a:srgbClr val="000000"/>
                  </a:solidFill>
                </a:rPr>
                <a:t>cgavankar@kpmg.com</a:t>
              </a:r>
            </a:p>
            <a:p>
              <a:pPr lvl="1">
                <a:spcBef>
                  <a:spcPts val="0"/>
                </a:spcBef>
                <a:spcAft>
                  <a:spcPts val="0"/>
                </a:spcAft>
                <a:defRPr/>
              </a:pPr>
              <a:endParaRPr lang="en-US" sz="900">
                <a:solidFill>
                  <a:srgbClr val="000000"/>
                </a:solidFill>
              </a:endParaRPr>
            </a:p>
            <a:p>
              <a:pPr marL="0" lvl="3" indent="0" defTabSz="914400" fontAlgn="base">
                <a:spcBef>
                  <a:spcPts val="0"/>
                </a:spcBef>
                <a:spcAft>
                  <a:spcPts val="0"/>
                </a:spcAft>
                <a:buClr>
                  <a:srgbClr val="00338D"/>
                </a:buClr>
                <a:buSzPct val="100000"/>
                <a:buNone/>
                <a:tabLst>
                  <a:tab pos="296851" algn="l"/>
                </a:tabLst>
                <a:defRPr/>
              </a:pPr>
              <a:r>
                <a:rPr lang="en-US" sz="900" b="1">
                  <a:solidFill>
                    <a:srgbClr val="00338D"/>
                  </a:solidFill>
                </a:rPr>
                <a:t>Education, licenses &amp; certifications</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MS computer information systems</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BS Engineering</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endParaRPr lang="en-US" sz="900" kern="0">
                <a:solidFill>
                  <a:schemeClr val="tx1"/>
                </a:solidFill>
              </a:endParaRPr>
            </a:p>
            <a:p>
              <a:pPr marL="0" lvl="3" indent="0" defTabSz="914400" fontAlgn="base">
                <a:spcBef>
                  <a:spcPts val="0"/>
                </a:spcBef>
                <a:spcAft>
                  <a:spcPts val="300"/>
                </a:spcAft>
                <a:buClr>
                  <a:srgbClr val="00338D"/>
                </a:buClr>
                <a:buSzPct val="100000"/>
                <a:buNone/>
                <a:defRPr/>
              </a:pPr>
              <a:endParaRPr lang="en-US" sz="900">
                <a:solidFill>
                  <a:srgbClr val="000000"/>
                </a:solidFill>
              </a:endParaRPr>
            </a:p>
          </p:txBody>
        </p:sp>
        <p:sp>
          <p:nvSpPr>
            <p:cNvPr id="5" name="Right Box">
              <a:extLst>
                <a:ext uri="{FF2B5EF4-FFF2-40B4-BE49-F238E27FC236}">
                  <a16:creationId xmlns:a16="http://schemas.microsoft.com/office/drawing/2014/main" id="{A05BF680-BA94-4E15-A212-7F6181756D93}"/>
                </a:ext>
              </a:extLst>
            </p:cNvPr>
            <p:cNvSpPr txBox="1">
              <a:spLocks/>
            </p:cNvSpPr>
            <p:nvPr/>
          </p:nvSpPr>
          <p:spPr>
            <a:xfrm>
              <a:off x="3730684" y="1128785"/>
              <a:ext cx="8243937" cy="4846313"/>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300"/>
                </a:spcAft>
              </a:pPr>
              <a:r>
                <a:rPr lang="en-US" b="1"/>
                <a:t>What can I do for you?	</a:t>
              </a:r>
            </a:p>
            <a:p>
              <a:pPr>
                <a:spcAft>
                  <a:spcPts val="300"/>
                </a:spcAft>
              </a:pPr>
              <a:r>
                <a:rPr lang="en-US">
                  <a:solidFill>
                    <a:schemeClr val="tx1"/>
                  </a:solidFill>
                </a:rPr>
                <a:t>I am a cyber leader for KPMG life sciences and financial services clients. Over past 20 years I have delivered numerous Target Operating Model, Information Protection and Governance projects. </a:t>
              </a:r>
              <a:endParaRPr lang="en-US" b="1"/>
            </a:p>
            <a:p>
              <a:pPr>
                <a:spcAft>
                  <a:spcPts val="300"/>
                </a:spcAft>
              </a:pPr>
              <a:r>
                <a:rPr lang="en-US" b="1"/>
                <a:t>Representative Professional and industry experience</a:t>
              </a:r>
            </a:p>
            <a:p>
              <a:pPr marL="171450" indent="-171450">
                <a:spcAft>
                  <a:spcPts val="300"/>
                </a:spcAft>
                <a:buFont typeface="Arial" panose="020B0604020202020204" pitchFamily="34" charset="0"/>
                <a:buChar char="•"/>
              </a:pPr>
              <a:r>
                <a:rPr lang="en-US">
                  <a:solidFill>
                    <a:schemeClr val="tx1"/>
                  </a:solidFill>
                </a:rPr>
                <a:t>Designed and implemented a security services operating model at a multi-national organization. The tailored design and implementation was related to transformation of the existing fragmented security governance structure to a unified security governance and reporting operating model.</a:t>
              </a:r>
            </a:p>
            <a:p>
              <a:pPr marL="171450" indent="-171450">
                <a:spcAft>
                  <a:spcPts val="300"/>
                </a:spcAft>
                <a:buFont typeface="Arial" panose="020B0604020202020204" pitchFamily="34" charset="0"/>
                <a:buChar char="•"/>
              </a:pPr>
              <a:r>
                <a:rPr lang="en-US">
                  <a:solidFill>
                    <a:schemeClr val="tx1"/>
                  </a:solidFill>
                </a:rPr>
                <a:t>Led a team to successfully deliver a complex security program related to data protection program at a global organization. This security program required design, development, and implementation of multiple technology solutions to address access management, records management, data destruction, data leakage and prevention, data masking, logging &amp; monitoring, third party information security. </a:t>
              </a:r>
            </a:p>
            <a:p>
              <a:pPr marL="171450" indent="-171450">
                <a:spcAft>
                  <a:spcPts val="300"/>
                </a:spcAft>
                <a:buFont typeface="Arial" panose="020B0604020202020204" pitchFamily="34" charset="0"/>
                <a:buChar char="•"/>
              </a:pPr>
              <a:r>
                <a:rPr lang="en-US">
                  <a:solidFill>
                    <a:schemeClr val="tx1"/>
                  </a:solidFill>
                </a:rPr>
                <a:t>Led a team to design and implement an Identity and Access Management program to resolve user-access-security issues at a multi-national organization. Program included solution design, development, and implementation for vendor and Joint Venture access to the firm’s 600 critical systems. Program required managing a tactical and strategic access management solution. Worked with executive and senior management to design a project to deliver solutions for sustainable access controls, which were aligned with the firm’s strategic initiatives.</a:t>
              </a:r>
            </a:p>
            <a:p>
              <a:pPr marL="171450" indent="-171450">
                <a:spcAft>
                  <a:spcPts val="300"/>
                </a:spcAft>
                <a:buFont typeface="Arial" panose="020B0604020202020204" pitchFamily="34" charset="0"/>
                <a:buChar char="•"/>
              </a:pPr>
              <a:r>
                <a:rPr lang="en-US">
                  <a:solidFill>
                    <a:schemeClr val="tx1"/>
                  </a:solidFill>
                </a:rPr>
                <a:t>Designed and executed a tactical remediation program and designed a comprehensive 3 year program to address IT-Security MRA at a G-SIFI, with US operations, including issue management remediation.</a:t>
              </a:r>
            </a:p>
            <a:p>
              <a:pPr marL="171450" indent="-171450">
                <a:spcAft>
                  <a:spcPts val="300"/>
                </a:spcAft>
                <a:buFont typeface="Arial" panose="020B0604020202020204" pitchFamily="34" charset="0"/>
                <a:buChar char="•"/>
              </a:pPr>
              <a:r>
                <a:rPr lang="en-US">
                  <a:solidFill>
                    <a:schemeClr val="tx1"/>
                  </a:solidFill>
                </a:rPr>
                <a:t>Designed and delivered global third security party programs at multiple global organizations in financial services, healthcare, and telecommunications industries</a:t>
              </a:r>
            </a:p>
            <a:p>
              <a:pPr marL="171450" indent="-171450">
                <a:spcAft>
                  <a:spcPts val="300"/>
                </a:spcAft>
                <a:buFont typeface="Arial" panose="020B0604020202020204" pitchFamily="34" charset="0"/>
                <a:buChar char="•"/>
              </a:pPr>
              <a:r>
                <a:rPr lang="en-US">
                  <a:solidFill>
                    <a:schemeClr val="tx1"/>
                  </a:solidFill>
                </a:rPr>
                <a:t>Led and executed numerous Cyber assessments – NIST CSF, NYDFS, ISO 27001, GDPR, CCPA, Penetration Test</a:t>
              </a:r>
            </a:p>
            <a:p>
              <a:pPr>
                <a:spcAft>
                  <a:spcPts val="300"/>
                </a:spcAft>
              </a:pPr>
              <a:endParaRPr lang="en-US" b="1"/>
            </a:p>
          </p:txBody>
        </p:sp>
      </p:grpSp>
      <p:pic>
        <p:nvPicPr>
          <p:cNvPr id="8" name="Picture 7">
            <a:extLst>
              <a:ext uri="{FF2B5EF4-FFF2-40B4-BE49-F238E27FC236}">
                <a16:creationId xmlns:a16="http://schemas.microsoft.com/office/drawing/2014/main" id="{B663E447-2BFA-4B68-8E54-4B1295AEC5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856"/>
          <a:stretch/>
        </p:blipFill>
        <p:spPr>
          <a:xfrm>
            <a:off x="900466" y="1427559"/>
            <a:ext cx="1119923" cy="1228555"/>
          </a:xfrm>
          <a:prstGeom prst="rect">
            <a:avLst/>
          </a:prstGeom>
        </p:spPr>
      </p:pic>
    </p:spTree>
    <p:custDataLst>
      <p:tags r:id="rId1"/>
    </p:custDataLst>
    <p:extLst>
      <p:ext uri="{BB962C8B-B14F-4D97-AF65-F5344CB8AC3E}">
        <p14:creationId xmlns:p14="http://schemas.microsoft.com/office/powerpoint/2010/main" val="4007406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43ADF0-D460-430F-BC20-E66BB66FAEA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78"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4A43ADF0-D460-430F-BC20-E66BB66FAEA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5867FBA7-DD1F-46EE-AB15-9B815FC38C17}"/>
              </a:ext>
            </a:extLst>
          </p:cNvPr>
          <p:cNvSpPr>
            <a:spLocks noGrp="1"/>
          </p:cNvSpPr>
          <p:nvPr>
            <p:ph type="title"/>
          </p:nvPr>
        </p:nvSpPr>
        <p:spPr/>
        <p:txBody>
          <a:bodyPr/>
          <a:lstStyle/>
          <a:p>
            <a:r>
              <a:rPr lang="en-US"/>
              <a:t>Daniel Guistolise, Engagement Managing Director</a:t>
            </a:r>
          </a:p>
        </p:txBody>
      </p:sp>
      <p:sp>
        <p:nvSpPr>
          <p:cNvPr id="27" name="Text Placeholder 26">
            <a:extLst>
              <a:ext uri="{FF2B5EF4-FFF2-40B4-BE49-F238E27FC236}">
                <a16:creationId xmlns:a16="http://schemas.microsoft.com/office/drawing/2014/main" id="{75C25C60-1B0B-4EBC-A81B-24807BA2DE95}"/>
              </a:ext>
            </a:extLst>
          </p:cNvPr>
          <p:cNvSpPr>
            <a:spLocks noGrp="1"/>
          </p:cNvSpPr>
          <p:nvPr>
            <p:ph type="body" sz="quarter" idx="4294967295"/>
          </p:nvPr>
        </p:nvSpPr>
        <p:spPr>
          <a:xfrm>
            <a:off x="3356449" y="1432844"/>
            <a:ext cx="8385175" cy="4521200"/>
          </a:xfrm>
        </p:spPr>
        <p:txBody>
          <a:bodyPr/>
          <a:lstStyle/>
          <a:p>
            <a:r>
              <a:rPr lang="en-US" sz="1000" b="1"/>
              <a:t>What can I do for you?</a:t>
            </a:r>
            <a:endParaRPr lang="en-US" sz="1000">
              <a:solidFill>
                <a:schemeClr val="tx1"/>
              </a:solidFill>
            </a:endParaRPr>
          </a:p>
          <a:p>
            <a:pPr lvl="1">
              <a:spcAft>
                <a:spcPts val="300"/>
              </a:spcAft>
            </a:pPr>
            <a:r>
              <a:rPr lang="en-US" sz="1000">
                <a:solidFill>
                  <a:schemeClr val="tx1"/>
                </a:solidFill>
              </a:rPr>
              <a:t>I will partner with your leadership team to drive the execution of this complex transformation. I always start with the end in mind, bringing a razor-sharp focus on what transformation outcomes we are targeting and the strategic value we have promised the enterprise. </a:t>
            </a:r>
          </a:p>
          <a:p>
            <a:pPr lvl="1">
              <a:spcAft>
                <a:spcPts val="300"/>
              </a:spcAft>
            </a:pPr>
            <a:r>
              <a:rPr lang="en-US" sz="1000">
                <a:solidFill>
                  <a:schemeClr val="tx1"/>
                </a:solidFill>
              </a:rPr>
              <a:t>I have over 25 years’ experience planning, executing, and controlling large, global transformations. I recognize any successful transformation starts with effective governance. I specialize in designing the right transformation governance model bridging any gaps between business and IT to foster buy-in from the right leaders at the right time. This includes defining specific agile teams for transformations, to embed new ways of working to yield business-led solutions. </a:t>
            </a:r>
          </a:p>
          <a:p>
            <a:pPr lvl="1">
              <a:spcAft>
                <a:spcPts val="300"/>
              </a:spcAft>
            </a:pPr>
            <a:r>
              <a:rPr lang="en-US" sz="1000">
                <a:solidFill>
                  <a:schemeClr val="tx1"/>
                </a:solidFill>
              </a:rPr>
              <a:t>For the day-to-day delivery, I focus on architecting the most effective ways of working for our team, including using Agile methods to promote collaboration and incremental delivery of capability and value. </a:t>
            </a:r>
          </a:p>
          <a:p>
            <a:pPr lvl="1">
              <a:spcAft>
                <a:spcPts val="300"/>
              </a:spcAft>
            </a:pPr>
            <a:r>
              <a:rPr lang="en-US" sz="1000">
                <a:solidFill>
                  <a:schemeClr val="tx1"/>
                </a:solidFill>
              </a:rPr>
              <a:t>Finally, I will focus on the people impact of this significant change from Day 1. I have led the change efforts on dozens of large-scale solution delivery programs, never losing focus on the fact that value cannot be achieved unless we can activate your people to adopt the change. </a:t>
            </a:r>
          </a:p>
          <a:p>
            <a:r>
              <a:rPr lang="en-US" sz="1000" b="1"/>
              <a:t>Recent engagement experience</a:t>
            </a:r>
            <a:endParaRPr lang="en-US" sz="1000">
              <a:solidFill>
                <a:schemeClr val="tx1"/>
              </a:solidFill>
            </a:endParaRPr>
          </a:p>
          <a:p>
            <a:pPr lvl="2">
              <a:spcAft>
                <a:spcPts val="300"/>
              </a:spcAft>
            </a:pPr>
            <a:r>
              <a:rPr lang="en-US" sz="1000">
                <a:solidFill>
                  <a:schemeClr val="tx1"/>
                </a:solidFill>
              </a:rPr>
              <a:t>For Cigna’s Project Dawn, evaluated current PMO and value management effectiveness in order to pivot from a delivery based effort to one that can measure value realized. </a:t>
            </a:r>
          </a:p>
          <a:p>
            <a:pPr lvl="2">
              <a:spcAft>
                <a:spcPts val="300"/>
              </a:spcAft>
            </a:pPr>
            <a:r>
              <a:rPr lang="en-US" sz="1000">
                <a:solidFill>
                  <a:schemeClr val="tx1"/>
                </a:solidFill>
              </a:rPr>
              <a:t>For Cigna’s Advanced Cyber organization, established program office to drive program prioritization, funding, and delivery standards for enterprise cyber program investments. </a:t>
            </a:r>
          </a:p>
          <a:p>
            <a:pPr lvl="2">
              <a:spcAft>
                <a:spcPts val="300"/>
              </a:spcAft>
            </a:pPr>
            <a:r>
              <a:rPr lang="en-US" sz="1000">
                <a:solidFill>
                  <a:schemeClr val="tx1"/>
                </a:solidFill>
              </a:rPr>
              <a:t>For large healthcare company, led the review of its strategic transformation portfolio to improve program definition and capital committee review to drive strategic alignment and prioritization governance. </a:t>
            </a:r>
          </a:p>
          <a:p>
            <a:pPr lvl="2">
              <a:spcAft>
                <a:spcPts val="300"/>
              </a:spcAft>
            </a:pPr>
            <a:r>
              <a:rPr lang="en-US" sz="1000">
                <a:solidFill>
                  <a:schemeClr val="tx1"/>
                </a:solidFill>
              </a:rPr>
              <a:t>For large healthcare company, led the definition of a new operating model to accelerate innovative ideas through the transformation lifecycle. Included the definition of new portfolio and change management process as well as the stand-up of a new innovation lifecycle to identify promising program investment opportunities. </a:t>
            </a:r>
          </a:p>
          <a:p>
            <a:pPr lvl="2">
              <a:spcAft>
                <a:spcPts val="300"/>
              </a:spcAft>
            </a:pPr>
            <a:r>
              <a:rPr lang="en-US" sz="1000">
                <a:solidFill>
                  <a:schemeClr val="tx1"/>
                </a:solidFill>
              </a:rPr>
              <a:t>For a large environment organization, worked with the enterprise governance committee to align the enterprise strategy to the definition of a multi-year roadmap of strategic transformation initiatives. Included the revamp of the governance approach, as well as reorganization of how IT and business collaborated to identify strategic priorities. </a:t>
            </a:r>
          </a:p>
          <a:p>
            <a:pPr lvl="2">
              <a:spcAft>
                <a:spcPts val="300"/>
              </a:spcAft>
            </a:pPr>
            <a:r>
              <a:rPr lang="en-US" sz="1000">
                <a:solidFill>
                  <a:schemeClr val="tx1"/>
                </a:solidFill>
              </a:rPr>
              <a:t>For large industrial manufacturing company, led the establishment of a new organization to deliver strategic transformation programs. Using lessons learned from previous transformation failures, all aspects of the delivery organization were revamped, including the governance, program selection, program and change management</a:t>
            </a:r>
          </a:p>
        </p:txBody>
      </p:sp>
      <p:sp>
        <p:nvSpPr>
          <p:cNvPr id="28" name="Text Placeholder 27">
            <a:extLst>
              <a:ext uri="{FF2B5EF4-FFF2-40B4-BE49-F238E27FC236}">
                <a16:creationId xmlns:a16="http://schemas.microsoft.com/office/drawing/2014/main" id="{1B9E31EC-19D9-4EE0-99A9-E20B3BA6B07C}"/>
              </a:ext>
            </a:extLst>
          </p:cNvPr>
          <p:cNvSpPr>
            <a:spLocks noGrp="1"/>
          </p:cNvSpPr>
          <p:nvPr>
            <p:ph type="body" sz="quarter" idx="4294967295"/>
          </p:nvPr>
        </p:nvSpPr>
        <p:spPr>
          <a:xfrm>
            <a:off x="1010040" y="2973982"/>
            <a:ext cx="2101649" cy="3016250"/>
          </a:xfrm>
        </p:spPr>
        <p:txBody>
          <a:bodyPr/>
          <a:lstStyle/>
          <a:p>
            <a:pPr lvl="1">
              <a:spcAft>
                <a:spcPts val="0"/>
              </a:spcAft>
            </a:pPr>
            <a:r>
              <a:rPr lang="en-US" sz="900">
                <a:solidFill>
                  <a:schemeClr val="tx1"/>
                </a:solidFill>
              </a:rPr>
              <a:t>Cell: 773-294-1644</a:t>
            </a:r>
          </a:p>
          <a:p>
            <a:pPr lvl="1">
              <a:spcAft>
                <a:spcPts val="0"/>
              </a:spcAft>
            </a:pPr>
            <a:r>
              <a:rPr lang="en-US" sz="900">
                <a:solidFill>
                  <a:schemeClr val="tx1"/>
                </a:solidFill>
              </a:rPr>
              <a:t>dguistolise@kpmg.com</a:t>
            </a:r>
          </a:p>
          <a:p>
            <a:pPr>
              <a:spcAft>
                <a:spcPts val="0"/>
              </a:spcAft>
            </a:pPr>
            <a:endParaRPr lang="en-US" sz="900"/>
          </a:p>
          <a:p>
            <a:pPr>
              <a:spcAft>
                <a:spcPts val="0"/>
              </a:spcAft>
            </a:pPr>
            <a:r>
              <a:rPr lang="en-US" sz="900"/>
              <a:t>Education, licenses and certifications</a:t>
            </a:r>
          </a:p>
          <a:p>
            <a:pPr lvl="2">
              <a:spcAft>
                <a:spcPts val="0"/>
              </a:spcAft>
            </a:pPr>
            <a:r>
              <a:rPr lang="en-US" sz="900">
                <a:solidFill>
                  <a:schemeClr val="tx1"/>
                </a:solidFill>
              </a:rPr>
              <a:t>University of Illinois, BS Engineering</a:t>
            </a:r>
          </a:p>
          <a:p>
            <a:pPr>
              <a:spcAft>
                <a:spcPts val="0"/>
              </a:spcAft>
            </a:pPr>
            <a:endParaRPr lang="en-US"/>
          </a:p>
        </p:txBody>
      </p:sp>
      <p:pic>
        <p:nvPicPr>
          <p:cNvPr id="14" name="Picture 2">
            <a:extLst>
              <a:ext uri="{FF2B5EF4-FFF2-40B4-BE49-F238E27FC236}">
                <a16:creationId xmlns:a16="http://schemas.microsoft.com/office/drawing/2014/main" id="{B0B9D75C-272A-4314-9746-2345161DCCB9}"/>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544" y="1432844"/>
            <a:ext cx="1261872" cy="13898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75695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8514-6CB1-416A-837F-BC5C787BADBF}"/>
              </a:ext>
            </a:extLst>
          </p:cNvPr>
          <p:cNvSpPr>
            <a:spLocks noGrp="1"/>
          </p:cNvSpPr>
          <p:nvPr>
            <p:ph type="title"/>
          </p:nvPr>
        </p:nvSpPr>
        <p:spPr/>
        <p:txBody>
          <a:bodyPr/>
          <a:lstStyle/>
          <a:p>
            <a:r>
              <a:rPr lang="en-US"/>
              <a:t>Ope Odebiyi, Engagement Director</a:t>
            </a:r>
          </a:p>
        </p:txBody>
      </p:sp>
      <p:grpSp>
        <p:nvGrpSpPr>
          <p:cNvPr id="3" name="Group 2">
            <a:extLst>
              <a:ext uri="{FF2B5EF4-FFF2-40B4-BE49-F238E27FC236}">
                <a16:creationId xmlns:a16="http://schemas.microsoft.com/office/drawing/2014/main" id="{640B019A-C8E8-45D1-BBBF-2821B3C8794E}"/>
              </a:ext>
            </a:extLst>
          </p:cNvPr>
          <p:cNvGrpSpPr/>
          <p:nvPr/>
        </p:nvGrpSpPr>
        <p:grpSpPr>
          <a:xfrm>
            <a:off x="1012053" y="1413388"/>
            <a:ext cx="10902443" cy="4887780"/>
            <a:chOff x="1385224" y="1114614"/>
            <a:chExt cx="10902443" cy="4887780"/>
          </a:xfrm>
        </p:grpSpPr>
        <p:sp>
          <p:nvSpPr>
            <p:cNvPr id="4" name="Left Box">
              <a:extLst>
                <a:ext uri="{FF2B5EF4-FFF2-40B4-BE49-F238E27FC236}">
                  <a16:creationId xmlns:a16="http://schemas.microsoft.com/office/drawing/2014/main" id="{0D2ECE6E-F607-47CE-BDB8-2009FBD3F25A}"/>
                </a:ext>
              </a:extLst>
            </p:cNvPr>
            <p:cNvSpPr txBox="1">
              <a:spLocks/>
            </p:cNvSpPr>
            <p:nvPr/>
          </p:nvSpPr>
          <p:spPr>
            <a:xfrm>
              <a:off x="1397251" y="2666744"/>
              <a:ext cx="2108405" cy="3276603"/>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spcBef>
                  <a:spcPts val="0"/>
                </a:spcBef>
                <a:spcAft>
                  <a:spcPts val="0"/>
                </a:spcAft>
                <a:defRPr/>
              </a:pPr>
              <a:r>
                <a:rPr lang="en-US" sz="900">
                  <a:solidFill>
                    <a:srgbClr val="000000"/>
                  </a:solidFill>
                </a:rPr>
                <a:t>200 E. Randolph Street</a:t>
              </a:r>
            </a:p>
            <a:p>
              <a:pPr lvl="1">
                <a:spcBef>
                  <a:spcPts val="0"/>
                </a:spcBef>
                <a:spcAft>
                  <a:spcPts val="0"/>
                </a:spcAft>
                <a:defRPr/>
              </a:pPr>
              <a:r>
                <a:rPr lang="en-US" sz="900">
                  <a:solidFill>
                    <a:srgbClr val="000000"/>
                  </a:solidFill>
                </a:rPr>
                <a:t>Aon Center</a:t>
              </a:r>
            </a:p>
            <a:p>
              <a:pPr lvl="1">
                <a:spcBef>
                  <a:spcPts val="0"/>
                </a:spcBef>
                <a:spcAft>
                  <a:spcPts val="0"/>
                </a:spcAft>
                <a:defRPr/>
              </a:pPr>
              <a:r>
                <a:rPr lang="en-US" sz="900">
                  <a:solidFill>
                    <a:srgbClr val="000000"/>
                  </a:solidFill>
                </a:rPr>
                <a:t>Suite 5500 </a:t>
              </a:r>
            </a:p>
            <a:p>
              <a:pPr lvl="1">
                <a:spcBef>
                  <a:spcPts val="0"/>
                </a:spcBef>
                <a:spcAft>
                  <a:spcPts val="0"/>
                </a:spcAft>
                <a:defRPr/>
              </a:pPr>
              <a:r>
                <a:rPr lang="en-US" sz="900">
                  <a:solidFill>
                    <a:srgbClr val="000000"/>
                  </a:solidFill>
                </a:rPr>
                <a:t>Chicago, IL 60601</a:t>
              </a:r>
            </a:p>
            <a:p>
              <a:pPr lvl="1">
                <a:spcBef>
                  <a:spcPts val="0"/>
                </a:spcBef>
                <a:spcAft>
                  <a:spcPts val="0"/>
                </a:spcAft>
                <a:defRPr/>
              </a:pPr>
              <a:endParaRPr lang="en-US" sz="900">
                <a:solidFill>
                  <a:srgbClr val="000000"/>
                </a:solidFill>
              </a:endParaRPr>
            </a:p>
            <a:p>
              <a:pPr lvl="1">
                <a:spcBef>
                  <a:spcPts val="0"/>
                </a:spcBef>
                <a:spcAft>
                  <a:spcPts val="0"/>
                </a:spcAft>
                <a:defRPr/>
              </a:pPr>
              <a:r>
                <a:rPr lang="en-US" sz="900">
                  <a:solidFill>
                    <a:srgbClr val="000000"/>
                  </a:solidFill>
                </a:rPr>
                <a:t>Tel 312-665-8889</a:t>
              </a:r>
              <a:br>
                <a:rPr lang="en-US" sz="900">
                  <a:solidFill>
                    <a:srgbClr val="000000"/>
                  </a:solidFill>
                </a:rPr>
              </a:br>
              <a:r>
                <a:rPr lang="en-US" sz="900">
                  <a:solidFill>
                    <a:srgbClr val="000000"/>
                  </a:solidFill>
                </a:rPr>
                <a:t>Cell 312-972-6261</a:t>
              </a:r>
            </a:p>
            <a:p>
              <a:pPr lvl="1">
                <a:spcBef>
                  <a:spcPts val="0"/>
                </a:spcBef>
                <a:spcAft>
                  <a:spcPts val="0"/>
                </a:spcAft>
                <a:defRPr/>
              </a:pPr>
              <a:r>
                <a:rPr lang="en-US" sz="900">
                  <a:solidFill>
                    <a:srgbClr val="000000"/>
                  </a:solidFill>
                </a:rPr>
                <a:t>opeodebiyi@kpmg.com</a:t>
              </a:r>
            </a:p>
            <a:p>
              <a:pPr lvl="1">
                <a:spcBef>
                  <a:spcPts val="0"/>
                </a:spcBef>
                <a:spcAft>
                  <a:spcPts val="0"/>
                </a:spcAft>
                <a:defRPr/>
              </a:pPr>
              <a:endParaRPr lang="en-US" sz="900">
                <a:solidFill>
                  <a:srgbClr val="000000"/>
                </a:solidFill>
              </a:endParaRPr>
            </a:p>
            <a:p>
              <a:pPr marL="0" lvl="3" indent="0" defTabSz="914400" fontAlgn="base">
                <a:spcBef>
                  <a:spcPts val="0"/>
                </a:spcBef>
                <a:spcAft>
                  <a:spcPts val="0"/>
                </a:spcAft>
                <a:buClr>
                  <a:srgbClr val="00338D"/>
                </a:buClr>
                <a:buSzPct val="100000"/>
                <a:buNone/>
                <a:tabLst>
                  <a:tab pos="296851" algn="l"/>
                </a:tabLst>
                <a:defRPr/>
              </a:pPr>
              <a:r>
                <a:rPr lang="en-US" sz="900" b="1">
                  <a:solidFill>
                    <a:srgbClr val="00338D"/>
                  </a:solidFill>
                </a:rPr>
                <a:t>Education, licenses &amp; certifications</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BS degree, management information system, Saint Xavier University, Chicago, IL</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MS degree, information system. concentration: information security and compliance, DePaul University, Chicago, IL</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Certified Information Systems Security Professional</a:t>
              </a:r>
            </a:p>
            <a:p>
              <a:pPr marL="91440" lvl="3" indent="-91440" defTabSz="914400" fontAlgn="base">
                <a:spcBef>
                  <a:spcPts val="0"/>
                </a:spcBef>
                <a:spcAft>
                  <a:spcPts val="0"/>
                </a:spcAft>
                <a:buClr>
                  <a:srgbClr val="00338D"/>
                </a:buClr>
                <a:buSzPct val="100000"/>
                <a:buFont typeface="Arial" panose="020B0604020202020204" pitchFamily="34" charset="0"/>
                <a:buChar char="•"/>
                <a:defRPr/>
              </a:pPr>
              <a:r>
                <a:rPr lang="en-US" sz="900" kern="0">
                  <a:solidFill>
                    <a:schemeClr val="tx1"/>
                  </a:solidFill>
                </a:rPr>
                <a:t>Certified Information Privacy Professional</a:t>
              </a:r>
            </a:p>
            <a:p>
              <a:pPr marL="0" lvl="3" indent="0" defTabSz="914400" fontAlgn="base">
                <a:spcBef>
                  <a:spcPts val="0"/>
                </a:spcBef>
                <a:spcAft>
                  <a:spcPts val="300"/>
                </a:spcAft>
                <a:buClr>
                  <a:srgbClr val="00338D"/>
                </a:buClr>
                <a:buSzPct val="100000"/>
                <a:buNone/>
                <a:defRPr/>
              </a:pPr>
              <a:endParaRPr lang="en-US" sz="900">
                <a:solidFill>
                  <a:srgbClr val="000000"/>
                </a:solidFill>
              </a:endParaRPr>
            </a:p>
          </p:txBody>
        </p:sp>
        <p:sp>
          <p:nvSpPr>
            <p:cNvPr id="5" name="Right Box">
              <a:extLst>
                <a:ext uri="{FF2B5EF4-FFF2-40B4-BE49-F238E27FC236}">
                  <a16:creationId xmlns:a16="http://schemas.microsoft.com/office/drawing/2014/main" id="{A05BF680-BA94-4E15-A212-7F6181756D93}"/>
                </a:ext>
              </a:extLst>
            </p:cNvPr>
            <p:cNvSpPr txBox="1">
              <a:spLocks/>
            </p:cNvSpPr>
            <p:nvPr/>
          </p:nvSpPr>
          <p:spPr>
            <a:xfrm>
              <a:off x="3717036" y="1156081"/>
              <a:ext cx="8570631" cy="4846313"/>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300"/>
                </a:spcAft>
              </a:pPr>
              <a:r>
                <a:rPr lang="en-US" b="1"/>
                <a:t>What I can do for you?</a:t>
              </a:r>
            </a:p>
            <a:p>
              <a:pPr lvl="1" indent="-173736">
                <a:lnSpc>
                  <a:spcPts val="1200"/>
                </a:lnSpc>
                <a:spcAft>
                  <a:spcPts val="300"/>
                </a:spcAft>
              </a:pPr>
              <a:r>
                <a:rPr lang="en-US">
                  <a:solidFill>
                    <a:srgbClr val="000000"/>
                  </a:solidFill>
                </a:rPr>
                <a:t>I have worked in the information technology and security industry for more than 15 years in various industries providing cybersecurity solutions to clients. I am known for building, developing, and leading strong teams that provide exceptional client service experience, while balancing competing priorities, tight deadlines, and a deep understanding of the client’s needs.</a:t>
              </a:r>
            </a:p>
            <a:p>
              <a:pPr lvl="1">
                <a:spcAft>
                  <a:spcPts val="300"/>
                </a:spcAft>
              </a:pPr>
              <a:r>
                <a:rPr lang="en-US" b="1"/>
                <a:t>Professional and industry experience</a:t>
              </a:r>
            </a:p>
            <a:p>
              <a:pPr marL="0" lvl="2" indent="0">
                <a:lnSpc>
                  <a:spcPts val="1200"/>
                </a:lnSpc>
                <a:spcAft>
                  <a:spcPts val="300"/>
                </a:spcAft>
                <a:buClr>
                  <a:srgbClr val="00338D"/>
                </a:buClr>
                <a:buNone/>
              </a:pPr>
              <a:r>
                <a:rPr lang="en-US">
                  <a:solidFill>
                    <a:srgbClr val="000000"/>
                  </a:solidFill>
                </a:rPr>
                <a:t>I am a dynamic security professional with an excellent problem solving technique, leadership and diversified experience. I have an extensive security and controls design and implementation experience within IT Operation and Infrastructure. Some of my recent engagements include:</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Conducted Cyber Maturity Assessments across different industries including Banking sector using industry frameworks such NIST CSF, ISO 27001, CIS Top 20 and FFIEC CAT</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Documented and understand the current state of PCI DSS compliance through interviews and data collection including policies, procedures, system configurations, and security controls and data flow diagrams</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Identified systems and applications hosting and transmitting PCI data across the network to ensure encryption or applicable security controls are implemented to protect PCI data</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Obtained documentation on system configuration showing detailing system hardening for servers and workstation hosting and transmission PCI data</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Identified missing or incomplete policies and procedures that do not meet the PCI DSS standards. Assess PCI data flow on systems, applications and networks to determine gaps and enhanced security measures</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Reviewed and identified cyber security risks, vulnerabilities and/or control weaknesses across key security capabilities such as Identity and access management, information technology asset management, cyber threat management, infrastructure security, data protection, resilience, physical and environmental security, governance and personnel security</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Developed a kick off meeting deck to highlight the project objective, approach and timeline to start/complete the cyber security assessment.</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Responsible for leading and developing project plan for the disaster recovery build out and restore efforts to support the client's production data center</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Identified and developed disaster recovery plan approach by developing a set of procedures to recover and protect the clients IT infrastructure in the event of a disaster</a:t>
              </a:r>
            </a:p>
            <a:p>
              <a:pPr marL="171450" lvl="3" indent="-171450" defTabSz="914400" fontAlgn="base">
                <a:spcAft>
                  <a:spcPts val="300"/>
                </a:spcAft>
                <a:buClr>
                  <a:srgbClr val="00338D"/>
                </a:buClr>
                <a:buSzPct val="100000"/>
                <a:buFont typeface="Arial" panose="020B0604020202020204" pitchFamily="34" charset="0"/>
                <a:buChar char="•"/>
                <a:defRPr/>
              </a:pPr>
              <a:r>
                <a:rPr lang="en-US">
                  <a:solidFill>
                    <a:srgbClr val="000000"/>
                  </a:solidFill>
                </a:rPr>
                <a:t>Identified project information technology stakeholders in areas relating to network, core Infrastructure, telecommunication, applications, and IT service delivery.</a:t>
              </a:r>
            </a:p>
            <a:p>
              <a:pPr marL="0" lvl="3" indent="0" defTabSz="914400" fontAlgn="base">
                <a:spcAft>
                  <a:spcPts val="300"/>
                </a:spcAft>
                <a:buClr>
                  <a:srgbClr val="00338D"/>
                </a:buClr>
                <a:buSzPct val="100000"/>
                <a:buNone/>
                <a:defRPr/>
              </a:pPr>
              <a:endParaRPr lang="en-US">
                <a:solidFill>
                  <a:srgbClr val="000000"/>
                </a:solidFill>
              </a:endParaRPr>
            </a:p>
          </p:txBody>
        </p:sp>
        <p:pic>
          <p:nvPicPr>
            <p:cNvPr id="6" name="Picture 5">
              <a:extLst>
                <a:ext uri="{FF2B5EF4-FFF2-40B4-BE49-F238E27FC236}">
                  <a16:creationId xmlns:a16="http://schemas.microsoft.com/office/drawing/2014/main" id="{1745A1A1-6A0C-4D87-8FFC-399C0311BA3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385224" y="1114614"/>
              <a:ext cx="1261110" cy="1401233"/>
            </a:xfrm>
            <a:prstGeom prst="rect">
              <a:avLst/>
            </a:prstGeom>
            <a:ln>
              <a:noFill/>
            </a:ln>
            <a:extLst>
              <a:ext uri="{53640926-AAD7-44D8-BBD7-CCE9431645EC}">
                <a14:shadowObscured xmlns:a14="http://schemas.microsoft.com/office/drawing/2010/main"/>
              </a:ext>
            </a:extLst>
          </p:spPr>
        </p:pic>
      </p:grpSp>
    </p:spTree>
    <p:custDataLst>
      <p:tags r:id="rId1"/>
    </p:custDataLst>
    <p:extLst>
      <p:ext uri="{BB962C8B-B14F-4D97-AF65-F5344CB8AC3E}">
        <p14:creationId xmlns:p14="http://schemas.microsoft.com/office/powerpoint/2010/main" val="2196891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A377-E1B3-4A28-9A84-4963DF48C399}"/>
              </a:ext>
            </a:extLst>
          </p:cNvPr>
          <p:cNvSpPr>
            <a:spLocks noGrp="1"/>
          </p:cNvSpPr>
          <p:nvPr>
            <p:ph type="title"/>
          </p:nvPr>
        </p:nvSpPr>
        <p:spPr/>
        <p:txBody>
          <a:bodyPr/>
          <a:lstStyle/>
          <a:p>
            <a:r>
              <a:rPr lang="en-US"/>
              <a:t>Greg Pendleton, Engagement Director</a:t>
            </a:r>
          </a:p>
        </p:txBody>
      </p:sp>
      <p:sp>
        <p:nvSpPr>
          <p:cNvPr id="3" name="Text Placeholder 6">
            <a:extLst>
              <a:ext uri="{FF2B5EF4-FFF2-40B4-BE49-F238E27FC236}">
                <a16:creationId xmlns:a16="http://schemas.microsoft.com/office/drawing/2014/main" id="{972A4550-C49F-4F8D-9A40-E011DAB36826}"/>
              </a:ext>
            </a:extLst>
          </p:cNvPr>
          <p:cNvSpPr txBox="1">
            <a:spLocks/>
          </p:cNvSpPr>
          <p:nvPr/>
        </p:nvSpPr>
        <p:spPr>
          <a:xfrm>
            <a:off x="3283407" y="1484620"/>
            <a:ext cx="8161342" cy="4815765"/>
          </a:xfrm>
          <a:prstGeom prst="rect">
            <a:avLst/>
          </a:prstGeom>
        </p:spPr>
        <p:txBody>
          <a:bodyPr vert="horz" lIns="9144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300"/>
              </a:spcAft>
            </a:pPr>
            <a:r>
              <a:rPr lang="en-US" b="1"/>
              <a:t>What I can do for you?</a:t>
            </a:r>
          </a:p>
          <a:p>
            <a:pPr lvl="1" indent="-173736">
              <a:lnSpc>
                <a:spcPts val="1200"/>
              </a:lnSpc>
              <a:spcBef>
                <a:spcPts val="0"/>
              </a:spcBef>
              <a:spcAft>
                <a:spcPts val="300"/>
              </a:spcAft>
            </a:pPr>
            <a:r>
              <a:rPr lang="en-US">
                <a:solidFill>
                  <a:srgbClr val="000000"/>
                </a:solidFill>
              </a:rPr>
              <a:t>I am a motivated leader with over 23 years of experience in business transformation, supply chain management and program management with Fortune 500 companies on a global scale. I have a successful record of designing and implementing business transformation strategies targeting growth, optimization with an emphasis on organizational change management and human centered design. This experience extends through the healthcare (provider and payer), insurance, retail, manufacturing, pharmaceutical distribution, hospitality, and government sectors.</a:t>
            </a:r>
          </a:p>
          <a:p>
            <a:pPr lvl="1" indent="-173736">
              <a:lnSpc>
                <a:spcPts val="1200"/>
              </a:lnSpc>
              <a:spcBef>
                <a:spcPts val="0"/>
              </a:spcBef>
              <a:spcAft>
                <a:spcPts val="300"/>
              </a:spcAft>
            </a:pPr>
            <a:endParaRPr lang="en-US" b="1"/>
          </a:p>
          <a:p>
            <a:pPr lvl="1" indent="-173736">
              <a:lnSpc>
                <a:spcPts val="1200"/>
              </a:lnSpc>
              <a:spcBef>
                <a:spcPts val="0"/>
              </a:spcBef>
              <a:spcAft>
                <a:spcPts val="300"/>
              </a:spcAft>
            </a:pPr>
            <a:r>
              <a:rPr lang="en-US" b="1"/>
              <a:t>Professional and industry experience</a:t>
            </a:r>
          </a:p>
          <a:p>
            <a:pPr lvl="1" indent="-173736">
              <a:lnSpc>
                <a:spcPts val="1200"/>
              </a:lnSpc>
              <a:spcBef>
                <a:spcPts val="0"/>
              </a:spcBef>
              <a:spcAft>
                <a:spcPts val="300"/>
              </a:spcAft>
            </a:pPr>
            <a:endParaRPr lang="en-US" b="1"/>
          </a:p>
          <a:p>
            <a:pPr lvl="2">
              <a:lnSpc>
                <a:spcPts val="1200"/>
              </a:lnSpc>
              <a:spcBef>
                <a:spcPts val="0"/>
              </a:spcBef>
              <a:spcAft>
                <a:spcPts val="300"/>
              </a:spcAft>
              <a:buClr>
                <a:srgbClr val="00338D"/>
              </a:buClr>
              <a:buFont typeface="Arial" panose="020B0604020202020204" pitchFamily="34" charset="0"/>
              <a:buChar char="•"/>
            </a:pPr>
            <a:r>
              <a:rPr lang="en-US">
                <a:solidFill>
                  <a:srgbClr val="000000"/>
                </a:solidFill>
              </a:rPr>
              <a:t>Led a value management assessment of a large scale, multi-year transformation for a Healthcare and Insurance payer. The outcome was a sequenced roadmap of recommendations laying out the steps necessary capture, manage and tell the value story.</a:t>
            </a:r>
          </a:p>
          <a:p>
            <a:pPr lvl="2">
              <a:lnSpc>
                <a:spcPts val="1200"/>
              </a:lnSpc>
              <a:spcBef>
                <a:spcPts val="0"/>
              </a:spcBef>
              <a:spcAft>
                <a:spcPts val="300"/>
              </a:spcAft>
              <a:buClr>
                <a:srgbClr val="00338D"/>
              </a:buClr>
              <a:buFont typeface="Arial" panose="020B0604020202020204" pitchFamily="34" charset="0"/>
              <a:buChar char="•"/>
            </a:pPr>
            <a:r>
              <a:rPr lang="en-US">
                <a:solidFill>
                  <a:srgbClr val="000000"/>
                </a:solidFill>
              </a:rPr>
              <a:t>As the Portfolio Leader at a major Healthcare provider I was responsible for a 3.5-year business transformation enabled by Workday. Responsibilities also included the planning and execution of tasks and activities, resource management, budget and timeline as well as executive reporting. Within this role I oversaw the portfolio focused on delivering Workday functionality and business transformation for the HCM, Payroll, Finance and Supply Chain functions. </a:t>
            </a:r>
          </a:p>
          <a:p>
            <a:pPr lvl="2">
              <a:lnSpc>
                <a:spcPts val="1200"/>
              </a:lnSpc>
              <a:spcBef>
                <a:spcPts val="0"/>
              </a:spcBef>
              <a:spcAft>
                <a:spcPts val="300"/>
              </a:spcAft>
              <a:buClr>
                <a:srgbClr val="00338D"/>
              </a:buClr>
              <a:buFont typeface="Arial" panose="020B0604020202020204" pitchFamily="34" charset="0"/>
              <a:buChar char="•"/>
            </a:pPr>
            <a:r>
              <a:rPr lang="en-US">
                <a:solidFill>
                  <a:srgbClr val="000000"/>
                </a:solidFill>
              </a:rPr>
              <a:t>As a Program Manager at a top 10 Insurance provider I was responsible for transforming the forms process for their entire Financial division. This effort resulted in improved compliance, increased efficiencies and reduction in costs.</a:t>
            </a:r>
          </a:p>
          <a:p>
            <a:pPr lvl="2">
              <a:lnSpc>
                <a:spcPts val="1200"/>
              </a:lnSpc>
              <a:spcBef>
                <a:spcPts val="0"/>
              </a:spcBef>
              <a:spcAft>
                <a:spcPts val="300"/>
              </a:spcAft>
              <a:buClr>
                <a:srgbClr val="00338D"/>
              </a:buClr>
              <a:buFont typeface="Arial" panose="020B0604020202020204" pitchFamily="34" charset="0"/>
              <a:buChar char="•"/>
            </a:pPr>
            <a:r>
              <a:rPr lang="en-US">
                <a:solidFill>
                  <a:srgbClr val="000000"/>
                </a:solidFill>
              </a:rPr>
              <a:t>Led an initiative at a top utilities provider to identify unperforming capabilities and develop improvement opportunities. This involved working with leadership to identify opportunities, prioritize them and standing up programs/projects to address them.</a:t>
            </a:r>
          </a:p>
          <a:p>
            <a:pPr lvl="2">
              <a:lnSpc>
                <a:spcPts val="1200"/>
              </a:lnSpc>
              <a:spcBef>
                <a:spcPts val="0"/>
              </a:spcBef>
              <a:spcAft>
                <a:spcPts val="300"/>
              </a:spcAft>
              <a:buClr>
                <a:srgbClr val="00338D"/>
              </a:buClr>
              <a:buFont typeface="Arial" panose="020B0604020202020204" pitchFamily="34" charset="0"/>
              <a:buChar char="•"/>
            </a:pPr>
            <a:r>
              <a:rPr lang="en-US">
                <a:solidFill>
                  <a:srgbClr val="000000"/>
                </a:solidFill>
              </a:rPr>
              <a:t>Led an effort to consolidate multiple ERPs globally for a major manufacturer. This included the identification, assessment, identification and planning of the ERP system ultimately selected.</a:t>
            </a:r>
          </a:p>
        </p:txBody>
      </p:sp>
      <p:sp>
        <p:nvSpPr>
          <p:cNvPr id="4" name="Text Placeholder 5">
            <a:extLst>
              <a:ext uri="{FF2B5EF4-FFF2-40B4-BE49-F238E27FC236}">
                <a16:creationId xmlns:a16="http://schemas.microsoft.com/office/drawing/2014/main" id="{9AA24579-0ADB-47D3-9344-3F9CEF192550}"/>
              </a:ext>
            </a:extLst>
          </p:cNvPr>
          <p:cNvSpPr txBox="1">
            <a:spLocks/>
          </p:cNvSpPr>
          <p:nvPr/>
        </p:nvSpPr>
        <p:spPr>
          <a:xfrm>
            <a:off x="995363" y="2935615"/>
            <a:ext cx="2162482" cy="3316286"/>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AU" altLang="en-US" sz="900" b="0" i="0" u="none" strike="noStrike" kern="1200" cap="none" spc="0" normalizeH="0" baseline="0" noProof="0">
                <a:ln>
                  <a:noFill/>
                </a:ln>
                <a:solidFill>
                  <a:srgbClr val="000000"/>
                </a:solidFill>
                <a:effectLst/>
                <a:uLnTx/>
                <a:uFillTx/>
                <a:ea typeface="Yu Gothic"/>
              </a:rPr>
              <a:t>Cell: 781-588-4338</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AU" altLang="en-US" sz="900" b="0" i="0" u="none" strike="noStrike" kern="1200" cap="none" spc="0" normalizeH="0" baseline="0" noProof="0">
                <a:ln>
                  <a:noFill/>
                </a:ln>
                <a:solidFill>
                  <a:srgbClr val="000000"/>
                </a:solidFill>
                <a:effectLst/>
                <a:uLnTx/>
                <a:uFillTx/>
                <a:ea typeface="Yu Gothic"/>
              </a:rPr>
              <a:t>gpendleton@kpmg.com</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AU" altLang="en-US" sz="900" b="0" i="0" u="none" strike="noStrike" kern="1200" cap="none" spc="0" normalizeH="0" baseline="0" noProof="0">
              <a:ln>
                <a:noFill/>
              </a:ln>
              <a:solidFill>
                <a:srgbClr val="000000"/>
              </a:solidFill>
              <a:effectLst/>
              <a:uLnTx/>
              <a:uFillTx/>
              <a:ea typeface="Yu Gothic"/>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AU" altLang="en-US" sz="900" b="1" i="0" u="none" strike="noStrike" kern="1200" cap="none" spc="0" normalizeH="0" baseline="0" noProof="0">
                <a:ln>
                  <a:noFill/>
                </a:ln>
                <a:solidFill>
                  <a:srgbClr val="00338D"/>
                </a:solidFill>
                <a:effectLst/>
                <a:uLnTx/>
                <a:uFillTx/>
                <a:ea typeface="Yu Gothic"/>
              </a:rPr>
              <a:t>Education, licenses and certifications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a:ln>
                  <a:noFill/>
                </a:ln>
                <a:solidFill>
                  <a:schemeClr val="tx1"/>
                </a:solidFill>
                <a:effectLst/>
                <a:uLnTx/>
                <a:uFillTx/>
                <a:ea typeface="Yu Gothic"/>
              </a:rPr>
              <a:t>Northeastern University, B. Sc.</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lang="en-AU" sz="900" b="0">
                <a:solidFill>
                  <a:schemeClr val="tx1"/>
                </a:solidFill>
                <a:ea typeface="Yu Gothic"/>
              </a:rPr>
              <a:t>Operations Technology</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a:ln>
                  <a:noFill/>
                </a:ln>
                <a:solidFill>
                  <a:schemeClr val="tx1"/>
                </a:solidFill>
                <a:effectLst/>
                <a:uLnTx/>
                <a:uFillTx/>
                <a:ea typeface="Yu Gothic"/>
              </a:rPr>
              <a:t>Lea</a:t>
            </a:r>
            <a:r>
              <a:rPr lang="en-AU" sz="900" b="0">
                <a:solidFill>
                  <a:schemeClr val="tx1"/>
                </a:solidFill>
                <a:ea typeface="Yu Gothic"/>
              </a:rPr>
              <a:t>n Product and Process Development</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a:ln>
                  <a:noFill/>
                </a:ln>
                <a:solidFill>
                  <a:schemeClr val="tx1"/>
                </a:solidFill>
                <a:effectLst/>
                <a:uLnTx/>
                <a:uFillTx/>
                <a:ea typeface="Yu Gothic"/>
              </a:rPr>
              <a:t>APQP</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AU" altLang="en-US" sz="900" b="0" i="0" u="none" strike="noStrike" kern="1200" cap="none" spc="0" normalizeH="0" baseline="0" noProof="0">
              <a:ln>
                <a:noFill/>
              </a:ln>
              <a:solidFill>
                <a:srgbClr val="000000"/>
              </a:solidFill>
              <a:effectLst/>
              <a:uLnTx/>
              <a:uFillTx/>
              <a:ea typeface="Yu Gothic"/>
            </a:endParaRPr>
          </a:p>
        </p:txBody>
      </p:sp>
      <p:pic>
        <p:nvPicPr>
          <p:cNvPr id="7" name="Picture 6">
            <a:extLst>
              <a:ext uri="{FF2B5EF4-FFF2-40B4-BE49-F238E27FC236}">
                <a16:creationId xmlns:a16="http://schemas.microsoft.com/office/drawing/2014/main" id="{0FF5351B-A056-4260-BF3F-60D2F45EE2D9}"/>
              </a:ext>
            </a:extLst>
          </p:cNvPr>
          <p:cNvPicPr>
            <a:picLocks/>
          </p:cNvPicPr>
          <p:nvPr/>
        </p:nvPicPr>
        <p:blipFill>
          <a:blip r:embed="rId3"/>
          <a:stretch>
            <a:fillRect/>
          </a:stretch>
        </p:blipFill>
        <p:spPr>
          <a:xfrm>
            <a:off x="1002643" y="1441228"/>
            <a:ext cx="1261872" cy="1389888"/>
          </a:xfrm>
          <a:prstGeom prst="rect">
            <a:avLst/>
          </a:prstGeom>
        </p:spPr>
      </p:pic>
    </p:spTree>
    <p:custDataLst>
      <p:tags r:id="rId1"/>
    </p:custDataLst>
    <p:extLst>
      <p:ext uri="{BB962C8B-B14F-4D97-AF65-F5344CB8AC3E}">
        <p14:creationId xmlns:p14="http://schemas.microsoft.com/office/powerpoint/2010/main" val="3881033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A377-E1B3-4A28-9A84-4963DF48C399}"/>
              </a:ext>
            </a:extLst>
          </p:cNvPr>
          <p:cNvSpPr>
            <a:spLocks noGrp="1"/>
          </p:cNvSpPr>
          <p:nvPr>
            <p:ph type="title"/>
          </p:nvPr>
        </p:nvSpPr>
        <p:spPr/>
        <p:txBody>
          <a:bodyPr/>
          <a:lstStyle/>
          <a:p>
            <a:r>
              <a:rPr lang="en-US"/>
              <a:t>Anurag Rai, Cyber Account Partner</a:t>
            </a:r>
          </a:p>
        </p:txBody>
      </p:sp>
      <p:sp>
        <p:nvSpPr>
          <p:cNvPr id="3" name="Text Placeholder 6">
            <a:extLst>
              <a:ext uri="{FF2B5EF4-FFF2-40B4-BE49-F238E27FC236}">
                <a16:creationId xmlns:a16="http://schemas.microsoft.com/office/drawing/2014/main" id="{972A4550-C49F-4F8D-9A40-E011DAB36826}"/>
              </a:ext>
            </a:extLst>
          </p:cNvPr>
          <p:cNvSpPr txBox="1">
            <a:spLocks/>
          </p:cNvSpPr>
          <p:nvPr/>
        </p:nvSpPr>
        <p:spPr>
          <a:xfrm>
            <a:off x="3242463" y="1457324"/>
            <a:ext cx="8161342" cy="4815765"/>
          </a:xfrm>
          <a:prstGeom prst="rect">
            <a:avLst/>
          </a:prstGeom>
        </p:spPr>
        <p:txBody>
          <a:bodyPr vert="horz" lIns="9144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100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100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1" indent="0" algn="l" defTabSz="685766" rtl="0" eaLnBrk="1" fontAlgn="auto" latinLnBrk="0" hangingPunct="1">
              <a:lnSpc>
                <a:spcPct val="100000"/>
              </a:lnSpc>
              <a:spcBef>
                <a:spcPts val="0"/>
              </a:spcBef>
              <a:spcAft>
                <a:spcPts val="400"/>
              </a:spcAft>
              <a:buClrTx/>
              <a:buSzTx/>
              <a:buFontTx/>
              <a:buNone/>
              <a:tabLst/>
              <a:defRPr/>
            </a:pPr>
            <a:r>
              <a:rPr kumimoji="0" lang="en-US" b="1" i="0" u="none" strike="noStrike" kern="1200" cap="none" spc="0" normalizeH="0" baseline="0" noProof="0">
                <a:ln>
                  <a:noFill/>
                </a:ln>
                <a:solidFill>
                  <a:srgbClr val="00338D"/>
                </a:solidFill>
                <a:effectLst/>
                <a:uLnTx/>
                <a:uFillTx/>
              </a:rPr>
              <a:t>What I can do for you?</a:t>
            </a:r>
          </a:p>
          <a:p>
            <a:pPr marL="0" marR="0" lvl="1" indent="0" algn="l" defTabSz="685766" rtl="0" eaLnBrk="1" fontAlgn="auto" latinLnBrk="0" hangingPunct="1">
              <a:lnSpc>
                <a:spcPct val="100000"/>
              </a:lnSpc>
              <a:spcBef>
                <a:spcPts val="0"/>
              </a:spcBef>
              <a:spcAft>
                <a:spcPts val="400"/>
              </a:spcAft>
              <a:buClrTx/>
              <a:buSzTx/>
              <a:buFontTx/>
              <a:buNone/>
              <a:tabLst/>
              <a:defRPr/>
            </a:pPr>
            <a:r>
              <a:rPr kumimoji="0" lang="en-US" b="0" i="0" u="none" strike="noStrike" kern="1200" cap="none" spc="0" normalizeH="0" baseline="0" noProof="0">
                <a:ln>
                  <a:noFill/>
                </a:ln>
                <a:solidFill>
                  <a:srgbClr val="000000"/>
                </a:solidFill>
                <a:effectLst/>
                <a:uLnTx/>
                <a:uFillTx/>
              </a:rPr>
              <a:t>I am a Principal in KPMG Cyber Security Services based in Chicago. I have 18+ years’ experience in the information security, risk management, compliance, privacy and identity and access management domains and serves as a leader for many important clients. I bring in a blend of consulting and industry experience and uses his expertise to lead large scale cyber transformation efforts for clients. In addition, I also lead the CISO Advisory service offerings like cyber strategy, assessment, metrics and board reporting. I am cyber innovation program leader working on integrating new advancements like intelligent automation and artificial intelligence into offerings for clients.</a:t>
            </a:r>
          </a:p>
          <a:p>
            <a:pPr>
              <a:spcAft>
                <a:spcPts val="300"/>
              </a:spcAft>
            </a:pPr>
            <a:r>
              <a:rPr lang="en-US" b="1">
                <a:solidFill>
                  <a:schemeClr val="tx2"/>
                </a:solidFill>
              </a:rPr>
              <a:t>Professional and industry experience</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During the progressive career Anurag has served as the head of information security at a large privately held corporation as well as led and managed several advisory and consulting engagements in the cyber area.</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Delivered very large cyber transformation effort focused on unlocking business value and enabling operating model transformation of a Fortune 15 healthcare company.</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Presented on behalf of clients at multiple boards and audit committees on behalf of clients on the cyber risk landscape, maturity and cyber threat scenario.</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Delivered strategy, design, roadmap and implementation of information security, risk management, audit remediation, compliance adherence and identity and access management systems for Fortune 100 clients.</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Executed multiyear identity and access controls transformation program to address regulatory issues at a large investment bank and a large healthcare company.</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Delivered risk management program at large global corporations spanning areas from policy overhaul, vulnerability management, third party security risk management, OEM compliance, risk management and business continuity.</a:t>
            </a:r>
          </a:p>
          <a:p>
            <a:pPr marR="0" lvl="2" algn="l" defTabSz="685766"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Served as a head of information security (CISO) of a fast growing (12B+, 15000 employees) company in charge of security, privacy and compliance functions globally across more than 50 countries.</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Served as head of advisory and consulting for a niche consulting firm in the area of information security, identity and access management.</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Served as Chief Information Security Officer (CISO) for establishing internal information security policies, controls and adherence to SSAE 16 SOC1, SOC 2 and ISO 27001 standards. Designed and implemented the entire information security framework including policies and control as around physical, network (IPS, IDS), infrastructure, data security (DLP), SIEM and access control systems. Achieved and maintained IS certifications and compliance - Instrumental in securing SSAE 16 (SOC1 and SOC2) and ISO 27001 certifications.</a:t>
            </a:r>
          </a:p>
          <a:p>
            <a:pPr marR="0" lvl="2" algn="l" defTabSz="685766"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rPr>
              <a:t>Provided techno-business consulting through expertise in business-critical programs, focusing on business and stakeholder value.</a:t>
            </a:r>
          </a:p>
        </p:txBody>
      </p:sp>
      <p:sp>
        <p:nvSpPr>
          <p:cNvPr id="4" name="Text Placeholder 5">
            <a:extLst>
              <a:ext uri="{FF2B5EF4-FFF2-40B4-BE49-F238E27FC236}">
                <a16:creationId xmlns:a16="http://schemas.microsoft.com/office/drawing/2014/main" id="{9AA24579-0ADB-47D3-9344-3F9CEF192550}"/>
              </a:ext>
            </a:extLst>
          </p:cNvPr>
          <p:cNvSpPr txBox="1">
            <a:spLocks/>
          </p:cNvSpPr>
          <p:nvPr/>
        </p:nvSpPr>
        <p:spPr>
          <a:xfrm>
            <a:off x="995363" y="2935615"/>
            <a:ext cx="2162482" cy="3316286"/>
          </a:xfrm>
          <a:prstGeom prst="rect">
            <a:avLst/>
          </a:prstGeom>
        </p:spPr>
        <p:txBody>
          <a:bodyPr vert="horz" lIns="0" tIns="0" rIns="0" bIns="0" rtlCol="0" anchor="t" anchorCtr="0">
            <a:noAutofit/>
          </a:bodyPr>
          <a:lstStyle>
            <a:lvl1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1pPr>
            <a:lvl2pPr marL="0" indent="0" algn="l" defTabSz="685766" rtl="0" eaLnBrk="1" latinLnBrk="0" hangingPunct="1">
              <a:lnSpc>
                <a:spcPct val="100000"/>
              </a:lnSpc>
              <a:spcBef>
                <a:spcPts val="300"/>
              </a:spcBef>
              <a:spcAft>
                <a:spcPts val="600"/>
              </a:spcAft>
              <a:buFontTx/>
              <a:buNone/>
              <a:defRPr sz="950" b="0" kern="1200">
                <a:solidFill>
                  <a:schemeClr val="tx2"/>
                </a:solidFill>
                <a:latin typeface="+mn-lt"/>
                <a:ea typeface="+mn-ea"/>
                <a:cs typeface="+mn-cs"/>
              </a:defRPr>
            </a:lvl2pPr>
            <a:lvl3pPr marL="21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3pPr>
            <a:lvl4pPr marL="360000" indent="-144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a:solidFill>
                  <a:schemeClr val="tx2"/>
                </a:solidFill>
                <a:latin typeface="+mn-lt"/>
                <a:ea typeface="+mn-ea"/>
                <a:cs typeface="+mn-cs"/>
              </a:defRPr>
            </a:lvl4pPr>
            <a:lvl5pPr marL="576000" indent="-216000" algn="l" defTabSz="685766" rtl="0" eaLnBrk="1" latinLnBrk="0" hangingPunct="1">
              <a:lnSpc>
                <a:spcPct val="100000"/>
              </a:lnSpc>
              <a:spcBef>
                <a:spcPts val="300"/>
              </a:spcBef>
              <a:spcAft>
                <a:spcPts val="600"/>
              </a:spcAft>
              <a:buClr>
                <a:schemeClr val="tx2"/>
              </a:buClr>
              <a:buFont typeface="Arial" panose="020B0604020202020204" pitchFamily="34" charset="0"/>
              <a:buChar char="—"/>
              <a:defRPr sz="950" b="0" kern="1200" baseline="0">
                <a:solidFill>
                  <a:schemeClr val="tx2"/>
                </a:solidFill>
                <a:latin typeface="+mn-lt"/>
                <a:ea typeface="+mn-ea"/>
                <a:cs typeface="+mn-cs"/>
              </a:defRPr>
            </a:lvl5pPr>
            <a:lvl6pPr marL="72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685766"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2914505"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100000"/>
              </a:lnSpc>
              <a:spcBef>
                <a:spcPts val="0"/>
              </a:spcBef>
              <a:spcAft>
                <a:spcPts val="0"/>
              </a:spcAft>
              <a:buClrTx/>
              <a:buSzTx/>
              <a:buFontTx/>
              <a:buNone/>
              <a:tabLst>
                <a:tab pos="320040" algn="l"/>
              </a:tabLst>
              <a:defRPr/>
            </a:pPr>
            <a:r>
              <a:rPr kumimoji="0" lang="en-US" sz="900" b="0" i="0" u="none" strike="noStrike" kern="1200" cap="none" spc="0" normalizeH="0" baseline="0" noProof="0">
                <a:ln>
                  <a:noFill/>
                </a:ln>
                <a:solidFill>
                  <a:srgbClr val="000000"/>
                </a:solidFill>
                <a:effectLst/>
                <a:uLnTx/>
                <a:uFillTx/>
              </a:rPr>
              <a:t>Suite 5500</a:t>
            </a:r>
            <a:br>
              <a:rPr kumimoji="0" lang="en-US" sz="900" b="0" i="0" u="none" strike="noStrike" kern="1200" cap="none" spc="0" normalizeH="0" baseline="0" noProof="0">
                <a:ln>
                  <a:noFill/>
                </a:ln>
                <a:solidFill>
                  <a:srgbClr val="000000"/>
                </a:solidFill>
                <a:effectLst/>
                <a:uLnTx/>
                <a:uFillTx/>
              </a:rPr>
            </a:br>
            <a:r>
              <a:rPr kumimoji="0" lang="en-US" sz="900" b="0" i="0" u="none" strike="noStrike" kern="1200" cap="none" spc="0" normalizeH="0" baseline="0" noProof="0">
                <a:ln>
                  <a:noFill/>
                </a:ln>
                <a:solidFill>
                  <a:srgbClr val="000000"/>
                </a:solidFill>
                <a:effectLst/>
                <a:uLnTx/>
                <a:uFillTx/>
              </a:rPr>
              <a:t>200 E. Randolph Street</a:t>
            </a:r>
            <a:br>
              <a:rPr kumimoji="0" lang="en-US" sz="900" b="0" i="0" u="none" strike="noStrike" kern="1200" cap="none" spc="0" normalizeH="0" baseline="0" noProof="0">
                <a:ln>
                  <a:noFill/>
                </a:ln>
                <a:solidFill>
                  <a:srgbClr val="000000"/>
                </a:solidFill>
                <a:effectLst/>
                <a:uLnTx/>
                <a:uFillTx/>
              </a:rPr>
            </a:br>
            <a:r>
              <a:rPr kumimoji="0" lang="en-US" sz="900" b="0" i="0" u="none" strike="noStrike" kern="1200" cap="none" spc="0" normalizeH="0" baseline="0" noProof="0">
                <a:ln>
                  <a:noFill/>
                </a:ln>
                <a:solidFill>
                  <a:srgbClr val="000000"/>
                </a:solidFill>
                <a:effectLst/>
                <a:uLnTx/>
                <a:uFillTx/>
              </a:rPr>
              <a:t>Chicago, IL 60601</a:t>
            </a:r>
          </a:p>
          <a:p>
            <a:pPr marL="0" marR="0" lvl="0" indent="0" algn="l" defTabSz="685766" rtl="0" eaLnBrk="1" fontAlgn="auto" latinLnBrk="0" hangingPunct="1">
              <a:lnSpc>
                <a:spcPct val="100000"/>
              </a:lnSpc>
              <a:spcBef>
                <a:spcPts val="0"/>
              </a:spcBef>
              <a:spcAft>
                <a:spcPts val="0"/>
              </a:spcAft>
              <a:buClrTx/>
              <a:buSzTx/>
              <a:buFontTx/>
              <a:buNone/>
              <a:tabLst>
                <a:tab pos="320040" algn="l"/>
              </a:tabLst>
              <a:defRPr/>
            </a:pPr>
            <a:endParaRPr kumimoji="0" lang="en-US" sz="900" b="0" i="0" u="none" strike="noStrike" kern="1200" cap="none" spc="0" normalizeH="0" baseline="0" noProof="0">
              <a:ln>
                <a:noFill/>
              </a:ln>
              <a:solidFill>
                <a:srgbClr val="000000"/>
              </a:solidFill>
              <a:effectLst/>
              <a:uLnTx/>
              <a:uFillTx/>
            </a:endParaRPr>
          </a:p>
          <a:p>
            <a:pPr marL="0" marR="0" lvl="0" indent="0" algn="l" defTabSz="685766" rtl="0" eaLnBrk="1" fontAlgn="auto" latinLnBrk="0" hangingPunct="1">
              <a:lnSpc>
                <a:spcPct val="100000"/>
              </a:lnSpc>
              <a:spcBef>
                <a:spcPts val="0"/>
              </a:spcBef>
              <a:spcAft>
                <a:spcPts val="0"/>
              </a:spcAft>
              <a:buClrTx/>
              <a:buSzTx/>
              <a:buFontTx/>
              <a:buNone/>
              <a:tabLst>
                <a:tab pos="320040" algn="l"/>
              </a:tabLst>
              <a:defRPr/>
            </a:pPr>
            <a:r>
              <a:rPr kumimoji="0" lang="fr-FR" sz="900" b="0" i="0" u="none" strike="noStrike" kern="1200" cap="none" spc="0" normalizeH="0" baseline="0" noProof="0">
                <a:ln>
                  <a:noFill/>
                </a:ln>
                <a:solidFill>
                  <a:srgbClr val="000000"/>
                </a:solidFill>
                <a:effectLst/>
                <a:uLnTx/>
                <a:uFillTx/>
              </a:rPr>
              <a:t>Cell</a:t>
            </a:r>
            <a:r>
              <a:rPr lang="fr-FR" sz="900">
                <a:solidFill>
                  <a:srgbClr val="000000"/>
                </a:solidFill>
              </a:rPr>
              <a:t>: </a:t>
            </a:r>
            <a:r>
              <a:rPr kumimoji="0" lang="fr-FR" sz="900" b="0" i="0" u="none" strike="noStrike" kern="1200" cap="none" spc="0" normalizeH="0" baseline="0" noProof="0">
                <a:ln>
                  <a:noFill/>
                </a:ln>
                <a:solidFill>
                  <a:srgbClr val="000000"/>
                </a:solidFill>
                <a:effectLst/>
                <a:uLnTx/>
                <a:uFillTx/>
              </a:rPr>
              <a:t>630-346-5092</a:t>
            </a:r>
          </a:p>
          <a:p>
            <a:pPr marL="0" marR="0" lvl="0" indent="0" algn="l" defTabSz="685766" rtl="0" eaLnBrk="1" fontAlgn="auto" latinLnBrk="0" hangingPunct="1">
              <a:lnSpc>
                <a:spcPct val="100000"/>
              </a:lnSpc>
              <a:spcBef>
                <a:spcPts val="0"/>
              </a:spcBef>
              <a:spcAft>
                <a:spcPts val="0"/>
              </a:spcAft>
              <a:buClrTx/>
              <a:buSzTx/>
              <a:buFontTx/>
              <a:buNone/>
              <a:tabLst>
                <a:tab pos="320040" algn="l"/>
              </a:tabLst>
              <a:defRPr/>
            </a:pPr>
            <a:r>
              <a:rPr kumimoji="0" lang="en-US" sz="900" b="0" i="0" u="none" strike="noStrike" kern="1200" cap="none" spc="0" normalizeH="0" baseline="0" noProof="0">
                <a:ln>
                  <a:noFill/>
                </a:ln>
                <a:solidFill>
                  <a:srgbClr val="000000"/>
                </a:solidFill>
                <a:effectLst/>
                <a:uLnTx/>
                <a:uFillTx/>
              </a:rPr>
              <a:t>anuragrai@kpmg.com</a:t>
            </a:r>
          </a:p>
          <a:p>
            <a:pPr marL="0" marR="0" lvl="2" indent="0" algn="l" defTabSz="685766" rtl="0" eaLnBrk="1" fontAlgn="auto" latinLnBrk="0" hangingPunct="1">
              <a:lnSpc>
                <a:spcPct val="100000"/>
              </a:lnSpc>
              <a:spcBef>
                <a:spcPts val="0"/>
              </a:spcBef>
              <a:spcAft>
                <a:spcPts val="0"/>
              </a:spcAft>
              <a:buClr>
                <a:srgbClr val="00338D"/>
              </a:buClr>
              <a:buSzTx/>
              <a:buFont typeface="Arial" panose="020B0604020202020204" pitchFamily="34" charset="0"/>
              <a:buNone/>
              <a:tabLst/>
              <a:defRPr/>
            </a:pPr>
            <a:endParaRPr kumimoji="0" lang="en-US" sz="900" b="1" i="0" u="none" strike="noStrike" kern="1200" cap="none" spc="0" normalizeH="0" baseline="0" noProof="0">
              <a:ln>
                <a:noFill/>
              </a:ln>
              <a:solidFill>
                <a:srgbClr val="00338D"/>
              </a:solidFill>
              <a:effectLst/>
              <a:uLnTx/>
              <a:uFillTx/>
            </a:endParaRPr>
          </a:p>
          <a:p>
            <a:pPr marL="0" marR="0" lvl="2" indent="0" algn="l" defTabSz="685766" rtl="0" eaLnBrk="1" fontAlgn="auto" latinLnBrk="0" hangingPunct="1">
              <a:lnSpc>
                <a:spcPct val="100000"/>
              </a:lnSpc>
              <a:spcBef>
                <a:spcPts val="0"/>
              </a:spcBef>
              <a:spcAft>
                <a:spcPts val="0"/>
              </a:spcAft>
              <a:buClr>
                <a:srgbClr val="00338D"/>
              </a:buClr>
              <a:buSzTx/>
              <a:buFont typeface="Arial" panose="020B0604020202020204" pitchFamily="34" charset="0"/>
              <a:buNone/>
              <a:tabLst/>
              <a:defRPr/>
            </a:pPr>
            <a:r>
              <a:rPr kumimoji="0" lang="en-US" sz="900" b="1" i="0" u="none" strike="noStrike" kern="1200" cap="none" spc="0" normalizeH="0" baseline="0" noProof="0">
                <a:ln>
                  <a:noFill/>
                </a:ln>
                <a:solidFill>
                  <a:srgbClr val="00338D"/>
                </a:solidFill>
                <a:effectLst/>
                <a:uLnTx/>
                <a:uFillTx/>
              </a:rPr>
              <a:t>Education, Licenses &amp; Certifications</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BE degree, Computer Science</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Chief Information Security Officer (CISO)</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Information Systems Auditor (CISA)</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Information Security Manager (CISM)</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in Risk and Information Systems Control (CRISC)</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Information Systems Security Professional (CISSP)</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Certificate in Cloud Security Knowledge (CCSK)</a:t>
            </a:r>
          </a:p>
          <a:p>
            <a:pPr marL="91440" marR="0" lvl="2" indent="-91440" defTabSz="914400" fontAlgn="auto">
              <a:spcBef>
                <a:spcPts val="0"/>
              </a:spcBef>
              <a:spcAft>
                <a:spcPts val="0"/>
              </a:spcAft>
              <a:buClr>
                <a:srgbClr val="00338D"/>
              </a:buClr>
              <a:buSzTx/>
              <a:buFont typeface="Arial" panose="020B0604020202020204" pitchFamily="34" charset="0"/>
              <a:buChar char="•"/>
              <a:tabLst/>
              <a:defRPr/>
            </a:pPr>
            <a:r>
              <a:rPr lang="en-US" sz="900" kern="0">
                <a:solidFill>
                  <a:schemeClr val="tx1"/>
                </a:solidFill>
              </a:rPr>
              <a:t>Certified Data Privacy Solutions Engineer (CDPSE)</a:t>
            </a:r>
          </a:p>
        </p:txBody>
      </p:sp>
      <p:pic>
        <p:nvPicPr>
          <p:cNvPr id="5" name="Picture 4" descr="A person in a suit&#10;&#10;Description automatically generated with medium confidence">
            <a:extLst>
              <a:ext uri="{FF2B5EF4-FFF2-40B4-BE49-F238E27FC236}">
                <a16:creationId xmlns:a16="http://schemas.microsoft.com/office/drawing/2014/main" id="{85F65E39-EA7A-4ED8-8691-EEE9E30EB952}"/>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995363" y="1484620"/>
            <a:ext cx="1267750" cy="1399032"/>
          </a:xfrm>
          <a:prstGeom prst="rect">
            <a:avLst/>
          </a:prstGeom>
        </p:spPr>
      </p:pic>
    </p:spTree>
    <p:custDataLst>
      <p:tags r:id="rId1"/>
    </p:custDataLst>
    <p:extLst>
      <p:ext uri="{BB962C8B-B14F-4D97-AF65-F5344CB8AC3E}">
        <p14:creationId xmlns:p14="http://schemas.microsoft.com/office/powerpoint/2010/main" val="425533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KPMG’s insights on factors that drive security operating model transformations</a:t>
            </a:r>
            <a:endParaRPr lang="en-GB"/>
          </a:p>
        </p:txBody>
      </p:sp>
      <p:sp>
        <p:nvSpPr>
          <p:cNvPr id="4" name="Rectangle 3">
            <a:extLst>
              <a:ext uri="{FF2B5EF4-FFF2-40B4-BE49-F238E27FC236}">
                <a16:creationId xmlns:a16="http://schemas.microsoft.com/office/drawing/2014/main" id="{987DF6F4-676C-47F6-B6C5-5854F6A8E07D}"/>
              </a:ext>
            </a:extLst>
          </p:cNvPr>
          <p:cNvSpPr txBox="1">
            <a:spLocks noChangeArrowheads="1"/>
          </p:cNvSpPr>
          <p:nvPr/>
        </p:nvSpPr>
        <p:spPr bwMode="gray">
          <a:xfrm>
            <a:off x="1003269" y="1396984"/>
            <a:ext cx="10241280" cy="215444"/>
          </a:xfrm>
          <a:prstGeom prst="rect">
            <a:avLst/>
          </a:prstGeom>
          <a:noFill/>
          <a:ln w="9525" algn="ctr">
            <a:noFill/>
            <a:miter lim="800000"/>
            <a:headEnd/>
            <a:tailEnd/>
          </a:ln>
        </p:spPr>
        <p:txBody>
          <a:bodyPr wrap="square" lIns="0" tIns="0" r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338D"/>
                </a:solidFill>
                <a:effectLst/>
                <a:uLnTx/>
                <a:uFillTx/>
                <a:latin typeface="Arial"/>
                <a:ea typeface="+mn-ea"/>
                <a:cs typeface="+mn-cs"/>
              </a:rPr>
              <a:t>KPMG has successfully delivered numerous projects similar in nature to what we are proposing to Cigna. From our experience we have developed a set of insights.</a:t>
            </a:r>
          </a:p>
        </p:txBody>
      </p:sp>
      <p:graphicFrame>
        <p:nvGraphicFramePr>
          <p:cNvPr id="10" name="Table 4">
            <a:extLst>
              <a:ext uri="{FF2B5EF4-FFF2-40B4-BE49-F238E27FC236}">
                <a16:creationId xmlns:a16="http://schemas.microsoft.com/office/drawing/2014/main" id="{ECF71168-F8B2-4B0F-91A4-E3D0C6C9C27C}"/>
              </a:ext>
            </a:extLst>
          </p:cNvPr>
          <p:cNvGraphicFramePr>
            <a:graphicFrameLocks noGrp="1"/>
          </p:cNvGraphicFramePr>
          <p:nvPr>
            <p:extLst>
              <p:ext uri="{D42A27DB-BD31-4B8C-83A1-F6EECF244321}">
                <p14:modId xmlns:p14="http://schemas.microsoft.com/office/powerpoint/2010/main" val="1152086636"/>
              </p:ext>
            </p:extLst>
          </p:nvPr>
        </p:nvGraphicFramePr>
        <p:xfrm>
          <a:off x="995364" y="1719845"/>
          <a:ext cx="10204450" cy="4506409"/>
        </p:xfrm>
        <a:graphic>
          <a:graphicData uri="http://schemas.openxmlformats.org/drawingml/2006/table">
            <a:tbl>
              <a:tblPr firstRow="1" bandRow="1">
                <a:tableStyleId>{5940675A-B579-460E-94D1-54222C63F5DA}</a:tableStyleId>
              </a:tblPr>
              <a:tblGrid>
                <a:gridCol w="441385">
                  <a:extLst>
                    <a:ext uri="{9D8B030D-6E8A-4147-A177-3AD203B41FA5}">
                      <a16:colId xmlns:a16="http://schemas.microsoft.com/office/drawing/2014/main" val="2314444300"/>
                    </a:ext>
                  </a:extLst>
                </a:gridCol>
                <a:gridCol w="2570420">
                  <a:extLst>
                    <a:ext uri="{9D8B030D-6E8A-4147-A177-3AD203B41FA5}">
                      <a16:colId xmlns:a16="http://schemas.microsoft.com/office/drawing/2014/main" val="881387059"/>
                    </a:ext>
                  </a:extLst>
                </a:gridCol>
                <a:gridCol w="7192645">
                  <a:extLst>
                    <a:ext uri="{9D8B030D-6E8A-4147-A177-3AD203B41FA5}">
                      <a16:colId xmlns:a16="http://schemas.microsoft.com/office/drawing/2014/main" val="4002509532"/>
                    </a:ext>
                  </a:extLst>
                </a:gridCol>
              </a:tblGrid>
              <a:tr h="376053">
                <a:tc gridSpan="2">
                  <a:txBody>
                    <a:bodyPr/>
                    <a:lstStyle/>
                    <a:p>
                      <a:pPr algn="ctr">
                        <a:lnSpc>
                          <a:spcPct val="70000"/>
                        </a:lnSpc>
                        <a:spcAft>
                          <a:spcPts val="200"/>
                        </a:spcAft>
                      </a:pPr>
                      <a:r>
                        <a:rPr lang="en-US" sz="1800" b="1">
                          <a:solidFill>
                            <a:schemeClr val="bg1"/>
                          </a:solidFill>
                          <a:latin typeface="+mj-lt"/>
                        </a:rPr>
                        <a:t>Insight</a:t>
                      </a:r>
                    </a:p>
                  </a:txBody>
                  <a:tcPr marL="45720" marR="18288" marT="27432" marB="27432"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a:lnSpc>
                          <a:spcPct val="70000"/>
                        </a:lnSpc>
                        <a:spcAft>
                          <a:spcPts val="200"/>
                        </a:spcAft>
                      </a:pPr>
                      <a:r>
                        <a:rPr lang="en-US" sz="1800" b="1">
                          <a:solidFill>
                            <a:schemeClr val="bg1"/>
                          </a:solidFill>
                          <a:latin typeface="+mj-lt"/>
                        </a:rPr>
                        <a:t>How KPMG addresses this</a:t>
                      </a:r>
                    </a:p>
                  </a:txBody>
                  <a:tcPr marL="45720" marR="18288" marT="27432" marB="27432"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32720402"/>
                  </a:ext>
                </a:extLst>
              </a:tr>
              <a:tr h="451262">
                <a:tc>
                  <a:txBody>
                    <a:bodyPr/>
                    <a:lstStyle/>
                    <a:p>
                      <a:pPr marL="91440">
                        <a:spcAft>
                          <a:spcPts val="600"/>
                        </a:spcAft>
                      </a:pPr>
                      <a:r>
                        <a:rPr lang="en-US" sz="2400" b="1">
                          <a:solidFill>
                            <a:schemeClr val="bg1"/>
                          </a:solidFill>
                          <a:latin typeface="+mj-lt"/>
                        </a:rPr>
                        <a:t>1</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Transformation Journey</a:t>
                      </a: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marR="0" lvl="1" indent="0" algn="l" rtl="0" eaLnBrk="1" fontAlgn="auto" latinLnBrk="0" hangingPunct="1">
                        <a:lnSpc>
                          <a:spcPct val="100000"/>
                        </a:lnSpc>
                        <a:spcBef>
                          <a:spcPts val="0"/>
                        </a:spcBef>
                        <a:spcAft>
                          <a:spcPts val="0"/>
                        </a:spcAft>
                        <a:buClrTx/>
                        <a:buSzTx/>
                        <a:buNone/>
                      </a:pPr>
                      <a:r>
                        <a:rPr lang="en-US" sz="900" b="1" u="sng">
                          <a:solidFill>
                            <a:schemeClr val="tx1"/>
                          </a:solidFill>
                          <a:latin typeface="+mn-lt"/>
                        </a:rPr>
                        <a:t>Strategy </a:t>
                      </a:r>
                      <a:r>
                        <a:rPr lang="en-US" sz="900" b="1" u="sng" strike="noStrike">
                          <a:solidFill>
                            <a:schemeClr val="tx1"/>
                          </a:solidFill>
                          <a:latin typeface="+mn-lt"/>
                        </a:rPr>
                        <a:t>and Solution Delivery</a:t>
                      </a:r>
                      <a:endParaRPr lang="en-US" b="1" u="sng" strike="sngStrike">
                        <a:solidFill>
                          <a:schemeClr val="tx1"/>
                        </a:solidFill>
                      </a:endParaRPr>
                    </a:p>
                    <a:p>
                      <a:pPr marL="91440" marR="0" lvl="1" indent="-91440" algn="l">
                        <a:lnSpc>
                          <a:spcPct val="100000"/>
                        </a:lnSpc>
                        <a:spcBef>
                          <a:spcPts val="0"/>
                        </a:spcBef>
                        <a:spcAft>
                          <a:spcPts val="0"/>
                        </a:spcAft>
                        <a:buClrTx/>
                        <a:buSzTx/>
                        <a:buFont typeface="Arial" panose="020B0604020202020204" pitchFamily="34" charset="0"/>
                        <a:buChar char="•"/>
                      </a:pPr>
                      <a:r>
                        <a:rPr lang="en-US" sz="900" b="0">
                          <a:solidFill>
                            <a:schemeClr val="tx1"/>
                          </a:solidFill>
                          <a:latin typeface="+mn-lt"/>
                        </a:rPr>
                        <a:t>Frame strategy, define value, design the journey by mobilizing the right programs to enable CIP vision</a:t>
                      </a:r>
                    </a:p>
                    <a:p>
                      <a:pPr marL="91440" marR="0" lvl="1"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solidFill>
                            <a:schemeClr val="tx1"/>
                          </a:solidFill>
                          <a:latin typeface="+mn-lt"/>
                        </a:rPr>
                        <a:t>Execute individual transformation program and products that deliver value on an iterative basis using the right way of working</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900" b="1" u="sng">
                          <a:solidFill>
                            <a:schemeClr val="tx1"/>
                          </a:solidFill>
                          <a:latin typeface="+mn-lt"/>
                        </a:rPr>
                        <a:t>Orchestrating the Change and Value Realization</a:t>
                      </a:r>
                    </a:p>
                    <a:p>
                      <a:pPr marL="91440" marR="0" lvl="1" indent="-91440" algn="l">
                        <a:lnSpc>
                          <a:spcPct val="100000"/>
                        </a:lnSpc>
                        <a:spcBef>
                          <a:spcPts val="0"/>
                        </a:spcBef>
                        <a:spcAft>
                          <a:spcPts val="0"/>
                        </a:spcAft>
                        <a:buClrTx/>
                        <a:buSzTx/>
                        <a:buFont typeface="Arial" panose="020B0604020202020204" pitchFamily="34" charset="0"/>
                        <a:buChar char="•"/>
                      </a:pPr>
                      <a:r>
                        <a:rPr lang="en-US" sz="900" b="0">
                          <a:solidFill>
                            <a:schemeClr val="tx1"/>
                          </a:solidFill>
                          <a:latin typeface="+mn-lt"/>
                        </a:rPr>
                        <a:t>Govern continuous planning and prioritization of the program and project portfolio, while monitoring and controlling execution and driving the needed change experience for your people</a:t>
                      </a:r>
                      <a:endParaRPr lang="en-US" sz="900" b="0" strike="sngStrike">
                        <a:solidFill>
                          <a:schemeClr val="tx1"/>
                        </a:solidFill>
                        <a:latin typeface="+mn-lt"/>
                      </a:endParaRPr>
                    </a:p>
                    <a:p>
                      <a:pPr marL="91440" marR="0" lvl="1"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strike="noStrike">
                          <a:solidFill>
                            <a:schemeClr val="tx1"/>
                          </a:solidFill>
                          <a:latin typeface="+mn-lt"/>
                        </a:rPr>
                        <a:t>Drive accountability and adoption to capture value from transformation programs</a:t>
                      </a:r>
                    </a:p>
                  </a:txBody>
                  <a:tcPr marR="45720" marT="27432" marB="27432">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471666790"/>
                  </a:ext>
                </a:extLst>
              </a:tr>
              <a:tr h="1092402">
                <a:tc gridSpan="2">
                  <a:txBody>
                    <a:bodyPr/>
                    <a:lstStyle/>
                    <a:p>
                      <a:pPr marL="45720">
                        <a:spcAft>
                          <a:spcPts val="600"/>
                        </a:spcAft>
                      </a:pPr>
                      <a:r>
                        <a:rPr lang="en-US" sz="900" b="0">
                          <a:solidFill>
                            <a:schemeClr val="bg1"/>
                          </a:solidFill>
                          <a:latin typeface="+mn-lt"/>
                        </a:rPr>
                        <a:t>Organizations are recognizing transformation is becoming a continuous journey with evolving end points. This calls for stronger transformation portfolio capability that considers clear alignment of strategy to execution, sharp focus on value planning and measurement, rigorous program orchestration and controls. </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787416566"/>
                  </a:ext>
                </a:extLst>
              </a:tr>
              <a:tr h="451262">
                <a:tc>
                  <a:txBody>
                    <a:bodyPr/>
                    <a:lstStyle/>
                    <a:p>
                      <a:pPr marL="91440" algn="l" defTabSz="914400" rtl="0" eaLnBrk="1" latinLnBrk="0" hangingPunct="1">
                        <a:spcAft>
                          <a:spcPts val="600"/>
                        </a:spcAft>
                      </a:pPr>
                      <a:r>
                        <a:rPr lang="en-US" sz="2400" b="1" kern="1200">
                          <a:solidFill>
                            <a:schemeClr val="bg1"/>
                          </a:solidFill>
                          <a:latin typeface="+mj-lt"/>
                          <a:ea typeface="+mn-ea"/>
                          <a:cs typeface="+mn-cs"/>
                        </a:rPr>
                        <a:t>2</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Business aligned security </a:t>
                      </a: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indent="0">
                        <a:lnSpc>
                          <a:spcPct val="100000"/>
                        </a:lnSpc>
                        <a:spcBef>
                          <a:spcPts val="0"/>
                        </a:spcBef>
                        <a:spcAft>
                          <a:spcPts val="0"/>
                        </a:spcAft>
                        <a:buNone/>
                      </a:pPr>
                      <a:r>
                        <a:rPr lang="en-US" sz="900" b="1" u="sng" kern="1200">
                          <a:solidFill>
                            <a:schemeClr val="tx1"/>
                          </a:solidFill>
                          <a:latin typeface="+mn-lt"/>
                          <a:ea typeface="+mn-ea"/>
                          <a:cs typeface="+mn-cs"/>
                        </a:rPr>
                        <a:t>Flexibility and Familiarity</a:t>
                      </a:r>
                      <a:endParaRPr lang="en-US" b="1" u="sng"/>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Adapt security model that is capable of growing with your business</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Build upon transformation work of Project Dawn to continue to foster scalable identity-centric measures to simplify access for employees and customers while maintaining robust security controls</a:t>
                      </a:r>
                    </a:p>
                    <a:p>
                      <a:pPr marL="0" lvl="0" indent="0">
                        <a:lnSpc>
                          <a:spcPct val="100000"/>
                        </a:lnSpc>
                        <a:spcBef>
                          <a:spcPts val="0"/>
                        </a:spcBef>
                        <a:spcAft>
                          <a:spcPts val="0"/>
                        </a:spcAft>
                        <a:buNone/>
                      </a:pPr>
                      <a:r>
                        <a:rPr lang="en-US" sz="900" b="1" u="sng" kern="1200">
                          <a:solidFill>
                            <a:schemeClr val="tx1"/>
                          </a:solidFill>
                          <a:latin typeface="+mn-lt"/>
                          <a:ea typeface="+mn-ea"/>
                          <a:cs typeface="+mn-cs"/>
                        </a:rPr>
                        <a:t>Define, Streamline, &amp; Integrate</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Streamline and define processes for addressing security issues with clear outline of points of contact, recommended paths, and appropriate instances to utilize technology</a:t>
                      </a:r>
                      <a:endParaRPr lang="en-US"/>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Develop and define communication paths related to affected security domains and assigned points of contact within CIP and affected business partner</a:t>
                      </a:r>
                      <a:endParaRPr lang="en-US"/>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Organize and integrate regulatory, third-party, and internal business requests to a defined process to streamline communication efforts and promote efficiency, avoiding duplication of effort</a:t>
                      </a:r>
                    </a:p>
                  </a:txBody>
                  <a:tcPr marR="18288" marT="27432">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077985614"/>
                  </a:ext>
                </a:extLst>
              </a:tr>
              <a:tr h="1102414">
                <a:tc gridSpan="2">
                  <a:txBody>
                    <a:bodyPr/>
                    <a:lstStyle/>
                    <a:p>
                      <a:pPr marL="45720">
                        <a:spcAft>
                          <a:spcPts val="600"/>
                        </a:spcAft>
                      </a:pPr>
                      <a:r>
                        <a:rPr lang="en-US" sz="900" b="0" u="none">
                          <a:solidFill>
                            <a:schemeClr val="bg1"/>
                          </a:solidFill>
                          <a:latin typeface="+mn-lt"/>
                        </a:rPr>
                        <a:t>Implement security in a way that can keep up with b</a:t>
                      </a:r>
                      <a:r>
                        <a:rPr lang="en-US" sz="900" b="0">
                          <a:solidFill>
                            <a:schemeClr val="bg1"/>
                          </a:solidFill>
                          <a:latin typeface="+mn-lt"/>
                        </a:rPr>
                        <a:t>usiness growth, implement new technology and support of legacy technology</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612621526"/>
                  </a:ext>
                </a:extLst>
              </a:tr>
              <a:tr h="451262">
                <a:tc>
                  <a:txBody>
                    <a:bodyPr/>
                    <a:lstStyle/>
                    <a:p>
                      <a:pPr marL="91440" algn="l" defTabSz="914400" rtl="0" eaLnBrk="1" latinLnBrk="0" hangingPunct="1">
                        <a:spcAft>
                          <a:spcPts val="600"/>
                        </a:spcAft>
                      </a:pPr>
                      <a:r>
                        <a:rPr lang="en-US" sz="2400" b="1" kern="1200">
                          <a:solidFill>
                            <a:schemeClr val="bg1"/>
                          </a:solidFill>
                          <a:latin typeface="+mj-lt"/>
                          <a:ea typeface="+mn-ea"/>
                          <a:cs typeface="+mn-cs"/>
                        </a:rPr>
                        <a:t>3</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Talent</a:t>
                      </a:r>
                      <a:r>
                        <a:rPr lang="en-US" sz="1400" b="1" u="none" kern="1200">
                          <a:solidFill>
                            <a:schemeClr val="bg1"/>
                          </a:solidFill>
                          <a:latin typeface="+mj-lt"/>
                          <a:ea typeface="+mn-ea"/>
                          <a:cs typeface="+mn-cs"/>
                        </a:rPr>
                        <a:t> </a:t>
                      </a:r>
                      <a:endParaRPr lang="en-US" sz="1400" b="1" kern="1200">
                        <a:solidFill>
                          <a:schemeClr val="bg1"/>
                        </a:solidFill>
                        <a:latin typeface="+mj-lt"/>
                        <a:ea typeface="+mn-ea"/>
                        <a:cs typeface="+mn-cs"/>
                      </a:endParaRP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indent="0">
                        <a:lnSpc>
                          <a:spcPct val="100000"/>
                        </a:lnSpc>
                        <a:spcBef>
                          <a:spcPts val="0"/>
                        </a:spcBef>
                        <a:spcAft>
                          <a:spcPts val="0"/>
                        </a:spcAft>
                        <a:buNone/>
                      </a:pPr>
                      <a:r>
                        <a:rPr lang="en-US" sz="900" b="1" u="sng" kern="1200">
                          <a:solidFill>
                            <a:schemeClr val="tx1"/>
                          </a:solidFill>
                          <a:latin typeface="+mn-lt"/>
                          <a:ea typeface="+mn-ea"/>
                          <a:cs typeface="+mn-cs"/>
                        </a:rPr>
                        <a:t>Culture of Accountability and Targeted Skillsets</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Clearly defined responsibilities and interaction model help reduce job role scope creep to keep workloads at reasonable levels</a:t>
                      </a:r>
                    </a:p>
                    <a:p>
                      <a:pPr marL="91440" lvl="0" indent="-91440">
                        <a:lnSpc>
                          <a:spcPct val="100000"/>
                        </a:lnSpc>
                        <a:spcBef>
                          <a:spcPts val="0"/>
                        </a:spcBef>
                        <a:spcAft>
                          <a:spcPts val="0"/>
                        </a:spcAft>
                        <a:buFont typeface="Arial" panose="020B0604020202020204" pitchFamily="34" charset="0"/>
                        <a:buChar char="•"/>
                      </a:pPr>
                      <a:r>
                        <a:rPr lang="en-US" sz="900" b="0" i="0" u="none" strike="noStrike" kern="1200" noProof="0">
                          <a:solidFill>
                            <a:schemeClr val="tx1"/>
                          </a:solidFill>
                          <a:latin typeface="Arial"/>
                        </a:rPr>
                        <a:t>Foster a security culture throughout the organization to potentially reduce the number and frequency of security events and incidents</a:t>
                      </a:r>
                      <a:endParaRPr lang="en-US" sz="900" kern="1200">
                        <a:solidFill>
                          <a:schemeClr val="tx1"/>
                        </a:solidFill>
                        <a:latin typeface="+mn-lt"/>
                        <a:ea typeface="+mn-ea"/>
                        <a:cs typeface="+mn-cs"/>
                      </a:endParaRPr>
                    </a:p>
                    <a:p>
                      <a:pPr marL="0" indent="0">
                        <a:lnSpc>
                          <a:spcPct val="100000"/>
                        </a:lnSpc>
                        <a:spcBef>
                          <a:spcPts val="0"/>
                        </a:spcBef>
                        <a:spcAft>
                          <a:spcPts val="0"/>
                        </a:spcAft>
                        <a:buNone/>
                      </a:pPr>
                      <a:r>
                        <a:rPr lang="en-US" sz="900" b="1" u="sng" kern="1200">
                          <a:solidFill>
                            <a:schemeClr val="tx1"/>
                          </a:solidFill>
                          <a:latin typeface="+mn-lt"/>
                          <a:ea typeface="+mn-ea"/>
                          <a:cs typeface="+mn-cs"/>
                        </a:rPr>
                        <a:t>Promote Efficiency</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Implement automation to augment employee capabilities and efficiency</a:t>
                      </a:r>
                      <a:endParaRPr lang="en-US"/>
                    </a:p>
                    <a:p>
                      <a:pPr marL="9144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tx1"/>
                          </a:solidFill>
                          <a:latin typeface="+mn-lt"/>
                          <a:ea typeface="+mn-ea"/>
                          <a:cs typeface="+mn-cs"/>
                        </a:rPr>
                        <a:t>Right size teams with flex options to ensure that workloads are realistic to reduce talent turnover</a:t>
                      </a:r>
                    </a:p>
                  </a:txBody>
                  <a:tcPr marR="18288" marT="2743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374039136"/>
                  </a:ext>
                </a:extLst>
              </a:tr>
              <a:tr h="543356">
                <a:tc gridSpan="2">
                  <a:txBody>
                    <a:bodyPr/>
                    <a:lstStyle/>
                    <a:p>
                      <a:pPr marL="45720">
                        <a:spcAft>
                          <a:spcPts val="600"/>
                        </a:spcAft>
                      </a:pPr>
                      <a:r>
                        <a:rPr lang="en-US" sz="900" b="0">
                          <a:solidFill>
                            <a:schemeClr val="bg1"/>
                          </a:solidFill>
                          <a:latin typeface="+mn-lt"/>
                        </a:rPr>
                        <a:t>Security skills are in demand and existing teams are overworked and overwhelmed, this requires an automated and agile approach</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042575656"/>
                  </a:ext>
                </a:extLst>
              </a:tr>
            </a:tbl>
          </a:graphicData>
        </a:graphic>
      </p:graphicFrame>
    </p:spTree>
    <p:custDataLst>
      <p:tags r:id="rId1"/>
    </p:custDataLst>
    <p:extLst>
      <p:ext uri="{BB962C8B-B14F-4D97-AF65-F5344CB8AC3E}">
        <p14:creationId xmlns:p14="http://schemas.microsoft.com/office/powerpoint/2010/main" val="27968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B872-FA42-422D-8F2B-0A5AD81DD727}"/>
              </a:ext>
            </a:extLst>
          </p:cNvPr>
          <p:cNvSpPr/>
          <p:nvPr userDrawn="1"/>
        </p:nvSpPr>
        <p:spPr>
          <a:xfrm>
            <a:off x="1025526" y="35277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11" name="Picture 10" descr="Icon&#10;&#10;Description automatically generated">
            <a:hlinkClick r:id="rId3"/>
            <a:extLst>
              <a:ext uri="{FF2B5EF4-FFF2-40B4-BE49-F238E27FC236}">
                <a16:creationId xmlns:a16="http://schemas.microsoft.com/office/drawing/2014/main" id="{D805DB42-F12C-4DA8-A77F-F6A455B8C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25439" y="3485061"/>
            <a:ext cx="359648" cy="360000"/>
          </a:xfrm>
          <a:prstGeom prst="rect">
            <a:avLst/>
          </a:prstGeom>
        </p:spPr>
      </p:pic>
      <p:pic>
        <p:nvPicPr>
          <p:cNvPr id="13" name="Picture 12" descr="Logo&#10;&#10;Description automatically generated">
            <a:hlinkClick r:id="rId5"/>
            <a:extLst>
              <a:ext uri="{FF2B5EF4-FFF2-40B4-BE49-F238E27FC236}">
                <a16:creationId xmlns:a16="http://schemas.microsoft.com/office/drawing/2014/main" id="{8758CBD4-62F4-4D94-BD4D-52FF964F94D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8476" y="3487807"/>
            <a:ext cx="360000" cy="360000"/>
          </a:xfrm>
          <a:prstGeom prst="rect">
            <a:avLst/>
          </a:prstGeom>
        </p:spPr>
      </p:pic>
      <p:grpSp>
        <p:nvGrpSpPr>
          <p:cNvPr id="17" name="Group 16">
            <a:extLst>
              <a:ext uri="{FF2B5EF4-FFF2-40B4-BE49-F238E27FC236}">
                <a16:creationId xmlns:a16="http://schemas.microsoft.com/office/drawing/2014/main" id="{60C70B98-8D13-4C7F-9B23-FFAD8F312CBD}"/>
              </a:ext>
            </a:extLst>
          </p:cNvPr>
          <p:cNvGrpSpPr/>
          <p:nvPr/>
        </p:nvGrpSpPr>
        <p:grpSpPr>
          <a:xfrm>
            <a:off x="1852051" y="3485061"/>
            <a:ext cx="360000" cy="360000"/>
            <a:chOff x="2661676" y="3485061"/>
            <a:chExt cx="360000" cy="360000"/>
          </a:xfrm>
        </p:grpSpPr>
        <p:sp>
          <p:nvSpPr>
            <p:cNvPr id="7" name="Rectangle 6">
              <a:extLst>
                <a:ext uri="{FF2B5EF4-FFF2-40B4-BE49-F238E27FC236}">
                  <a16:creationId xmlns:a16="http://schemas.microsoft.com/office/drawing/2014/main" id="{0128077E-EFFC-4BCB-A97F-72EF2DDF049E}"/>
                </a:ext>
              </a:extLst>
            </p:cNvPr>
            <p:cNvSpPr/>
            <p:nvPr userDrawn="1"/>
          </p:nvSpPr>
          <p:spPr>
            <a:xfrm>
              <a:off x="2689276" y="3527705"/>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14" name="Picture 13" descr="Icon&#10;&#10;Description automatically generated">
              <a:hlinkClick r:id="rId7"/>
              <a:extLst>
                <a:ext uri="{FF2B5EF4-FFF2-40B4-BE49-F238E27FC236}">
                  <a16:creationId xmlns:a16="http://schemas.microsoft.com/office/drawing/2014/main" id="{A1B22C26-C478-4FF8-A4E7-864785441BBB}"/>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661676" y="3485061"/>
              <a:ext cx="360000" cy="360000"/>
            </a:xfrm>
            <a:prstGeom prst="rect">
              <a:avLst/>
            </a:prstGeom>
          </p:spPr>
        </p:pic>
      </p:grpSp>
      <p:sp>
        <p:nvSpPr>
          <p:cNvPr id="12" name="Text Placeholder 5">
            <a:extLst>
              <a:ext uri="{FF2B5EF4-FFF2-40B4-BE49-F238E27FC236}">
                <a16:creationId xmlns:a16="http://schemas.microsoft.com/office/drawing/2014/main" id="{83154EB2-CC38-4860-8BCC-983A9FCC2D87}"/>
              </a:ext>
            </a:extLst>
          </p:cNvPr>
          <p:cNvSpPr txBox="1">
            <a:spLocks/>
          </p:cNvSpPr>
          <p:nvPr/>
        </p:nvSpPr>
        <p:spPr>
          <a:xfrm>
            <a:off x="882297" y="1689128"/>
            <a:ext cx="2750169" cy="462401"/>
          </a:xfrm>
          <a:prstGeom prst="rect">
            <a:avLst/>
          </a:prstGeom>
        </p:spPr>
        <p:txBody>
          <a:bodyPr/>
          <a:lstStyle>
            <a:lvl1pPr marL="0" indent="0" algn="l" defTabSz="685793" rtl="0" eaLnBrk="1" latinLnBrk="0" hangingPunct="1">
              <a:lnSpc>
                <a:spcPct val="100000"/>
              </a:lnSpc>
              <a:spcBef>
                <a:spcPts val="0"/>
              </a:spcBef>
              <a:spcAft>
                <a:spcPts val="450"/>
              </a:spcAft>
              <a:buFontTx/>
              <a:buNone/>
              <a:defRPr sz="1200" b="1" kern="1200">
                <a:solidFill>
                  <a:schemeClr val="tx2"/>
                </a:solidFill>
                <a:latin typeface="Univers 45 Light" pitchFamily="2" charset="0"/>
                <a:ea typeface="+mn-ea"/>
                <a:cs typeface="+mn-cs"/>
              </a:defRPr>
            </a:lvl1pPr>
            <a:lvl2pPr marL="0" indent="0" algn="l" defTabSz="685793" rtl="0" eaLnBrk="1" latinLnBrk="0" hangingPunct="1">
              <a:lnSpc>
                <a:spcPct val="100000"/>
              </a:lnSpc>
              <a:spcBef>
                <a:spcPts val="0"/>
              </a:spcBef>
              <a:spcAft>
                <a:spcPts val="450"/>
              </a:spcAft>
              <a:buFontTx/>
              <a:buNone/>
              <a:defRPr sz="1200" kern="1200">
                <a:solidFill>
                  <a:schemeClr val="tx1"/>
                </a:solidFill>
                <a:latin typeface="Univers 45 Light" pitchFamily="2" charset="0"/>
                <a:ea typeface="+mn-ea"/>
                <a:cs typeface="+mn-cs"/>
              </a:defRPr>
            </a:lvl2pPr>
            <a:lvl3pPr marL="161999"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a:solidFill>
                  <a:schemeClr val="tx1"/>
                </a:solidFill>
                <a:latin typeface="Univers 45 Light" pitchFamily="2" charset="0"/>
                <a:ea typeface="+mn-ea"/>
                <a:cs typeface="+mn-cs"/>
              </a:defRPr>
            </a:lvl3pPr>
            <a:lvl4pPr marL="269997"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a:solidFill>
                  <a:schemeClr val="tx1"/>
                </a:solidFill>
                <a:latin typeface="Univers 45 Light" pitchFamily="2" charset="0"/>
                <a:ea typeface="+mn-ea"/>
                <a:cs typeface="+mn-cs"/>
              </a:defRPr>
            </a:lvl4pPr>
            <a:lvl5pPr marL="431996"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baseline="0">
                <a:solidFill>
                  <a:schemeClr val="tx1"/>
                </a:solidFill>
                <a:latin typeface="Univers 45 Light" pitchFamily="2" charset="0"/>
                <a:ea typeface="+mn-ea"/>
                <a:cs typeface="+mn-cs"/>
              </a:defRPr>
            </a:lvl5pPr>
            <a:lvl6pPr marL="539995"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6pPr>
            <a:lvl7pPr marL="701993"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7pPr>
            <a:lvl8pPr marL="809992"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8pPr>
            <a:lvl9pPr marL="2914622" indent="-171448" algn="l" defTabSz="68579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2700" marR="179705" lvl="1" indent="0" algn="l" defTabSz="685793" rtl="0" eaLnBrk="1" fontAlgn="auto" latinLnBrk="0" hangingPunct="1">
              <a:lnSpc>
                <a:spcPct val="105200"/>
              </a:lnSpc>
              <a:spcBef>
                <a:spcPts val="0"/>
              </a:spcBef>
              <a:spcAft>
                <a:spcPts val="6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Contact</a:t>
            </a: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aphicFrame>
        <p:nvGraphicFramePr>
          <p:cNvPr id="21" name="Table 3">
            <a:extLst>
              <a:ext uri="{FF2B5EF4-FFF2-40B4-BE49-F238E27FC236}">
                <a16:creationId xmlns:a16="http://schemas.microsoft.com/office/drawing/2014/main" id="{2A824BA0-12E2-4D5C-A0E4-84AB0B94770C}"/>
              </a:ext>
            </a:extLst>
          </p:cNvPr>
          <p:cNvGraphicFramePr>
            <a:graphicFrameLocks noGrp="1"/>
          </p:cNvGraphicFramePr>
          <p:nvPr/>
        </p:nvGraphicFramePr>
        <p:xfrm>
          <a:off x="1018687" y="2302908"/>
          <a:ext cx="8702829" cy="863600"/>
        </p:xfrm>
        <a:graphic>
          <a:graphicData uri="http://schemas.openxmlformats.org/drawingml/2006/table">
            <a:tbl>
              <a:tblPr firstRow="1" bandRow="1">
                <a:tableStyleId>{5C22544A-7EE6-4342-B048-85BDC9FD1C3A}</a:tableStyleId>
              </a:tblPr>
              <a:tblGrid>
                <a:gridCol w="2900943">
                  <a:extLst>
                    <a:ext uri="{9D8B030D-6E8A-4147-A177-3AD203B41FA5}">
                      <a16:colId xmlns:a16="http://schemas.microsoft.com/office/drawing/2014/main" val="2638371200"/>
                    </a:ext>
                  </a:extLst>
                </a:gridCol>
                <a:gridCol w="2900943">
                  <a:extLst>
                    <a:ext uri="{9D8B030D-6E8A-4147-A177-3AD203B41FA5}">
                      <a16:colId xmlns:a16="http://schemas.microsoft.com/office/drawing/2014/main" val="1843536173"/>
                    </a:ext>
                  </a:extLst>
                </a:gridCol>
                <a:gridCol w="2900943">
                  <a:extLst>
                    <a:ext uri="{9D8B030D-6E8A-4147-A177-3AD203B41FA5}">
                      <a16:colId xmlns:a16="http://schemas.microsoft.com/office/drawing/2014/main" val="3262406481"/>
                    </a:ext>
                  </a:extLst>
                </a:gridCol>
              </a:tblGrid>
              <a:tr h="370840">
                <a:tc>
                  <a:txBody>
                    <a:bodyPr/>
                    <a:lstStyle/>
                    <a:p>
                      <a:pPr marL="0" marR="0" lvl="0" indent="0" algn="l" defTabSz="914400" rtl="0" eaLnBrk="1" fontAlgn="auto" latinLnBrk="0" hangingPunct="1">
                        <a:lnSpc>
                          <a:spcPts val="1440"/>
                        </a:lnSpc>
                        <a:spcBef>
                          <a:spcPts val="100"/>
                        </a:spcBef>
                        <a:spcAft>
                          <a:spcPts val="300"/>
                        </a:spcAft>
                        <a:buClrTx/>
                        <a:buSzTx/>
                        <a:buFontTx/>
                        <a:buNone/>
                        <a:tabLst/>
                        <a:defRPr/>
                      </a:pPr>
                      <a:r>
                        <a:rPr kumimoji="0" lang="en-US" sz="1200" b="1" i="0" u="none" strike="noStrike" kern="1200" cap="none" spc="0" normalizeH="0" baseline="0" noProof="0">
                          <a:ln>
                            <a:noFill/>
                          </a:ln>
                          <a:solidFill>
                            <a:schemeClr val="bg1"/>
                          </a:solidFill>
                          <a:effectLst/>
                          <a:uLnTx/>
                          <a:uFillTx/>
                          <a:latin typeface="+mn-lt"/>
                          <a:ea typeface="+mn-ea"/>
                          <a:cs typeface="Arial" panose="020B0604020202020204" pitchFamily="34" charset="0"/>
                        </a:rPr>
                        <a:t>Anurag Rai</a:t>
                      </a:r>
                    </a:p>
                    <a:p>
                      <a:pPr>
                        <a:lnSpc>
                          <a:spcPts val="1440"/>
                        </a:lnSpc>
                        <a:spcBef>
                          <a:spcPts val="100"/>
                        </a:spcBef>
                        <a:spcAft>
                          <a:spcPts val="300"/>
                        </a:spcAft>
                      </a:pPr>
                      <a:r>
                        <a:rPr lang="en-US" sz="1200" b="0" i="1">
                          <a:solidFill>
                            <a:schemeClr val="bg1"/>
                          </a:solidFill>
                          <a:latin typeface="+mn-lt"/>
                        </a:rPr>
                        <a:t>Cyber Lead Partner</a:t>
                      </a:r>
                    </a:p>
                    <a:p>
                      <a:pPr>
                        <a:lnSpc>
                          <a:spcPts val="1440"/>
                        </a:lnSpc>
                        <a:spcBef>
                          <a:spcPts val="100"/>
                        </a:spcBef>
                        <a:spcAft>
                          <a:spcPts val="300"/>
                        </a:spcAft>
                      </a:pPr>
                      <a:r>
                        <a:rPr lang="en-US" sz="1200" b="0">
                          <a:solidFill>
                            <a:schemeClr val="bg1"/>
                          </a:solidFill>
                          <a:latin typeface="+mn-lt"/>
                        </a:rPr>
                        <a:t>312-665-2563</a:t>
                      </a:r>
                    </a:p>
                    <a:p>
                      <a:pPr>
                        <a:lnSpc>
                          <a:spcPts val="1440"/>
                        </a:lnSpc>
                        <a:spcBef>
                          <a:spcPts val="100"/>
                        </a:spcBef>
                        <a:spcAft>
                          <a:spcPts val="300"/>
                        </a:spcAft>
                      </a:pPr>
                      <a:r>
                        <a:rPr lang="en-US" sz="1200" b="0">
                          <a:solidFill>
                            <a:schemeClr val="bg1"/>
                          </a:solidFill>
                          <a:latin typeface="+mn-lt"/>
                        </a:rPr>
                        <a:t>anuragrai@kpmg.com</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ts val="1440"/>
                        </a:lnSpc>
                        <a:spcBef>
                          <a:spcPts val="100"/>
                        </a:spcBef>
                        <a:spcAft>
                          <a:spcPts val="300"/>
                        </a:spcAft>
                      </a:pPr>
                      <a:r>
                        <a:rPr kumimoji="0" lang="en-US" sz="1200" b="1" i="0" u="none" strike="noStrike" kern="1200" cap="none" spc="0" normalizeH="0" baseline="0" noProof="0">
                          <a:ln>
                            <a:noFill/>
                          </a:ln>
                          <a:solidFill>
                            <a:schemeClr val="bg1"/>
                          </a:solidFill>
                          <a:effectLst/>
                          <a:uLnTx/>
                          <a:uFillTx/>
                          <a:latin typeface="+mn-lt"/>
                          <a:ea typeface="+mn-ea"/>
                          <a:cs typeface="Arial" panose="020B0604020202020204" pitchFamily="34" charset="0"/>
                        </a:rPr>
                        <a:t>Chetan Gavankar</a:t>
                      </a:r>
                    </a:p>
                    <a:p>
                      <a:pPr>
                        <a:lnSpc>
                          <a:spcPts val="1440"/>
                        </a:lnSpc>
                        <a:spcBef>
                          <a:spcPts val="100"/>
                        </a:spcBef>
                        <a:spcAft>
                          <a:spcPts val="300"/>
                        </a:spcAft>
                      </a:pPr>
                      <a:r>
                        <a:rPr kumimoji="0" lang="en-US" sz="1200" b="0" i="1" u="none" strike="noStrike" kern="1200" cap="none" spc="0" normalizeH="0" baseline="0" noProof="0">
                          <a:ln>
                            <a:noFill/>
                          </a:ln>
                          <a:solidFill>
                            <a:schemeClr val="bg1"/>
                          </a:solidFill>
                          <a:effectLst/>
                          <a:uLnTx/>
                          <a:uFillTx/>
                          <a:latin typeface="+mn-lt"/>
                          <a:ea typeface="+mn-ea"/>
                          <a:cs typeface="Arial" panose="020B0604020202020204" pitchFamily="34" charset="0"/>
                        </a:rPr>
                        <a:t>Engagement Partner - Cyber</a:t>
                      </a:r>
                    </a:p>
                    <a:p>
                      <a:pPr>
                        <a:lnSpc>
                          <a:spcPts val="1440"/>
                        </a:lnSpc>
                        <a:spcBef>
                          <a:spcPts val="100"/>
                        </a:spcBef>
                        <a:spcAft>
                          <a:spcPts val="300"/>
                        </a:spcAft>
                      </a:pPr>
                      <a:r>
                        <a:rPr lang="en-US" sz="1200" b="0">
                          <a:solidFill>
                            <a:schemeClr val="bg1"/>
                          </a:solidFill>
                          <a:latin typeface="+mn-lt"/>
                        </a:rPr>
                        <a:t>617-988-1471</a:t>
                      </a:r>
                    </a:p>
                    <a:p>
                      <a:pPr>
                        <a:lnSpc>
                          <a:spcPts val="1440"/>
                        </a:lnSpc>
                        <a:spcBef>
                          <a:spcPts val="100"/>
                        </a:spcBef>
                        <a:spcAft>
                          <a:spcPts val="300"/>
                        </a:spcAft>
                      </a:pPr>
                      <a:r>
                        <a:rPr lang="en-US" sz="1200" b="0">
                          <a:solidFill>
                            <a:schemeClr val="bg1"/>
                          </a:solidFill>
                          <a:latin typeface="+mn-lt"/>
                        </a:rPr>
                        <a:t>cgavankar@kpmg.com</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ts val="1440"/>
                        </a:lnSpc>
                        <a:spcBef>
                          <a:spcPts val="100"/>
                        </a:spcBef>
                        <a:spcAft>
                          <a:spcPts val="300"/>
                        </a:spcAft>
                      </a:pPr>
                      <a:r>
                        <a:rPr lang="en-US" sz="1200" b="1">
                          <a:solidFill>
                            <a:schemeClr val="bg1"/>
                          </a:solidFill>
                          <a:latin typeface="+mn-lt"/>
                        </a:rPr>
                        <a:t>Daniel Guistolise</a:t>
                      </a:r>
                    </a:p>
                    <a:p>
                      <a:pPr>
                        <a:lnSpc>
                          <a:spcPts val="1440"/>
                        </a:lnSpc>
                        <a:spcBef>
                          <a:spcPts val="100"/>
                        </a:spcBef>
                        <a:spcAft>
                          <a:spcPts val="300"/>
                        </a:spcAft>
                      </a:pPr>
                      <a:r>
                        <a:rPr lang="en-US" sz="1200" b="0" i="1">
                          <a:solidFill>
                            <a:schemeClr val="bg1"/>
                          </a:solidFill>
                          <a:latin typeface="+mn-lt"/>
                        </a:rPr>
                        <a:t>Engagement Partner – Agile and PMO</a:t>
                      </a:r>
                    </a:p>
                    <a:p>
                      <a:pPr>
                        <a:lnSpc>
                          <a:spcPts val="1440"/>
                        </a:lnSpc>
                        <a:spcBef>
                          <a:spcPts val="100"/>
                        </a:spcBef>
                        <a:spcAft>
                          <a:spcPts val="300"/>
                        </a:spcAft>
                      </a:pPr>
                      <a:r>
                        <a:rPr lang="en-US" sz="1200" b="0">
                          <a:solidFill>
                            <a:schemeClr val="bg1"/>
                          </a:solidFill>
                          <a:latin typeface="+mn-lt"/>
                        </a:rPr>
                        <a:t>312-665-1000</a:t>
                      </a:r>
                    </a:p>
                    <a:p>
                      <a:pPr>
                        <a:lnSpc>
                          <a:spcPts val="1440"/>
                        </a:lnSpc>
                        <a:spcBef>
                          <a:spcPts val="100"/>
                        </a:spcBef>
                        <a:spcAft>
                          <a:spcPts val="300"/>
                        </a:spcAft>
                      </a:pPr>
                      <a:r>
                        <a:rPr lang="en-US" sz="1200" b="0">
                          <a:solidFill>
                            <a:schemeClr val="bg1"/>
                          </a:solidFill>
                          <a:latin typeface="+mn-lt"/>
                        </a:rPr>
                        <a:t>dguistolise@kpmg.com</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9928260"/>
                  </a:ext>
                </a:extLst>
              </a:tr>
            </a:tbl>
          </a:graphicData>
        </a:graphic>
      </p:graphicFrame>
      <p:sp>
        <p:nvSpPr>
          <p:cNvPr id="15" name="Text Placeholder 2">
            <a:extLst>
              <a:ext uri="{FF2B5EF4-FFF2-40B4-BE49-F238E27FC236}">
                <a16:creationId xmlns:a16="http://schemas.microsoft.com/office/drawing/2014/main" id="{EC71620F-5887-4D76-BA9F-6C86E7F0B14E}"/>
              </a:ext>
            </a:extLst>
          </p:cNvPr>
          <p:cNvSpPr>
            <a:spLocks noGrp="1"/>
          </p:cNvSpPr>
          <p:nvPr>
            <p:ph type="body" sz="quarter" idx="10" hasCustomPrompt="1"/>
          </p:nvPr>
        </p:nvSpPr>
        <p:spPr>
          <a:xfrm>
            <a:off x="989012" y="4582692"/>
            <a:ext cx="7031582" cy="1769715"/>
          </a:xfrm>
        </p:spPr>
        <p:txBody>
          <a:bodyPr/>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Restriction on Disclosure and Use of Data – This document contains confidential or proprietary information of KPMG LLP, the disclosure of which would provide a competitive advantage to others; therefore, the recipient shall not disclose, use, or duplicate this document, in whole or in part, for any purpose other than recipient's consideration of KPMG LLP's proposal.</a:t>
            </a:r>
          </a:p>
          <a:p>
            <a:pPr lvl="0"/>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0"/>
            <a:r>
              <a:rPr lang="en-US"/>
              <a:t>© 2023 KPMG LLP, a Delaware limited liability partnership and a member firm of the KPMG global organization of independent member firms affiliated with KPMG International Limited, a private English company limited by guarantee. All rights reserved. </a:t>
            </a:r>
          </a:p>
          <a:p>
            <a:pPr lvl="0"/>
            <a:r>
              <a:rPr lang="en-US"/>
              <a:t>The KPMG name and logo are trademarks used under license by the independent member firms of the KPMG global organization.</a:t>
            </a:r>
          </a:p>
        </p:txBody>
      </p:sp>
      <p:sp>
        <p:nvSpPr>
          <p:cNvPr id="16" name="Text Placeholder 2">
            <a:extLst>
              <a:ext uri="{FF2B5EF4-FFF2-40B4-BE49-F238E27FC236}">
                <a16:creationId xmlns:a16="http://schemas.microsoft.com/office/drawing/2014/main" id="{12FB5A20-0924-434A-82C6-C8D36335E54F}"/>
              </a:ext>
            </a:extLst>
          </p:cNvPr>
          <p:cNvSpPr>
            <a:spLocks noGrp="1"/>
          </p:cNvSpPr>
          <p:nvPr>
            <p:ph type="body" sz="quarter" idx="14"/>
          </p:nvPr>
        </p:nvSpPr>
        <p:spPr>
          <a:xfrm>
            <a:off x="989012" y="3963731"/>
            <a:ext cx="2411738" cy="184666"/>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https://kpmg.com/us</a:t>
            </a:r>
          </a:p>
        </p:txBody>
      </p:sp>
    </p:spTree>
    <p:custDataLst>
      <p:tags r:id="rId1"/>
    </p:custDataLst>
    <p:extLst>
      <p:ext uri="{BB962C8B-B14F-4D97-AF65-F5344CB8AC3E}">
        <p14:creationId xmlns:p14="http://schemas.microsoft.com/office/powerpoint/2010/main" val="218188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KPMG’s insights on factors that drive security operating model transformations (continued)</a:t>
            </a:r>
            <a:endParaRPr lang="en-GB"/>
          </a:p>
        </p:txBody>
      </p:sp>
      <p:graphicFrame>
        <p:nvGraphicFramePr>
          <p:cNvPr id="10" name="Table 4">
            <a:extLst>
              <a:ext uri="{FF2B5EF4-FFF2-40B4-BE49-F238E27FC236}">
                <a16:creationId xmlns:a16="http://schemas.microsoft.com/office/drawing/2014/main" id="{ECF71168-F8B2-4B0F-91A4-E3D0C6C9C27C}"/>
              </a:ext>
            </a:extLst>
          </p:cNvPr>
          <p:cNvGraphicFramePr>
            <a:graphicFrameLocks noGrp="1"/>
          </p:cNvGraphicFramePr>
          <p:nvPr>
            <p:extLst>
              <p:ext uri="{D42A27DB-BD31-4B8C-83A1-F6EECF244321}">
                <p14:modId xmlns:p14="http://schemas.microsoft.com/office/powerpoint/2010/main" val="3221613325"/>
              </p:ext>
            </p:extLst>
          </p:nvPr>
        </p:nvGraphicFramePr>
        <p:xfrm>
          <a:off x="995363" y="1449514"/>
          <a:ext cx="10204451" cy="4856472"/>
        </p:xfrm>
        <a:graphic>
          <a:graphicData uri="http://schemas.openxmlformats.org/drawingml/2006/table">
            <a:tbl>
              <a:tblPr firstRow="1" bandRow="1">
                <a:tableStyleId>{5940675A-B579-460E-94D1-54222C63F5DA}</a:tableStyleId>
              </a:tblPr>
              <a:tblGrid>
                <a:gridCol w="461962">
                  <a:extLst>
                    <a:ext uri="{9D8B030D-6E8A-4147-A177-3AD203B41FA5}">
                      <a16:colId xmlns:a16="http://schemas.microsoft.com/office/drawing/2014/main" val="2314444300"/>
                    </a:ext>
                  </a:extLst>
                </a:gridCol>
                <a:gridCol w="2717511">
                  <a:extLst>
                    <a:ext uri="{9D8B030D-6E8A-4147-A177-3AD203B41FA5}">
                      <a16:colId xmlns:a16="http://schemas.microsoft.com/office/drawing/2014/main" val="881387059"/>
                    </a:ext>
                  </a:extLst>
                </a:gridCol>
                <a:gridCol w="7024978">
                  <a:extLst>
                    <a:ext uri="{9D8B030D-6E8A-4147-A177-3AD203B41FA5}">
                      <a16:colId xmlns:a16="http://schemas.microsoft.com/office/drawing/2014/main" val="4002509532"/>
                    </a:ext>
                  </a:extLst>
                </a:gridCol>
              </a:tblGrid>
              <a:tr h="385467">
                <a:tc gridSpan="2">
                  <a:txBody>
                    <a:bodyPr/>
                    <a:lstStyle/>
                    <a:p>
                      <a:pPr algn="ctr">
                        <a:lnSpc>
                          <a:spcPct val="70000"/>
                        </a:lnSpc>
                        <a:spcAft>
                          <a:spcPts val="200"/>
                        </a:spcAft>
                      </a:pPr>
                      <a:r>
                        <a:rPr lang="en-US" sz="1800" b="1">
                          <a:solidFill>
                            <a:schemeClr val="bg1"/>
                          </a:solidFill>
                          <a:latin typeface="+mj-lt"/>
                        </a:rPr>
                        <a:t>Insight</a:t>
                      </a:r>
                    </a:p>
                  </a:txBody>
                  <a:tcPr marL="45720" marR="18288" marT="27432" marB="27432"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a:lnSpc>
                          <a:spcPct val="70000"/>
                        </a:lnSpc>
                        <a:spcAft>
                          <a:spcPts val="200"/>
                        </a:spcAft>
                      </a:pPr>
                      <a:r>
                        <a:rPr lang="en-US" sz="1800" b="1">
                          <a:solidFill>
                            <a:schemeClr val="bg1"/>
                          </a:solidFill>
                          <a:latin typeface="+mj-lt"/>
                        </a:rPr>
                        <a:t>How KPMG addresses this</a:t>
                      </a:r>
                    </a:p>
                  </a:txBody>
                  <a:tcPr marL="45720" marR="18288" marT="27432" marB="27432"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32720402"/>
                  </a:ext>
                </a:extLst>
              </a:tr>
              <a:tr h="462561">
                <a:tc>
                  <a:txBody>
                    <a:bodyPr/>
                    <a:lstStyle/>
                    <a:p>
                      <a:pPr marL="91440">
                        <a:spcAft>
                          <a:spcPts val="600"/>
                        </a:spcAft>
                      </a:pPr>
                      <a:r>
                        <a:rPr lang="en-US" sz="2400" b="1">
                          <a:solidFill>
                            <a:schemeClr val="bg1"/>
                          </a:solidFill>
                          <a:latin typeface="+mj-lt"/>
                        </a:rPr>
                        <a:t>4</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Security Risk and Governance </a:t>
                      </a: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marR="0" lvl="1" indent="0" algn="l" rtl="0" eaLnBrk="1" fontAlgn="auto" latinLnBrk="0" hangingPunct="1">
                        <a:lnSpc>
                          <a:spcPct val="100000"/>
                        </a:lnSpc>
                        <a:spcBef>
                          <a:spcPts val="0"/>
                        </a:spcBef>
                        <a:spcAft>
                          <a:spcPts val="0"/>
                        </a:spcAft>
                        <a:buClrTx/>
                        <a:buSzTx/>
                        <a:buNone/>
                      </a:pPr>
                      <a:r>
                        <a:rPr lang="en-US" sz="900" b="1" u="sng">
                          <a:latin typeface="+mn-lt"/>
                        </a:rPr>
                        <a:t>Best Practice and Industry Standard Baselines</a:t>
                      </a:r>
                    </a:p>
                    <a:p>
                      <a:pPr marL="91440" marR="0" lvl="1" indent="-91440" algn="l">
                        <a:lnSpc>
                          <a:spcPct val="100000"/>
                        </a:lnSpc>
                        <a:spcBef>
                          <a:spcPts val="0"/>
                        </a:spcBef>
                        <a:spcAft>
                          <a:spcPts val="0"/>
                        </a:spcAft>
                        <a:buClrTx/>
                        <a:buSzTx/>
                        <a:buFont typeface="Arial" panose="020B0604020202020204" pitchFamily="34" charset="0"/>
                        <a:buChar char="•"/>
                      </a:pPr>
                      <a:r>
                        <a:rPr lang="en-US" sz="900">
                          <a:latin typeface="+mn-lt"/>
                        </a:rPr>
                        <a:t>Provide a repeatable view of risk using widely held and established methods for risk identification and treatment.</a:t>
                      </a:r>
                    </a:p>
                    <a:p>
                      <a:pPr marL="91440" marR="0" lvl="1" indent="-91440" algn="l">
                        <a:lnSpc>
                          <a:spcPct val="100000"/>
                        </a:lnSpc>
                        <a:spcBef>
                          <a:spcPts val="0"/>
                        </a:spcBef>
                        <a:spcAft>
                          <a:spcPts val="0"/>
                        </a:spcAft>
                        <a:buClrTx/>
                        <a:buSzTx/>
                        <a:buFont typeface="Arial" panose="020B0604020202020204" pitchFamily="34" charset="0"/>
                        <a:buChar char="•"/>
                      </a:pPr>
                      <a:r>
                        <a:rPr lang="en-US" sz="900" b="0" i="0" u="none" strike="noStrike" noProof="0">
                          <a:latin typeface="Arial"/>
                        </a:rPr>
                        <a:t>Incorporate technology to continuously monitor and evaluate risk</a:t>
                      </a:r>
                      <a:endParaRPr lang="en-US" sz="900">
                        <a:latin typeface="+mn-lt"/>
                      </a:endParaRPr>
                    </a:p>
                    <a:p>
                      <a:pPr marL="0" marR="0" lvl="1" indent="0" algn="l" rtl="0" eaLnBrk="1" fontAlgn="auto" latinLnBrk="0" hangingPunct="1">
                        <a:lnSpc>
                          <a:spcPct val="100000"/>
                        </a:lnSpc>
                        <a:spcBef>
                          <a:spcPts val="0"/>
                        </a:spcBef>
                        <a:spcAft>
                          <a:spcPts val="0"/>
                        </a:spcAft>
                        <a:buClrTx/>
                        <a:buSzTx/>
                        <a:buNone/>
                      </a:pPr>
                      <a:r>
                        <a:rPr lang="en-US" sz="900" b="1" u="sng">
                          <a:latin typeface="+mn-lt"/>
                        </a:rPr>
                        <a:t>Personalized Governance</a:t>
                      </a:r>
                    </a:p>
                    <a:p>
                      <a:pPr marL="91440" marR="0" lvl="1" indent="-91440" algn="l">
                        <a:lnSpc>
                          <a:spcPct val="100000"/>
                        </a:lnSpc>
                        <a:spcBef>
                          <a:spcPts val="0"/>
                        </a:spcBef>
                        <a:spcAft>
                          <a:spcPts val="0"/>
                        </a:spcAft>
                        <a:buClr>
                          <a:srgbClr val="000000"/>
                        </a:buClr>
                        <a:buSzTx/>
                        <a:buFont typeface="Arial,Sans-Serif" panose="020B0604020202020204" pitchFamily="34" charset="0"/>
                        <a:buChar char="•"/>
                      </a:pPr>
                      <a:r>
                        <a:rPr lang="en-US" sz="900" b="0" i="0" u="none" strike="noStrike" noProof="0">
                          <a:solidFill>
                            <a:schemeClr val="tx1"/>
                          </a:solidFill>
                        </a:rPr>
                        <a:t>Articulate and clearly define CIP team members, responsibilities, and areas of expertise</a:t>
                      </a:r>
                      <a:endParaRPr lang="en-US" sz="900" b="0" i="0" u="none" strike="noStrike" noProof="0"/>
                    </a:p>
                    <a:p>
                      <a:pPr marL="91440" marR="0" lvl="1" indent="-91440" algn="l">
                        <a:lnSpc>
                          <a:spcPct val="100000"/>
                        </a:lnSpc>
                        <a:spcBef>
                          <a:spcPts val="0"/>
                        </a:spcBef>
                        <a:spcAft>
                          <a:spcPts val="0"/>
                        </a:spcAft>
                        <a:buClrTx/>
                        <a:buSzTx/>
                        <a:buFont typeface="Arial" panose="020B0604020202020204" pitchFamily="34" charset="0"/>
                        <a:buChar char="•"/>
                      </a:pPr>
                      <a:r>
                        <a:rPr lang="en-US" sz="900">
                          <a:latin typeface="+mn-lt"/>
                        </a:rPr>
                        <a:t>Perform analysis for current roles across business units and map positions to established governance frameworks as baseline. </a:t>
                      </a:r>
                      <a:endParaRPr lang="en-US"/>
                    </a:p>
                    <a:p>
                      <a:pPr marL="548640" marR="0" lvl="2" indent="-91440" algn="l">
                        <a:lnSpc>
                          <a:spcPct val="100000"/>
                        </a:lnSpc>
                        <a:spcBef>
                          <a:spcPts val="0"/>
                        </a:spcBef>
                        <a:spcAft>
                          <a:spcPts val="0"/>
                        </a:spcAft>
                        <a:buClrTx/>
                        <a:buSzTx/>
                        <a:buFont typeface="Arial" panose="020B0604020202020204" pitchFamily="34" charset="0"/>
                        <a:buChar char="•"/>
                      </a:pPr>
                      <a:r>
                        <a:rPr lang="en-US" sz="900">
                          <a:latin typeface="+mn-lt"/>
                        </a:rPr>
                        <a:t>Utilize past client experience to initiate next step in developing unique governance model for Cigna Information Protection and recommendations for relevant stakeholders in cybersecurity space (i.e. Identity, Digital, &amp; Compliance).</a:t>
                      </a:r>
                      <a:endParaRPr lang="en-US"/>
                    </a:p>
                    <a:p>
                      <a:pPr marL="91440" marR="0" lvl="1"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noProof="0">
                          <a:solidFill>
                            <a:schemeClr val="tx1"/>
                          </a:solidFill>
                        </a:rPr>
                        <a:t>Create guidance for navigating Cigna’s technology landscape when responding to vulnerabilities, regulatory findings, or internal requests utilizing a defined-governance model and risk-based approach</a:t>
                      </a:r>
                    </a:p>
                    <a:p>
                      <a:pPr marL="548640" marR="0" lvl="2"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noProof="0">
                          <a:solidFill>
                            <a:schemeClr val="tx1"/>
                          </a:solidFill>
                        </a:rPr>
                        <a:t>Identify which tools to use when and who should use them</a:t>
                      </a:r>
                    </a:p>
                  </a:txBody>
                  <a:tcPr marR="45720" marT="27432" marB="2743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471666790"/>
                  </a:ext>
                </a:extLst>
              </a:tr>
              <a:tr h="1084798">
                <a:tc gridSpan="2">
                  <a:txBody>
                    <a:bodyPr/>
                    <a:lstStyle/>
                    <a:p>
                      <a:pPr marL="45720">
                        <a:spcAft>
                          <a:spcPts val="600"/>
                        </a:spcAft>
                      </a:pPr>
                      <a:r>
                        <a:rPr lang="en-US" sz="900" b="0">
                          <a:solidFill>
                            <a:schemeClr val="bg1"/>
                          </a:solidFill>
                          <a:latin typeface="+mn-lt"/>
                        </a:rPr>
                        <a:t>Large organizations with big business divisions have historically been misaligned and require governance frameworks aligned to security requirements of tomorrow.</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787416566"/>
                  </a:ext>
                </a:extLst>
              </a:tr>
              <a:tr h="462561">
                <a:tc>
                  <a:txBody>
                    <a:bodyPr/>
                    <a:lstStyle/>
                    <a:p>
                      <a:pPr marL="91440" algn="l" defTabSz="914400" rtl="0" eaLnBrk="1" latinLnBrk="0" hangingPunct="1">
                        <a:spcAft>
                          <a:spcPts val="600"/>
                        </a:spcAft>
                      </a:pPr>
                      <a:r>
                        <a:rPr lang="en-US" sz="2400" b="1" kern="1200">
                          <a:solidFill>
                            <a:schemeClr val="bg1"/>
                          </a:solidFill>
                          <a:latin typeface="+mj-lt"/>
                          <a:ea typeface="+mn-ea"/>
                          <a:cs typeface="+mn-cs"/>
                        </a:rPr>
                        <a:t>5</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Agile Transformation and Coaching</a:t>
                      </a: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indent="0">
                        <a:lnSpc>
                          <a:spcPct val="100000"/>
                        </a:lnSpc>
                        <a:spcBef>
                          <a:spcPts val="0"/>
                        </a:spcBef>
                        <a:spcAft>
                          <a:spcPts val="0"/>
                        </a:spcAft>
                        <a:buNone/>
                      </a:pPr>
                      <a:r>
                        <a:rPr lang="en-US" sz="900" b="1" u="sng" kern="1200">
                          <a:solidFill>
                            <a:schemeClr val="tx1"/>
                          </a:solidFill>
                          <a:latin typeface="+mn-lt"/>
                          <a:ea typeface="+mn-ea"/>
                          <a:cs typeface="+mn-cs"/>
                        </a:rPr>
                        <a:t>Agile Transformation Assessment and Roadmap</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Evaluation of current organization Agile capabilities, level of maturity, gaps to target Agile Operating Model end state, and roadmap to fill the key gaps. This roadmap then provides a prioritized and sequenced set of activities to mature Agile competency and capabilities, </a:t>
                      </a:r>
                    </a:p>
                    <a:p>
                      <a:pPr marL="0" indent="0">
                        <a:lnSpc>
                          <a:spcPct val="100000"/>
                        </a:lnSpc>
                        <a:spcBef>
                          <a:spcPts val="0"/>
                        </a:spcBef>
                        <a:spcAft>
                          <a:spcPts val="0"/>
                        </a:spcAft>
                        <a:buNone/>
                      </a:pPr>
                      <a:r>
                        <a:rPr lang="en-US" sz="900" b="1" u="sng" kern="1200">
                          <a:solidFill>
                            <a:schemeClr val="tx1"/>
                          </a:solidFill>
                          <a:latin typeface="+mn-lt"/>
                          <a:ea typeface="+mn-ea"/>
                          <a:cs typeface="+mn-cs"/>
                        </a:rPr>
                        <a:t>Agile Operating Model</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A framework for when and how to use Agile in planning and solution delivery. This includes models to consider Agile and Agile + Waterfall, clear roles for each scenario, how the business and IT need to partner, the needed Agile delivery tooling environment and standards, and how Agile based delivery will be governed. </a:t>
                      </a:r>
                      <a:endParaRPr lang="en-US"/>
                    </a:p>
                    <a:p>
                      <a:pPr marL="9144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Customizing Agile training and simulations to advance the knowledge and experience of different roles and personas required in the Agile Operating Model </a:t>
                      </a:r>
                    </a:p>
                    <a:p>
                      <a:pPr marL="0" indent="0">
                        <a:lnSpc>
                          <a:spcPct val="100000"/>
                        </a:lnSpc>
                        <a:spcBef>
                          <a:spcPts val="0"/>
                        </a:spcBef>
                        <a:spcAft>
                          <a:spcPts val="0"/>
                        </a:spcAft>
                        <a:buNone/>
                      </a:pPr>
                      <a:r>
                        <a:rPr lang="en-US" sz="900" b="1" u="sng" kern="1200">
                          <a:solidFill>
                            <a:schemeClr val="tx1"/>
                          </a:solidFill>
                          <a:latin typeface="+mn-lt"/>
                          <a:ea typeface="+mn-ea"/>
                          <a:cs typeface="+mn-cs"/>
                        </a:rPr>
                        <a:t>Agile Value Based Funding </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New way of planning, funding, and measuring success to rethink how to invest and incrementally measure return on investment. </a:t>
                      </a:r>
                      <a:endParaRPr lang="en-US"/>
                    </a:p>
                  </a:txBody>
                  <a:tcPr marR="18288" marT="2743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077985614"/>
                  </a:ext>
                </a:extLst>
              </a:tr>
              <a:tr h="1238629">
                <a:tc gridSpan="2">
                  <a:txBody>
                    <a:bodyPr/>
                    <a:lstStyle/>
                    <a:p>
                      <a:pPr marL="45720">
                        <a:spcAft>
                          <a:spcPts val="600"/>
                        </a:spcAft>
                      </a:pPr>
                      <a:r>
                        <a:rPr lang="en-US" sz="900" b="0" u="none">
                          <a:solidFill>
                            <a:schemeClr val="bg1"/>
                          </a:solidFill>
                          <a:latin typeface="+mn-lt"/>
                        </a:rPr>
                        <a:t>Proper implementation of Agile methods is crucial to taking advantage of its benefits. Education and empowerment is needed beyond IT to share the power of its techniques, teaming methods, and iterative validation of capability and value.</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612621526"/>
                  </a:ext>
                </a:extLst>
              </a:tr>
              <a:tr h="462561">
                <a:tc>
                  <a:txBody>
                    <a:bodyPr/>
                    <a:lstStyle/>
                    <a:p>
                      <a:pPr marL="91440" algn="l" defTabSz="914400" rtl="0" eaLnBrk="1" latinLnBrk="0" hangingPunct="1">
                        <a:spcAft>
                          <a:spcPts val="600"/>
                        </a:spcAft>
                      </a:pPr>
                      <a:r>
                        <a:rPr lang="en-US" sz="2400" b="1" kern="1200">
                          <a:solidFill>
                            <a:schemeClr val="bg1"/>
                          </a:solidFill>
                          <a:latin typeface="+mj-lt"/>
                          <a:ea typeface="+mn-ea"/>
                          <a:cs typeface="+mn-cs"/>
                        </a:rPr>
                        <a:t>6</a:t>
                      </a:r>
                    </a:p>
                  </a:txBody>
                  <a:tcPr marL="45720" marR="18288" marT="27432">
                    <a:lnL w="635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91440" marR="0" lvl="0" indent="0" algn="l" defTabSz="914400" rtl="0" eaLnBrk="1" fontAlgn="auto" latinLnBrk="0" hangingPunct="1">
                        <a:lnSpc>
                          <a:spcPct val="100000"/>
                        </a:lnSpc>
                        <a:spcBef>
                          <a:spcPts val="0"/>
                        </a:spcBef>
                        <a:spcAft>
                          <a:spcPts val="300"/>
                        </a:spcAft>
                        <a:buClrTx/>
                        <a:buSzTx/>
                        <a:buFontTx/>
                        <a:buNone/>
                        <a:tabLst/>
                        <a:defRPr/>
                      </a:pPr>
                      <a:r>
                        <a:rPr lang="en-US" sz="1600" b="1" u="none" kern="1200">
                          <a:solidFill>
                            <a:schemeClr val="bg1"/>
                          </a:solidFill>
                          <a:latin typeface="+mj-lt"/>
                          <a:ea typeface="+mn-ea"/>
                          <a:cs typeface="+mn-cs"/>
                        </a:rPr>
                        <a:t>Security modernization </a:t>
                      </a:r>
                    </a:p>
                  </a:txBody>
                  <a:tcPr marL="45720" marR="18288" marT="27432" anchor="ctr">
                    <a:lnL w="381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1"/>
                    </a:solidFill>
                  </a:tcPr>
                </a:tc>
                <a:tc rowSpan="2">
                  <a:txBody>
                    <a:bodyPr/>
                    <a:lstStyle/>
                    <a:p>
                      <a:pPr marL="0" indent="0">
                        <a:lnSpc>
                          <a:spcPct val="100000"/>
                        </a:lnSpc>
                        <a:spcBef>
                          <a:spcPts val="0"/>
                        </a:spcBef>
                        <a:spcAft>
                          <a:spcPts val="0"/>
                        </a:spcAft>
                        <a:buFont typeface="Arial" panose="020B0604020202020204" pitchFamily="34" charset="0"/>
                        <a:buNone/>
                      </a:pPr>
                      <a:r>
                        <a:rPr lang="en-US" sz="900" b="1" u="sng" kern="1200">
                          <a:solidFill>
                            <a:schemeClr val="tx1"/>
                          </a:solidFill>
                          <a:latin typeface="+mn-lt"/>
                          <a:ea typeface="+mn-ea"/>
                          <a:cs typeface="+mn-cs"/>
                        </a:rPr>
                        <a:t>Scalable, Documented, and Comprehensible Features</a:t>
                      </a:r>
                    </a:p>
                    <a:p>
                      <a:pPr marL="9144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Contains clear catalogue of security services that are well understood across the organization </a:t>
                      </a:r>
                    </a:p>
                    <a:p>
                      <a:pPr marL="9144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Processes that are flexible and easily adjustable based on both current security threat levels and business needs</a:t>
                      </a:r>
                    </a:p>
                    <a:p>
                      <a:pPr marL="0" indent="0">
                        <a:lnSpc>
                          <a:spcPct val="100000"/>
                        </a:lnSpc>
                        <a:spcBef>
                          <a:spcPts val="0"/>
                        </a:spcBef>
                        <a:spcAft>
                          <a:spcPts val="0"/>
                        </a:spcAft>
                        <a:buNone/>
                      </a:pPr>
                      <a:r>
                        <a:rPr lang="en-US" sz="900" b="1" u="sng" kern="1200">
                          <a:solidFill>
                            <a:schemeClr val="tx1"/>
                          </a:solidFill>
                          <a:latin typeface="+mn-lt"/>
                          <a:ea typeface="+mn-ea"/>
                          <a:cs typeface="+mn-cs"/>
                        </a:rPr>
                        <a:t>Focus on Risk and Efficiency</a:t>
                      </a:r>
                    </a:p>
                    <a:p>
                      <a:pPr marL="91440" lvl="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Advocates a risk-driven approach to security, allowing for the ability to prioritize efforts with the most significant risk and the ability to adapt security measure as risk profiles evolve, all while reducing unnecessary costs and maximizing return on investment.</a:t>
                      </a:r>
                    </a:p>
                    <a:p>
                      <a:pPr marL="91440" indent="-91440">
                        <a:lnSpc>
                          <a:spcPct val="100000"/>
                        </a:lnSpc>
                        <a:spcBef>
                          <a:spcPts val="0"/>
                        </a:spcBef>
                        <a:spcAft>
                          <a:spcPts val="0"/>
                        </a:spcAft>
                        <a:buFont typeface="Arial" panose="020B0604020202020204" pitchFamily="34" charset="0"/>
                        <a:buChar char="•"/>
                      </a:pPr>
                      <a:r>
                        <a:rPr lang="en-US" sz="900" kern="1200">
                          <a:solidFill>
                            <a:schemeClr val="tx1"/>
                          </a:solidFill>
                          <a:latin typeface="+mn-lt"/>
                          <a:ea typeface="+mn-ea"/>
                          <a:cs typeface="+mn-cs"/>
                        </a:rPr>
                        <a:t>Promotes self-service and automation to improve organizational efficiency, foster accountability and increase individual security compliance.</a:t>
                      </a:r>
                    </a:p>
                  </a:txBody>
                  <a:tcPr marR="18288" marT="2743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374039136"/>
                  </a:ext>
                </a:extLst>
              </a:tr>
              <a:tr h="743630">
                <a:tc gridSpan="2">
                  <a:txBody>
                    <a:bodyPr/>
                    <a:lstStyle/>
                    <a:p>
                      <a:pPr marL="45720">
                        <a:spcAft>
                          <a:spcPts val="600"/>
                        </a:spcAft>
                      </a:pPr>
                      <a:r>
                        <a:rPr lang="en-US" sz="900" b="0">
                          <a:solidFill>
                            <a:schemeClr val="bg1"/>
                          </a:solidFill>
                          <a:latin typeface="+mn-lt"/>
                        </a:rPr>
                        <a:t>Tailor Operating Model to be risk-based flexible to evolving threats, business need technology transformations, and regulatory demands that require a modern security organization</a:t>
                      </a:r>
                    </a:p>
                  </a:txBody>
                  <a:tcPr marL="45720" marR="18288" marT="9144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042575656"/>
                  </a:ext>
                </a:extLst>
              </a:tr>
            </a:tbl>
          </a:graphicData>
        </a:graphic>
      </p:graphicFrame>
    </p:spTree>
    <p:custDataLst>
      <p:tags r:id="rId1"/>
    </p:custDataLst>
    <p:extLst>
      <p:ext uri="{BB962C8B-B14F-4D97-AF65-F5344CB8AC3E}">
        <p14:creationId xmlns:p14="http://schemas.microsoft.com/office/powerpoint/2010/main" val="204942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Why KPMG?</a:t>
            </a:r>
            <a:endParaRPr lang="en-GB"/>
          </a:p>
        </p:txBody>
      </p:sp>
      <p:cxnSp>
        <p:nvCxnSpPr>
          <p:cNvPr id="156" name="Straight Connector 155">
            <a:extLst>
              <a:ext uri="{FF2B5EF4-FFF2-40B4-BE49-F238E27FC236}">
                <a16:creationId xmlns:a16="http://schemas.microsoft.com/office/drawing/2014/main" id="{EC431F2B-96F6-4464-B95B-03D5D137EE21}"/>
              </a:ext>
            </a:extLst>
          </p:cNvPr>
          <p:cNvCxnSpPr/>
          <p:nvPr/>
        </p:nvCxnSpPr>
        <p:spPr>
          <a:xfrm>
            <a:off x="834147" y="5244608"/>
            <a:ext cx="10917587" cy="0"/>
          </a:xfrm>
          <a:prstGeom prst="line">
            <a:avLst/>
          </a:prstGeom>
          <a:noFill/>
          <a:ln w="12700" cap="flat" cmpd="sng" algn="ctr">
            <a:solidFill>
              <a:sysClr val="window" lastClr="FFFFFF"/>
            </a:solidFill>
            <a:prstDash val="solid"/>
            <a:miter lim="800000"/>
          </a:ln>
          <a:effectLst/>
        </p:spPr>
      </p:cxnSp>
      <p:sp>
        <p:nvSpPr>
          <p:cNvPr id="157" name="Rectangle 156">
            <a:extLst>
              <a:ext uri="{FF2B5EF4-FFF2-40B4-BE49-F238E27FC236}">
                <a16:creationId xmlns:a16="http://schemas.microsoft.com/office/drawing/2014/main" id="{C7176126-1DD2-4410-96F2-B1681D08E590}"/>
              </a:ext>
            </a:extLst>
          </p:cNvPr>
          <p:cNvSpPr/>
          <p:nvPr/>
        </p:nvSpPr>
        <p:spPr>
          <a:xfrm>
            <a:off x="406109" y="1414377"/>
            <a:ext cx="3743472" cy="4918382"/>
          </a:xfrm>
          <a:prstGeom prst="rect">
            <a:avLst/>
          </a:prstGeom>
          <a:solidFill>
            <a:srgbClr val="E5E5E5"/>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58" name="Circle: Hollow 157">
            <a:extLst>
              <a:ext uri="{FF2B5EF4-FFF2-40B4-BE49-F238E27FC236}">
                <a16:creationId xmlns:a16="http://schemas.microsoft.com/office/drawing/2014/main" id="{E147B1C5-1F9B-42C5-9785-ACB45CF7BB83}"/>
              </a:ext>
            </a:extLst>
          </p:cNvPr>
          <p:cNvSpPr/>
          <p:nvPr/>
        </p:nvSpPr>
        <p:spPr>
          <a:xfrm>
            <a:off x="1497937" y="1439689"/>
            <a:ext cx="1449337" cy="1455238"/>
          </a:xfrm>
          <a:prstGeom prst="donut">
            <a:avLst>
              <a:gd name="adj" fmla="val 5513"/>
            </a:avLst>
          </a:prstGeom>
          <a:solidFill>
            <a:srgbClr val="00338D"/>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159" name="TextBox 158">
            <a:extLst>
              <a:ext uri="{FF2B5EF4-FFF2-40B4-BE49-F238E27FC236}">
                <a16:creationId xmlns:a16="http://schemas.microsoft.com/office/drawing/2014/main" id="{C27A139B-DBFD-40A5-B08C-17C62C60CB3A}"/>
              </a:ext>
            </a:extLst>
          </p:cNvPr>
          <p:cNvSpPr txBox="1"/>
          <p:nvPr/>
        </p:nvSpPr>
        <p:spPr>
          <a:xfrm>
            <a:off x="444719" y="3092933"/>
            <a:ext cx="3553961" cy="3280385"/>
          </a:xfrm>
          <a:prstGeom prst="rect">
            <a:avLst/>
          </a:prstGeom>
          <a:noFill/>
        </p:spPr>
        <p:txBody>
          <a:bodyPr wrap="square" lIns="0" tIns="0" rIns="0" bIns="0" rtlCol="0" anchor="t">
            <a:spAutoFit/>
          </a:bodyPr>
          <a:lstStyle/>
          <a:p>
            <a:pPr marL="171450" indent="-171450">
              <a:spcAft>
                <a:spcPts val="100"/>
              </a:spcAft>
              <a:buClr>
                <a:srgbClr val="00338D"/>
              </a:buClr>
              <a:buFont typeface="Arial" panose="020B0604020202020204" pitchFamily="34" charset="0"/>
              <a:buChar char="•"/>
              <a:defRPr/>
            </a:pPr>
            <a:r>
              <a:rPr kumimoji="0" lang="en-US" sz="950" b="0" i="0" u="none" strike="noStrike" kern="0" cap="none" spc="0" normalizeH="0" baseline="0" noProof="0">
                <a:ln>
                  <a:noFill/>
                </a:ln>
                <a:solidFill>
                  <a:schemeClr val="tx2"/>
                </a:solidFill>
                <a:effectLst/>
                <a:uLnTx/>
                <a:uFillTx/>
              </a:rPr>
              <a:t>KPMG was an active participant in the DAWN program Steering and Operating committees in 2021 and knows what it takes to execute a large body of work while working with leadership, key stakeholders, business, experience owners and customers.</a:t>
            </a:r>
            <a:r>
              <a:rPr lang="en-US" sz="950" kern="0">
                <a:solidFill>
                  <a:schemeClr val="tx2"/>
                </a:solidFill>
              </a:rPr>
              <a:t> </a:t>
            </a:r>
            <a:endParaRPr kumimoji="0" lang="en-US" sz="950" b="0" i="0" u="none" strike="noStrike" kern="0" cap="none" spc="0" normalizeH="0" baseline="0" noProof="0">
              <a:ln>
                <a:noFill/>
              </a:ln>
              <a:solidFill>
                <a:schemeClr val="tx2"/>
              </a:solidFill>
              <a:effectLst/>
              <a:uLnTx/>
              <a:uFillTx/>
            </a:endParaRPr>
          </a:p>
          <a:p>
            <a:pPr marL="171450" indent="-171450">
              <a:spcAft>
                <a:spcPts val="100"/>
              </a:spcAft>
              <a:buClr>
                <a:srgbClr val="00338D"/>
              </a:buClr>
              <a:buFont typeface="Arial" panose="020B0604020202020204" pitchFamily="34" charset="0"/>
              <a:buChar char="•"/>
              <a:defRPr/>
            </a:pPr>
            <a:r>
              <a:rPr lang="en-US" sz="950" kern="0">
                <a:solidFill>
                  <a:srgbClr val="00338D"/>
                </a:solidFill>
                <a:ea typeface="+mn-lt"/>
                <a:cs typeface="+mn-lt"/>
              </a:rPr>
              <a:t>Previous experience working on CIP initiatives (e.g., Kerberoasting &amp; Service Account Remediation) familiarizes our team with CIP stakeholders, technologies, and processes.</a:t>
            </a:r>
            <a:endParaRPr lang="en-US" sz="950" kern="0">
              <a:solidFill>
                <a:srgbClr val="00338D"/>
              </a:solidFill>
            </a:endParaRPr>
          </a:p>
          <a:p>
            <a:pPr marL="171450" indent="-171450">
              <a:spcAft>
                <a:spcPts val="100"/>
              </a:spcAft>
              <a:buClr>
                <a:srgbClr val="00338D"/>
              </a:buClr>
              <a:buFont typeface="Arial" panose="020B0604020202020204" pitchFamily="34" charset="0"/>
              <a:buChar char="•"/>
              <a:defRPr/>
            </a:pPr>
            <a:r>
              <a:rPr lang="en-US" sz="950" kern="0">
                <a:solidFill>
                  <a:srgbClr val="00338D"/>
                </a:solidFill>
                <a:ea typeface="+mn-lt"/>
                <a:cs typeface="+mn-lt"/>
              </a:rPr>
              <a:t>KPMG has assisted in addressing various regulatory findings related to Global Identity and CIP organizations since 2019 – successfully addressing audit concerns and satisfying project objectives.</a:t>
            </a:r>
          </a:p>
          <a:p>
            <a:pPr marL="171450" indent="-171450">
              <a:spcAft>
                <a:spcPts val="100"/>
              </a:spcAft>
              <a:buClr>
                <a:srgbClr val="00338D"/>
              </a:buClr>
              <a:buFont typeface="Arial" panose="020B0604020202020204" pitchFamily="34" charset="0"/>
              <a:buChar char="•"/>
              <a:defRPr/>
            </a:pPr>
            <a:r>
              <a:rPr lang="en-US" sz="950" kern="0">
                <a:solidFill>
                  <a:srgbClr val="00338D"/>
                </a:solidFill>
              </a:rPr>
              <a:t>KPMG has developed a variety of tested tools and accelerators to help deliver similar transformation project within the same industry as Cigna. KPMG brought a lot of these to Cigna in 2021 across Okta (MFA enrollment, self service application onboarding), Saviynt (Application Onboarding Accelerator), Governance (Data validation toolkit) and CyberArk (Migration Utility) and will continue to deliver in 2023.</a:t>
            </a:r>
          </a:p>
          <a:p>
            <a:pPr marL="171450" indent="-171450">
              <a:spcAft>
                <a:spcPts val="100"/>
              </a:spcAft>
              <a:buClr>
                <a:srgbClr val="00338D"/>
              </a:buClr>
              <a:buFont typeface="Arial" panose="020B0604020202020204" pitchFamily="34" charset="0"/>
              <a:buChar char="•"/>
              <a:defRPr/>
            </a:pPr>
            <a:endParaRPr lang="en-US" sz="950" kern="0">
              <a:solidFill>
                <a:srgbClr val="00338D"/>
              </a:solidFill>
            </a:endParaRPr>
          </a:p>
        </p:txBody>
      </p:sp>
      <p:grpSp>
        <p:nvGrpSpPr>
          <p:cNvPr id="161" name="Group 160">
            <a:extLst>
              <a:ext uri="{FF2B5EF4-FFF2-40B4-BE49-F238E27FC236}">
                <a16:creationId xmlns:a16="http://schemas.microsoft.com/office/drawing/2014/main" id="{35449F7F-74F9-4A63-9EAA-4D0764353D1E}"/>
              </a:ext>
            </a:extLst>
          </p:cNvPr>
          <p:cNvGrpSpPr/>
          <p:nvPr/>
        </p:nvGrpSpPr>
        <p:grpSpPr>
          <a:xfrm>
            <a:off x="1885430" y="1736022"/>
            <a:ext cx="525422" cy="419428"/>
            <a:chOff x="8966200" y="-522288"/>
            <a:chExt cx="550863" cy="439738"/>
          </a:xfrm>
        </p:grpSpPr>
        <p:sp>
          <p:nvSpPr>
            <p:cNvPr id="162" name="Freeform 74">
              <a:extLst>
                <a:ext uri="{FF2B5EF4-FFF2-40B4-BE49-F238E27FC236}">
                  <a16:creationId xmlns:a16="http://schemas.microsoft.com/office/drawing/2014/main" id="{76A1F820-3438-4140-95D8-500A0BA2EE5D}"/>
                </a:ext>
              </a:extLst>
            </p:cNvPr>
            <p:cNvSpPr>
              <a:spLocks/>
            </p:cNvSpPr>
            <p:nvPr/>
          </p:nvSpPr>
          <p:spPr bwMode="auto">
            <a:xfrm>
              <a:off x="9204325" y="-436563"/>
              <a:ext cx="193675" cy="227013"/>
            </a:xfrm>
            <a:custGeom>
              <a:avLst/>
              <a:gdLst>
                <a:gd name="T0" fmla="*/ 40 w 122"/>
                <a:gd name="T1" fmla="*/ 0 h 143"/>
                <a:gd name="T2" fmla="*/ 40 w 122"/>
                <a:gd name="T3" fmla="*/ 79 h 143"/>
                <a:gd name="T4" fmla="*/ 0 w 122"/>
                <a:gd name="T5" fmla="*/ 79 h 143"/>
                <a:gd name="T6" fmla="*/ 59 w 122"/>
                <a:gd name="T7" fmla="*/ 143 h 143"/>
                <a:gd name="T8" fmla="*/ 122 w 122"/>
                <a:gd name="T9" fmla="*/ 79 h 143"/>
                <a:gd name="T10" fmla="*/ 80 w 122"/>
                <a:gd name="T11" fmla="*/ 79 h 143"/>
                <a:gd name="T12" fmla="*/ 80 w 122"/>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22" h="143">
                  <a:moveTo>
                    <a:pt x="40" y="0"/>
                  </a:moveTo>
                  <a:lnTo>
                    <a:pt x="40" y="79"/>
                  </a:lnTo>
                  <a:lnTo>
                    <a:pt x="0" y="79"/>
                  </a:lnTo>
                  <a:lnTo>
                    <a:pt x="59" y="143"/>
                  </a:lnTo>
                  <a:lnTo>
                    <a:pt x="122" y="79"/>
                  </a:lnTo>
                  <a:lnTo>
                    <a:pt x="80" y="79"/>
                  </a:lnTo>
                  <a:lnTo>
                    <a:pt x="80" y="0"/>
                  </a:ln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 name="Freeform 75">
              <a:extLst>
                <a:ext uri="{FF2B5EF4-FFF2-40B4-BE49-F238E27FC236}">
                  <a16:creationId xmlns:a16="http://schemas.microsoft.com/office/drawing/2014/main" id="{303DDE3E-E2E2-4660-8C3B-AE01020EB0AD}"/>
                </a:ext>
              </a:extLst>
            </p:cNvPr>
            <p:cNvSpPr>
              <a:spLocks/>
            </p:cNvSpPr>
            <p:nvPr/>
          </p:nvSpPr>
          <p:spPr bwMode="auto">
            <a:xfrm>
              <a:off x="9093200" y="-255587"/>
              <a:ext cx="423863" cy="79375"/>
            </a:xfrm>
            <a:custGeom>
              <a:avLst/>
              <a:gdLst>
                <a:gd name="T0" fmla="*/ 140 w 140"/>
                <a:gd name="T1" fmla="*/ 0 h 26"/>
                <a:gd name="T2" fmla="*/ 70 w 140"/>
                <a:gd name="T3" fmla="*/ 26 h 26"/>
                <a:gd name="T4" fmla="*/ 0 w 140"/>
                <a:gd name="T5" fmla="*/ 0 h 26"/>
              </a:gdLst>
              <a:ahLst/>
              <a:cxnLst>
                <a:cxn ang="0">
                  <a:pos x="T0" y="T1"/>
                </a:cxn>
                <a:cxn ang="0">
                  <a:pos x="T2" y="T3"/>
                </a:cxn>
                <a:cxn ang="0">
                  <a:pos x="T4" y="T5"/>
                </a:cxn>
              </a:cxnLst>
              <a:rect l="0" t="0" r="r" b="b"/>
              <a:pathLst>
                <a:path w="140" h="26">
                  <a:moveTo>
                    <a:pt x="140" y="0"/>
                  </a:moveTo>
                  <a:cubicBezTo>
                    <a:pt x="140" y="14"/>
                    <a:pt x="109" y="26"/>
                    <a:pt x="70" y="26"/>
                  </a:cubicBezTo>
                  <a:cubicBezTo>
                    <a:pt x="32" y="26"/>
                    <a:pt x="0" y="14"/>
                    <a:pt x="0"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Freeform 76">
              <a:extLst>
                <a:ext uri="{FF2B5EF4-FFF2-40B4-BE49-F238E27FC236}">
                  <a16:creationId xmlns:a16="http://schemas.microsoft.com/office/drawing/2014/main" id="{7532AEC4-FAF2-4B9B-B3F0-1310A4C19BC6}"/>
                </a:ext>
              </a:extLst>
            </p:cNvPr>
            <p:cNvSpPr>
              <a:spLocks/>
            </p:cNvSpPr>
            <p:nvPr/>
          </p:nvSpPr>
          <p:spPr bwMode="auto">
            <a:xfrm>
              <a:off x="9093200" y="-161925"/>
              <a:ext cx="423863" cy="31750"/>
            </a:xfrm>
            <a:custGeom>
              <a:avLst/>
              <a:gdLst>
                <a:gd name="T0" fmla="*/ 140 w 140"/>
                <a:gd name="T1" fmla="*/ 0 h 10"/>
                <a:gd name="T2" fmla="*/ 70 w 140"/>
                <a:gd name="T3" fmla="*/ 10 h 10"/>
                <a:gd name="T4" fmla="*/ 0 w 140"/>
                <a:gd name="T5" fmla="*/ 0 h 10"/>
              </a:gdLst>
              <a:ahLst/>
              <a:cxnLst>
                <a:cxn ang="0">
                  <a:pos x="T0" y="T1"/>
                </a:cxn>
                <a:cxn ang="0">
                  <a:pos x="T2" y="T3"/>
                </a:cxn>
                <a:cxn ang="0">
                  <a:pos x="T4" y="T5"/>
                </a:cxn>
              </a:cxnLst>
              <a:rect l="0" t="0" r="r" b="b"/>
              <a:pathLst>
                <a:path w="140" h="10">
                  <a:moveTo>
                    <a:pt x="140" y="0"/>
                  </a:moveTo>
                  <a:cubicBezTo>
                    <a:pt x="140" y="6"/>
                    <a:pt x="109" y="10"/>
                    <a:pt x="70" y="10"/>
                  </a:cubicBezTo>
                  <a:cubicBezTo>
                    <a:pt x="32" y="10"/>
                    <a:pt x="0" y="6"/>
                    <a:pt x="0"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Freeform 77">
              <a:extLst>
                <a:ext uri="{FF2B5EF4-FFF2-40B4-BE49-F238E27FC236}">
                  <a16:creationId xmlns:a16="http://schemas.microsoft.com/office/drawing/2014/main" id="{6B3A6EDA-4336-4ED6-A4C3-3E6D8D09171F}"/>
                </a:ext>
              </a:extLst>
            </p:cNvPr>
            <p:cNvSpPr>
              <a:spLocks/>
            </p:cNvSpPr>
            <p:nvPr/>
          </p:nvSpPr>
          <p:spPr bwMode="auto">
            <a:xfrm>
              <a:off x="9093200" y="-82550"/>
              <a:ext cx="423863" cy="0"/>
            </a:xfrm>
            <a:custGeom>
              <a:avLst/>
              <a:gdLst>
                <a:gd name="T0" fmla="*/ 140 w 140"/>
                <a:gd name="T1" fmla="*/ 70 w 140"/>
                <a:gd name="T2" fmla="*/ 0 w 140"/>
              </a:gdLst>
              <a:ahLst/>
              <a:cxnLst>
                <a:cxn ang="0">
                  <a:pos x="T0" y="0"/>
                </a:cxn>
                <a:cxn ang="0">
                  <a:pos x="T1" y="0"/>
                </a:cxn>
                <a:cxn ang="0">
                  <a:pos x="T2" y="0"/>
                </a:cxn>
              </a:cxnLst>
              <a:rect l="0" t="0" r="r" b="b"/>
              <a:pathLst>
                <a:path w="140">
                  <a:moveTo>
                    <a:pt x="140" y="0"/>
                  </a:moveTo>
                  <a:cubicBezTo>
                    <a:pt x="140" y="0"/>
                    <a:pt x="109" y="0"/>
                    <a:pt x="70" y="0"/>
                  </a:cubicBezTo>
                  <a:cubicBezTo>
                    <a:pt x="32" y="0"/>
                    <a:pt x="0" y="0"/>
                    <a:pt x="0"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Oval 78">
              <a:extLst>
                <a:ext uri="{FF2B5EF4-FFF2-40B4-BE49-F238E27FC236}">
                  <a16:creationId xmlns:a16="http://schemas.microsoft.com/office/drawing/2014/main" id="{275C88BB-8A61-45CE-87AE-CF0DE2D465FA}"/>
                </a:ext>
              </a:extLst>
            </p:cNvPr>
            <p:cNvSpPr>
              <a:spLocks noChangeArrowheads="1"/>
            </p:cNvSpPr>
            <p:nvPr/>
          </p:nvSpPr>
          <p:spPr bwMode="auto">
            <a:xfrm>
              <a:off x="8966200" y="-522288"/>
              <a:ext cx="223838" cy="227013"/>
            </a:xfrm>
            <a:prstGeom prst="ellipse">
              <a:avLst/>
            </a:pr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Line 79">
              <a:extLst>
                <a:ext uri="{FF2B5EF4-FFF2-40B4-BE49-F238E27FC236}">
                  <a16:creationId xmlns:a16="http://schemas.microsoft.com/office/drawing/2014/main" id="{A705B852-F052-4059-8D51-DE8D5E751A1E}"/>
                </a:ext>
              </a:extLst>
            </p:cNvPr>
            <p:cNvSpPr>
              <a:spLocks noChangeShapeType="1"/>
            </p:cNvSpPr>
            <p:nvPr/>
          </p:nvSpPr>
          <p:spPr bwMode="auto">
            <a:xfrm>
              <a:off x="9074150" y="-487363"/>
              <a:ext cx="0" cy="96838"/>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 name="Oval 80">
              <a:extLst>
                <a:ext uri="{FF2B5EF4-FFF2-40B4-BE49-F238E27FC236}">
                  <a16:creationId xmlns:a16="http://schemas.microsoft.com/office/drawing/2014/main" id="{6FD6C6C4-D2A3-4E3B-95CC-DE7E0F3B2076}"/>
                </a:ext>
              </a:extLst>
            </p:cNvPr>
            <p:cNvSpPr>
              <a:spLocks noChangeArrowheads="1"/>
            </p:cNvSpPr>
            <p:nvPr/>
          </p:nvSpPr>
          <p:spPr bwMode="auto">
            <a:xfrm>
              <a:off x="9056688" y="-368300"/>
              <a:ext cx="36513" cy="36513"/>
            </a:xfrm>
            <a:prstGeom prst="ellipse">
              <a:avLst/>
            </a:pr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69" name="object 13">
            <a:extLst>
              <a:ext uri="{FF2B5EF4-FFF2-40B4-BE49-F238E27FC236}">
                <a16:creationId xmlns:a16="http://schemas.microsoft.com/office/drawing/2014/main" id="{C847300A-C8E7-40D4-914E-E5B273DFB033}"/>
              </a:ext>
            </a:extLst>
          </p:cNvPr>
          <p:cNvSpPr txBox="1"/>
          <p:nvPr/>
        </p:nvSpPr>
        <p:spPr>
          <a:xfrm>
            <a:off x="1770080" y="2272487"/>
            <a:ext cx="893758" cy="369332"/>
          </a:xfrm>
          <a:prstGeom prst="rect">
            <a:avLst/>
          </a:prstGeom>
        </p:spPr>
        <p:txBody>
          <a:bodyPr vert="horz" wrap="square" lIns="0" tIns="0" rIns="0" bIns="0" rtlCol="0">
            <a:spAutoFit/>
          </a:bodyPr>
          <a:lstStyle/>
          <a:p>
            <a:pPr algn="ctr">
              <a:spcBef>
                <a:spcPts val="985"/>
              </a:spcBef>
              <a:defRPr/>
            </a:pPr>
            <a:r>
              <a:rPr lang="en-US" sz="1200" b="1">
                <a:solidFill>
                  <a:srgbClr val="00338D"/>
                </a:solidFill>
                <a:cs typeface="KPMG Bold"/>
              </a:rPr>
              <a:t>We know Cigna</a:t>
            </a:r>
          </a:p>
        </p:txBody>
      </p:sp>
      <p:sp>
        <p:nvSpPr>
          <p:cNvPr id="178" name="Rectangle 177">
            <a:extLst>
              <a:ext uri="{FF2B5EF4-FFF2-40B4-BE49-F238E27FC236}">
                <a16:creationId xmlns:a16="http://schemas.microsoft.com/office/drawing/2014/main" id="{48964165-03E9-4D7B-A084-8B3116FED13D}"/>
              </a:ext>
            </a:extLst>
          </p:cNvPr>
          <p:cNvSpPr/>
          <p:nvPr/>
        </p:nvSpPr>
        <p:spPr>
          <a:xfrm>
            <a:off x="4224623" y="1414377"/>
            <a:ext cx="3743472" cy="4918382"/>
          </a:xfrm>
          <a:prstGeom prst="rect">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9" name="Circle: Hollow 178">
            <a:extLst>
              <a:ext uri="{FF2B5EF4-FFF2-40B4-BE49-F238E27FC236}">
                <a16:creationId xmlns:a16="http://schemas.microsoft.com/office/drawing/2014/main" id="{A5B992F9-045D-4995-AC11-6049A659B69A}"/>
              </a:ext>
            </a:extLst>
          </p:cNvPr>
          <p:cNvSpPr/>
          <p:nvPr/>
        </p:nvSpPr>
        <p:spPr>
          <a:xfrm>
            <a:off x="5377134" y="1483232"/>
            <a:ext cx="1449337" cy="1455238"/>
          </a:xfrm>
          <a:prstGeom prst="donut">
            <a:avLst>
              <a:gd name="adj" fmla="val 5513"/>
            </a:avLst>
          </a:prstGeom>
          <a:solidFill>
            <a:sysClr val="window" lastClr="FFFF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180" name="TextBox 179">
            <a:extLst>
              <a:ext uri="{FF2B5EF4-FFF2-40B4-BE49-F238E27FC236}">
                <a16:creationId xmlns:a16="http://schemas.microsoft.com/office/drawing/2014/main" id="{D10F7118-233D-4114-B325-1366D0EA86AB}"/>
              </a:ext>
            </a:extLst>
          </p:cNvPr>
          <p:cNvSpPr txBox="1"/>
          <p:nvPr/>
        </p:nvSpPr>
        <p:spPr>
          <a:xfrm>
            <a:off x="4303039" y="3103819"/>
            <a:ext cx="3653922" cy="2390398"/>
          </a:xfrm>
          <a:prstGeom prst="rect">
            <a:avLst/>
          </a:prstGeom>
          <a:noFill/>
        </p:spPr>
        <p:txBody>
          <a:bodyPr wrap="square" lIns="0" tIns="0" rIns="0" bIns="0" rtlCol="0" anchor="t">
            <a:spAutoFit/>
          </a:bodyPr>
          <a:lstStyle/>
          <a:p>
            <a:pPr marL="171450" marR="0" lvl="0" indent="-171450" defTabSz="914400" eaLnBrk="1" fontAlgn="auto" latinLnBrk="0" hangingPunct="1">
              <a:lnSpc>
                <a:spcPct val="100000"/>
              </a:lnSpc>
              <a:spcBef>
                <a:spcPts val="0"/>
              </a:spcBef>
              <a:spcAft>
                <a:spcPts val="100"/>
              </a:spcAft>
              <a:buClr>
                <a:prstClr val="white"/>
              </a:buClr>
              <a:buSzTx/>
              <a:buFont typeface="Arial" panose="020B0604020202020204" pitchFamily="34" charset="0"/>
              <a:buChar char="•"/>
              <a:tabLst/>
              <a:defRPr/>
            </a:pPr>
            <a:r>
              <a:rPr kumimoji="0" lang="en-US" sz="950" b="0" i="0" u="none" strike="noStrike" kern="0" cap="none" spc="0" normalizeH="0" baseline="0" noProof="0">
                <a:ln>
                  <a:noFill/>
                </a:ln>
                <a:solidFill>
                  <a:schemeClr val="bg1"/>
                </a:solidFill>
                <a:effectLst/>
                <a:uLnTx/>
                <a:uFillTx/>
              </a:rPr>
              <a:t>KPMG teams have excellent working relationships across the board and will be important factor to continue the momentum.</a:t>
            </a:r>
            <a:endParaRPr lang="en-US" sz="950" b="0" i="0" u="none" strike="noStrike" kern="0" cap="none" spc="0" normalizeH="0" baseline="0" noProof="0">
              <a:ln>
                <a:noFill/>
              </a:ln>
              <a:solidFill>
                <a:schemeClr val="bg1"/>
              </a:solidFill>
              <a:effectLst/>
              <a:uLnTx/>
              <a:uFillTx/>
              <a:cs typeface="Arial"/>
            </a:endParaRPr>
          </a:p>
          <a:p>
            <a:pPr marL="171450" indent="-171450">
              <a:spcAft>
                <a:spcPts val="100"/>
              </a:spcAft>
              <a:buClr>
                <a:srgbClr val="FFFFFF"/>
              </a:buClr>
              <a:buFont typeface="Arial" panose="020B0604020202020204" pitchFamily="34" charset="0"/>
              <a:buChar char="•"/>
              <a:defRPr/>
            </a:pPr>
            <a:r>
              <a:rPr lang="en-US" sz="950" kern="0">
                <a:solidFill>
                  <a:schemeClr val="bg1"/>
                </a:solidFill>
                <a:ea typeface="+mn-lt"/>
                <a:cs typeface="+mn-lt"/>
              </a:rPr>
              <a:t>KPMG has deep experience in executing transformations for leading companies around the world and has strategic alliances with the technology players in this area.</a:t>
            </a:r>
            <a:endParaRPr lang="en-US" sz="950" kern="0">
              <a:solidFill>
                <a:schemeClr val="bg1"/>
              </a:solidFill>
              <a:cs typeface="Arial"/>
            </a:endParaRPr>
          </a:p>
          <a:p>
            <a:pPr marL="171450" indent="-171450">
              <a:spcAft>
                <a:spcPts val="100"/>
              </a:spcAft>
              <a:buClr>
                <a:prstClr val="white"/>
              </a:buClr>
              <a:buFont typeface="Arial" panose="020B0604020202020204" pitchFamily="34" charset="0"/>
              <a:buChar char="•"/>
              <a:defRPr/>
            </a:pPr>
            <a:r>
              <a:rPr kumimoji="0" lang="en-US" sz="950" b="0" i="0" u="none" strike="noStrike" kern="0" cap="none" spc="0" normalizeH="0" baseline="0" noProof="0">
                <a:ln>
                  <a:noFill/>
                </a:ln>
                <a:solidFill>
                  <a:schemeClr val="bg1"/>
                </a:solidFill>
                <a:effectLst/>
                <a:uLnTx/>
                <a:uFillTx/>
              </a:rPr>
              <a:t>KPMG </a:t>
            </a:r>
            <a:r>
              <a:rPr lang="en-US" sz="950" kern="0">
                <a:solidFill>
                  <a:schemeClr val="bg1"/>
                </a:solidFill>
              </a:rPr>
              <a:t>has</a:t>
            </a:r>
            <a:r>
              <a:rPr kumimoji="0" lang="en-US" sz="950" b="0" i="0" u="none" strike="noStrike" kern="0" cap="none" spc="0" normalizeH="0" baseline="0" noProof="0">
                <a:ln>
                  <a:noFill/>
                </a:ln>
                <a:solidFill>
                  <a:schemeClr val="bg1"/>
                </a:solidFill>
                <a:effectLst/>
                <a:uLnTx/>
                <a:uFillTx/>
              </a:rPr>
              <a:t> </a:t>
            </a:r>
            <a:r>
              <a:rPr lang="en-US" sz="950" kern="0">
                <a:solidFill>
                  <a:schemeClr val="bg1"/>
                </a:solidFill>
              </a:rPr>
              <a:t>robust catalog </a:t>
            </a:r>
            <a:r>
              <a:rPr kumimoji="0" lang="en-US" sz="950" b="0" i="0" u="none" strike="noStrike" kern="0" cap="none" spc="0" normalizeH="0" baseline="0" noProof="0">
                <a:ln>
                  <a:noFill/>
                </a:ln>
                <a:solidFill>
                  <a:schemeClr val="bg1"/>
                </a:solidFill>
                <a:effectLst/>
                <a:uLnTx/>
                <a:uFillTx/>
              </a:rPr>
              <a:t>of </a:t>
            </a:r>
            <a:r>
              <a:rPr lang="en-US" sz="950" kern="0">
                <a:solidFill>
                  <a:schemeClr val="bg1"/>
                </a:solidFill>
              </a:rPr>
              <a:t>security offerings allowing us to leverage experts across several disciplines including </a:t>
            </a:r>
            <a:r>
              <a:rPr kumimoji="0" lang="en-US" sz="950" b="0" i="0" u="none" strike="noStrike" kern="0" cap="none" spc="0" normalizeH="0" baseline="0" noProof="0">
                <a:ln>
                  <a:noFill/>
                </a:ln>
                <a:solidFill>
                  <a:schemeClr val="bg1"/>
                </a:solidFill>
                <a:effectLst/>
                <a:uLnTx/>
                <a:uFillTx/>
              </a:rPr>
              <a:t>Strategy </a:t>
            </a:r>
            <a:r>
              <a:rPr lang="en-US" sz="950" kern="0">
                <a:solidFill>
                  <a:schemeClr val="bg1"/>
                </a:solidFill>
              </a:rPr>
              <a:t>and </a:t>
            </a:r>
            <a:r>
              <a:rPr kumimoji="0" lang="en-US" sz="950" b="0" i="0" u="none" strike="noStrike" kern="0" cap="none" spc="0" normalizeH="0" baseline="0" noProof="0">
                <a:ln>
                  <a:noFill/>
                </a:ln>
                <a:solidFill>
                  <a:schemeClr val="bg1"/>
                </a:solidFill>
                <a:effectLst/>
                <a:uLnTx/>
                <a:uFillTx/>
              </a:rPr>
              <a:t>Governance</a:t>
            </a:r>
            <a:r>
              <a:rPr lang="en-US" sz="950" kern="0">
                <a:solidFill>
                  <a:schemeClr val="bg1"/>
                </a:solidFill>
              </a:rPr>
              <a:t>, Technical Implementations, Cloud Security and</a:t>
            </a:r>
            <a:r>
              <a:rPr kumimoji="0" lang="en-US" sz="950" b="0" i="0" u="none" strike="noStrike" kern="0" cap="none" spc="0" normalizeH="0" baseline="0" noProof="0">
                <a:ln>
                  <a:noFill/>
                </a:ln>
                <a:solidFill>
                  <a:schemeClr val="bg1"/>
                </a:solidFill>
                <a:effectLst/>
                <a:uLnTx/>
                <a:uFillTx/>
              </a:rPr>
              <a:t> </a:t>
            </a:r>
            <a:r>
              <a:rPr lang="en-US" sz="950" kern="0">
                <a:solidFill>
                  <a:schemeClr val="bg1"/>
                </a:solidFill>
              </a:rPr>
              <a:t>Threat Management</a:t>
            </a:r>
          </a:p>
          <a:p>
            <a:pPr marL="171450" indent="-171450">
              <a:spcAft>
                <a:spcPts val="100"/>
              </a:spcAft>
              <a:buClr>
                <a:prstClr val="white"/>
              </a:buClr>
              <a:buFont typeface="Arial" panose="020B0604020202020204" pitchFamily="34" charset="0"/>
              <a:buChar char="•"/>
              <a:defRPr/>
            </a:pPr>
            <a:r>
              <a:rPr lang="en-US" sz="950" b="0" i="0" u="none" strike="noStrike" kern="0" cap="none" spc="0" normalizeH="0" baseline="0" noProof="0">
                <a:ln>
                  <a:noFill/>
                </a:ln>
                <a:solidFill>
                  <a:schemeClr val="bg1"/>
                </a:solidFill>
                <a:effectLst/>
                <a:uLnTx/>
                <a:uFillTx/>
                <a:cs typeface="Arial"/>
              </a:rPr>
              <a:t>We have change management capabilities which can augment, improve and replace the current change management setup at Cigna. </a:t>
            </a:r>
          </a:p>
          <a:p>
            <a:pPr marL="171450" indent="-171450">
              <a:spcAft>
                <a:spcPts val="100"/>
              </a:spcAft>
              <a:buClr>
                <a:prstClr val="white"/>
              </a:buClr>
              <a:buFont typeface="Arial" panose="020B0604020202020204" pitchFamily="34" charset="0"/>
              <a:buChar char="•"/>
              <a:defRPr/>
            </a:pPr>
            <a:r>
              <a:rPr lang="en-US" sz="950" b="0" i="0" u="none" strike="noStrike" kern="0" cap="none" spc="0" normalizeH="0" baseline="0" noProof="0">
                <a:ln>
                  <a:noFill/>
                </a:ln>
                <a:solidFill>
                  <a:schemeClr val="bg1"/>
                </a:solidFill>
                <a:effectLst/>
                <a:uLnTx/>
                <a:uFillTx/>
                <a:cs typeface="Arial"/>
              </a:rPr>
              <a:t>We understand how an end-to-end transformation has the potential to impact a number of areas in the organization. We have a deep understanding of how to prepare, communicate, execute and sustain the changes to make them successful.</a:t>
            </a:r>
          </a:p>
        </p:txBody>
      </p:sp>
      <p:grpSp>
        <p:nvGrpSpPr>
          <p:cNvPr id="182" name="Group 181">
            <a:extLst>
              <a:ext uri="{FF2B5EF4-FFF2-40B4-BE49-F238E27FC236}">
                <a16:creationId xmlns:a16="http://schemas.microsoft.com/office/drawing/2014/main" id="{5A179478-9751-42C9-A238-2BE84EF0EBF0}"/>
              </a:ext>
            </a:extLst>
          </p:cNvPr>
          <p:cNvGrpSpPr/>
          <p:nvPr/>
        </p:nvGrpSpPr>
        <p:grpSpPr>
          <a:xfrm>
            <a:off x="5834334" y="1748703"/>
            <a:ext cx="533386" cy="570490"/>
            <a:chOff x="6623050" y="-444500"/>
            <a:chExt cx="365126" cy="390525"/>
          </a:xfrm>
        </p:grpSpPr>
        <p:sp>
          <p:nvSpPr>
            <p:cNvPr id="183" name="Freeform 64">
              <a:extLst>
                <a:ext uri="{FF2B5EF4-FFF2-40B4-BE49-F238E27FC236}">
                  <a16:creationId xmlns:a16="http://schemas.microsoft.com/office/drawing/2014/main" id="{03804ECF-B703-425D-8E05-5164547DEC40}"/>
                </a:ext>
              </a:extLst>
            </p:cNvPr>
            <p:cNvSpPr>
              <a:spLocks/>
            </p:cNvSpPr>
            <p:nvPr/>
          </p:nvSpPr>
          <p:spPr bwMode="auto">
            <a:xfrm>
              <a:off x="6680200" y="-241300"/>
              <a:ext cx="103188" cy="122238"/>
            </a:xfrm>
            <a:custGeom>
              <a:avLst/>
              <a:gdLst>
                <a:gd name="T0" fmla="*/ 0 w 34"/>
                <a:gd name="T1" fmla="*/ 40 h 40"/>
                <a:gd name="T2" fmla="*/ 6 w 34"/>
                <a:gd name="T3" fmla="*/ 17 h 40"/>
                <a:gd name="T4" fmla="*/ 25 w 34"/>
                <a:gd name="T5" fmla="*/ 9 h 40"/>
                <a:gd name="T6" fmla="*/ 34 w 34"/>
                <a:gd name="T7" fmla="*/ 0 h 40"/>
              </a:gdLst>
              <a:ahLst/>
              <a:cxnLst>
                <a:cxn ang="0">
                  <a:pos x="T0" y="T1"/>
                </a:cxn>
                <a:cxn ang="0">
                  <a:pos x="T2" y="T3"/>
                </a:cxn>
                <a:cxn ang="0">
                  <a:pos x="T4" y="T5"/>
                </a:cxn>
                <a:cxn ang="0">
                  <a:pos x="T6" y="T7"/>
                </a:cxn>
              </a:cxnLst>
              <a:rect l="0" t="0" r="r" b="b"/>
              <a:pathLst>
                <a:path w="34" h="40">
                  <a:moveTo>
                    <a:pt x="0" y="40"/>
                  </a:moveTo>
                  <a:cubicBezTo>
                    <a:pt x="0" y="40"/>
                    <a:pt x="5" y="26"/>
                    <a:pt x="6" y="17"/>
                  </a:cubicBezTo>
                  <a:cubicBezTo>
                    <a:pt x="12" y="13"/>
                    <a:pt x="18" y="12"/>
                    <a:pt x="25" y="9"/>
                  </a:cubicBezTo>
                  <a:cubicBezTo>
                    <a:pt x="29" y="7"/>
                    <a:pt x="34" y="4"/>
                    <a:pt x="34" y="0"/>
                  </a:cubicBez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Freeform 65">
              <a:extLst>
                <a:ext uri="{FF2B5EF4-FFF2-40B4-BE49-F238E27FC236}">
                  <a16:creationId xmlns:a16="http://schemas.microsoft.com/office/drawing/2014/main" id="{BE875634-7B33-4F8C-81FE-B994CE7D2F3F}"/>
                </a:ext>
              </a:extLst>
            </p:cNvPr>
            <p:cNvSpPr>
              <a:spLocks/>
            </p:cNvSpPr>
            <p:nvPr/>
          </p:nvSpPr>
          <p:spPr bwMode="auto">
            <a:xfrm>
              <a:off x="6834188" y="-241300"/>
              <a:ext cx="106363" cy="122238"/>
            </a:xfrm>
            <a:custGeom>
              <a:avLst/>
              <a:gdLst>
                <a:gd name="T0" fmla="*/ 35 w 35"/>
                <a:gd name="T1" fmla="*/ 40 h 40"/>
                <a:gd name="T2" fmla="*/ 28 w 35"/>
                <a:gd name="T3" fmla="*/ 17 h 40"/>
                <a:gd name="T4" fmla="*/ 9 w 35"/>
                <a:gd name="T5" fmla="*/ 9 h 40"/>
                <a:gd name="T6" fmla="*/ 0 w 35"/>
                <a:gd name="T7" fmla="*/ 0 h 40"/>
              </a:gdLst>
              <a:ahLst/>
              <a:cxnLst>
                <a:cxn ang="0">
                  <a:pos x="T0" y="T1"/>
                </a:cxn>
                <a:cxn ang="0">
                  <a:pos x="T2" y="T3"/>
                </a:cxn>
                <a:cxn ang="0">
                  <a:pos x="T4" y="T5"/>
                </a:cxn>
                <a:cxn ang="0">
                  <a:pos x="T6" y="T7"/>
                </a:cxn>
              </a:cxnLst>
              <a:rect l="0" t="0" r="r" b="b"/>
              <a:pathLst>
                <a:path w="35" h="40">
                  <a:moveTo>
                    <a:pt x="35" y="40"/>
                  </a:moveTo>
                  <a:cubicBezTo>
                    <a:pt x="35" y="40"/>
                    <a:pt x="29" y="29"/>
                    <a:pt x="28" y="17"/>
                  </a:cubicBezTo>
                  <a:cubicBezTo>
                    <a:pt x="22" y="13"/>
                    <a:pt x="17" y="12"/>
                    <a:pt x="9" y="9"/>
                  </a:cubicBezTo>
                  <a:cubicBezTo>
                    <a:pt x="5" y="7"/>
                    <a:pt x="0" y="4"/>
                    <a:pt x="0" y="0"/>
                  </a:cubicBez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 name="Line 66">
              <a:extLst>
                <a:ext uri="{FF2B5EF4-FFF2-40B4-BE49-F238E27FC236}">
                  <a16:creationId xmlns:a16="http://schemas.microsoft.com/office/drawing/2014/main" id="{918414A9-BC67-4D68-B4D6-EF236DE2D3CF}"/>
                </a:ext>
              </a:extLst>
            </p:cNvPr>
            <p:cNvSpPr>
              <a:spLocks noChangeShapeType="1"/>
            </p:cNvSpPr>
            <p:nvPr/>
          </p:nvSpPr>
          <p:spPr bwMode="auto">
            <a:xfrm>
              <a:off x="6777038" y="-344487"/>
              <a:ext cx="0" cy="0"/>
            </a:xfrm>
            <a:prstGeom prst="line">
              <a:avLst/>
            </a:prstGeom>
            <a:noFill/>
            <a:ln w="6350" cap="rnd">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 name="Freeform 67">
              <a:extLst>
                <a:ext uri="{FF2B5EF4-FFF2-40B4-BE49-F238E27FC236}">
                  <a16:creationId xmlns:a16="http://schemas.microsoft.com/office/drawing/2014/main" id="{EE4E3FF0-2DAA-45F5-88A2-66DEC1831BA0}"/>
                </a:ext>
              </a:extLst>
            </p:cNvPr>
            <p:cNvSpPr>
              <a:spLocks/>
            </p:cNvSpPr>
            <p:nvPr/>
          </p:nvSpPr>
          <p:spPr bwMode="auto">
            <a:xfrm>
              <a:off x="6743700" y="-403225"/>
              <a:ext cx="114300" cy="171450"/>
            </a:xfrm>
            <a:custGeom>
              <a:avLst/>
              <a:gdLst>
                <a:gd name="T0" fmla="*/ 38 w 38"/>
                <a:gd name="T1" fmla="*/ 37 h 56"/>
                <a:gd name="T2" fmla="*/ 22 w 38"/>
                <a:gd name="T3" fmla="*/ 55 h 56"/>
                <a:gd name="T4" fmla="*/ 5 w 38"/>
                <a:gd name="T5" fmla="*/ 38 h 56"/>
                <a:gd name="T6" fmla="*/ 1 w 38"/>
                <a:gd name="T7" fmla="*/ 33 h 56"/>
                <a:gd name="T8" fmla="*/ 0 w 38"/>
                <a:gd name="T9" fmla="*/ 25 h 56"/>
                <a:gd name="T10" fmla="*/ 2 w 38"/>
                <a:gd name="T11" fmla="*/ 25 h 56"/>
                <a:gd name="T12" fmla="*/ 2 w 38"/>
                <a:gd name="T13" fmla="*/ 9 h 56"/>
                <a:gd name="T14" fmla="*/ 16 w 38"/>
                <a:gd name="T15" fmla="*/ 0 h 56"/>
                <a:gd name="T16" fmla="*/ 37 w 38"/>
                <a:gd name="T17" fmla="*/ 0 h 56"/>
                <a:gd name="T18" fmla="*/ 36 w 38"/>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6">
                  <a:moveTo>
                    <a:pt x="38" y="37"/>
                  </a:moveTo>
                  <a:cubicBezTo>
                    <a:pt x="35" y="54"/>
                    <a:pt x="23" y="55"/>
                    <a:pt x="22" y="55"/>
                  </a:cubicBezTo>
                  <a:cubicBezTo>
                    <a:pt x="8" y="56"/>
                    <a:pt x="5" y="38"/>
                    <a:pt x="5" y="38"/>
                  </a:cubicBezTo>
                  <a:cubicBezTo>
                    <a:pt x="5" y="38"/>
                    <a:pt x="1" y="37"/>
                    <a:pt x="1" y="33"/>
                  </a:cubicBezTo>
                  <a:cubicBezTo>
                    <a:pt x="0" y="29"/>
                    <a:pt x="0" y="25"/>
                    <a:pt x="0" y="25"/>
                  </a:cubicBezTo>
                  <a:cubicBezTo>
                    <a:pt x="2" y="25"/>
                    <a:pt x="2" y="25"/>
                    <a:pt x="2" y="25"/>
                  </a:cubicBezTo>
                  <a:cubicBezTo>
                    <a:pt x="2" y="9"/>
                    <a:pt x="2" y="9"/>
                    <a:pt x="2" y="9"/>
                  </a:cubicBezTo>
                  <a:cubicBezTo>
                    <a:pt x="2" y="9"/>
                    <a:pt x="4" y="1"/>
                    <a:pt x="16" y="0"/>
                  </a:cubicBezTo>
                  <a:cubicBezTo>
                    <a:pt x="29" y="0"/>
                    <a:pt x="37" y="0"/>
                    <a:pt x="37" y="0"/>
                  </a:cubicBezTo>
                  <a:cubicBezTo>
                    <a:pt x="36" y="4"/>
                    <a:pt x="36" y="4"/>
                    <a:pt x="36" y="4"/>
                  </a:cubicBez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 name="Freeform 68">
              <a:extLst>
                <a:ext uri="{FF2B5EF4-FFF2-40B4-BE49-F238E27FC236}">
                  <a16:creationId xmlns:a16="http://schemas.microsoft.com/office/drawing/2014/main" id="{B465E488-84F3-439A-B406-742744A2FDC4}"/>
                </a:ext>
              </a:extLst>
            </p:cNvPr>
            <p:cNvSpPr>
              <a:spLocks/>
            </p:cNvSpPr>
            <p:nvPr/>
          </p:nvSpPr>
          <p:spPr bwMode="auto">
            <a:xfrm>
              <a:off x="6853238" y="-390525"/>
              <a:ext cx="20638" cy="104775"/>
            </a:xfrm>
            <a:custGeom>
              <a:avLst/>
              <a:gdLst>
                <a:gd name="T0" fmla="*/ 0 w 7"/>
                <a:gd name="T1" fmla="*/ 0 h 34"/>
                <a:gd name="T2" fmla="*/ 4 w 7"/>
                <a:gd name="T3" fmla="*/ 5 h 34"/>
                <a:gd name="T4" fmla="*/ 4 w 7"/>
                <a:gd name="T5" fmla="*/ 22 h 34"/>
                <a:gd name="T6" fmla="*/ 7 w 7"/>
                <a:gd name="T7" fmla="*/ 22 h 34"/>
                <a:gd name="T8" fmla="*/ 7 w 7"/>
                <a:gd name="T9" fmla="*/ 29 h 34"/>
                <a:gd name="T10" fmla="*/ 2 w 7"/>
                <a:gd name="T11" fmla="*/ 34 h 34"/>
                <a:gd name="T12" fmla="*/ 2 w 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7" h="34">
                  <a:moveTo>
                    <a:pt x="0" y="0"/>
                  </a:moveTo>
                  <a:cubicBezTo>
                    <a:pt x="0" y="0"/>
                    <a:pt x="4" y="2"/>
                    <a:pt x="4" y="5"/>
                  </a:cubicBezTo>
                  <a:cubicBezTo>
                    <a:pt x="4" y="7"/>
                    <a:pt x="4" y="22"/>
                    <a:pt x="4" y="22"/>
                  </a:cubicBezTo>
                  <a:cubicBezTo>
                    <a:pt x="7" y="22"/>
                    <a:pt x="7" y="22"/>
                    <a:pt x="7" y="22"/>
                  </a:cubicBezTo>
                  <a:cubicBezTo>
                    <a:pt x="7" y="29"/>
                    <a:pt x="7" y="29"/>
                    <a:pt x="7" y="29"/>
                  </a:cubicBezTo>
                  <a:cubicBezTo>
                    <a:pt x="7" y="32"/>
                    <a:pt x="4" y="34"/>
                    <a:pt x="2" y="34"/>
                  </a:cubicBezTo>
                  <a:cubicBezTo>
                    <a:pt x="2" y="34"/>
                    <a:pt x="2" y="34"/>
                    <a:pt x="2" y="34"/>
                  </a:cubicBez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 name="Freeform 69">
              <a:extLst>
                <a:ext uri="{FF2B5EF4-FFF2-40B4-BE49-F238E27FC236}">
                  <a16:creationId xmlns:a16="http://schemas.microsoft.com/office/drawing/2014/main" id="{B2AFA80F-27F2-4AAE-8050-8CEECDAD4B71}"/>
                </a:ext>
              </a:extLst>
            </p:cNvPr>
            <p:cNvSpPr>
              <a:spLocks/>
            </p:cNvSpPr>
            <p:nvPr/>
          </p:nvSpPr>
          <p:spPr bwMode="auto">
            <a:xfrm>
              <a:off x="6753225" y="-212725"/>
              <a:ext cx="104775" cy="30163"/>
            </a:xfrm>
            <a:custGeom>
              <a:avLst/>
              <a:gdLst>
                <a:gd name="T0" fmla="*/ 66 w 66"/>
                <a:gd name="T1" fmla="*/ 0 h 19"/>
                <a:gd name="T2" fmla="*/ 34 w 66"/>
                <a:gd name="T3" fmla="*/ 19 h 19"/>
                <a:gd name="T4" fmla="*/ 0 w 66"/>
                <a:gd name="T5" fmla="*/ 0 h 19"/>
              </a:gdLst>
              <a:ahLst/>
              <a:cxnLst>
                <a:cxn ang="0">
                  <a:pos x="T0" y="T1"/>
                </a:cxn>
                <a:cxn ang="0">
                  <a:pos x="T2" y="T3"/>
                </a:cxn>
                <a:cxn ang="0">
                  <a:pos x="T4" y="T5"/>
                </a:cxn>
              </a:cxnLst>
              <a:rect l="0" t="0" r="r" b="b"/>
              <a:pathLst>
                <a:path w="66" h="19">
                  <a:moveTo>
                    <a:pt x="66" y="0"/>
                  </a:moveTo>
                  <a:lnTo>
                    <a:pt x="34" y="19"/>
                  </a:lnTo>
                  <a:lnTo>
                    <a:pt x="0" y="0"/>
                  </a:ln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Freeform 70">
              <a:extLst>
                <a:ext uri="{FF2B5EF4-FFF2-40B4-BE49-F238E27FC236}">
                  <a16:creationId xmlns:a16="http://schemas.microsoft.com/office/drawing/2014/main" id="{DADBEEBE-00A5-4C88-AFDF-14AFC2B1CDA2}"/>
                </a:ext>
              </a:extLst>
            </p:cNvPr>
            <p:cNvSpPr>
              <a:spLocks/>
            </p:cNvSpPr>
            <p:nvPr/>
          </p:nvSpPr>
          <p:spPr bwMode="auto">
            <a:xfrm>
              <a:off x="6623050" y="-442913"/>
              <a:ext cx="80963" cy="79375"/>
            </a:xfrm>
            <a:custGeom>
              <a:avLst/>
              <a:gdLst>
                <a:gd name="T0" fmla="*/ 0 w 51"/>
                <a:gd name="T1" fmla="*/ 50 h 50"/>
                <a:gd name="T2" fmla="*/ 0 w 51"/>
                <a:gd name="T3" fmla="*/ 0 h 50"/>
                <a:gd name="T4" fmla="*/ 51 w 51"/>
                <a:gd name="T5" fmla="*/ 0 h 50"/>
              </a:gdLst>
              <a:ahLst/>
              <a:cxnLst>
                <a:cxn ang="0">
                  <a:pos x="T0" y="T1"/>
                </a:cxn>
                <a:cxn ang="0">
                  <a:pos x="T2" y="T3"/>
                </a:cxn>
                <a:cxn ang="0">
                  <a:pos x="T4" y="T5"/>
                </a:cxn>
              </a:cxnLst>
              <a:rect l="0" t="0" r="r" b="b"/>
              <a:pathLst>
                <a:path w="51" h="50">
                  <a:moveTo>
                    <a:pt x="0" y="50"/>
                  </a:moveTo>
                  <a:lnTo>
                    <a:pt x="0" y="0"/>
                  </a:lnTo>
                  <a:lnTo>
                    <a:pt x="51" y="0"/>
                  </a:ln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Freeform 71">
              <a:extLst>
                <a:ext uri="{FF2B5EF4-FFF2-40B4-BE49-F238E27FC236}">
                  <a16:creationId xmlns:a16="http://schemas.microsoft.com/office/drawing/2014/main" id="{CE8775EA-17AD-4C0E-9318-9321842BE9A9}"/>
                </a:ext>
              </a:extLst>
            </p:cNvPr>
            <p:cNvSpPr>
              <a:spLocks/>
            </p:cNvSpPr>
            <p:nvPr/>
          </p:nvSpPr>
          <p:spPr bwMode="auto">
            <a:xfrm>
              <a:off x="6623050" y="-136525"/>
              <a:ext cx="80963" cy="82550"/>
            </a:xfrm>
            <a:custGeom>
              <a:avLst/>
              <a:gdLst>
                <a:gd name="T0" fmla="*/ 51 w 51"/>
                <a:gd name="T1" fmla="*/ 52 h 52"/>
                <a:gd name="T2" fmla="*/ 0 w 51"/>
                <a:gd name="T3" fmla="*/ 52 h 52"/>
                <a:gd name="T4" fmla="*/ 0 w 51"/>
                <a:gd name="T5" fmla="*/ 0 h 52"/>
              </a:gdLst>
              <a:ahLst/>
              <a:cxnLst>
                <a:cxn ang="0">
                  <a:pos x="T0" y="T1"/>
                </a:cxn>
                <a:cxn ang="0">
                  <a:pos x="T2" y="T3"/>
                </a:cxn>
                <a:cxn ang="0">
                  <a:pos x="T4" y="T5"/>
                </a:cxn>
              </a:cxnLst>
              <a:rect l="0" t="0" r="r" b="b"/>
              <a:pathLst>
                <a:path w="51" h="52">
                  <a:moveTo>
                    <a:pt x="51" y="52"/>
                  </a:moveTo>
                  <a:lnTo>
                    <a:pt x="0" y="52"/>
                  </a:lnTo>
                  <a:lnTo>
                    <a:pt x="0" y="0"/>
                  </a:ln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Freeform 72">
              <a:extLst>
                <a:ext uri="{FF2B5EF4-FFF2-40B4-BE49-F238E27FC236}">
                  <a16:creationId xmlns:a16="http://schemas.microsoft.com/office/drawing/2014/main" id="{A7A9DA13-2481-483C-B8D4-B7FFAC02B60E}"/>
                </a:ext>
              </a:extLst>
            </p:cNvPr>
            <p:cNvSpPr>
              <a:spLocks/>
            </p:cNvSpPr>
            <p:nvPr/>
          </p:nvSpPr>
          <p:spPr bwMode="auto">
            <a:xfrm>
              <a:off x="6907213" y="-136525"/>
              <a:ext cx="80963" cy="82550"/>
            </a:xfrm>
            <a:custGeom>
              <a:avLst/>
              <a:gdLst>
                <a:gd name="T0" fmla="*/ 51 w 51"/>
                <a:gd name="T1" fmla="*/ 0 h 52"/>
                <a:gd name="T2" fmla="*/ 51 w 51"/>
                <a:gd name="T3" fmla="*/ 52 h 52"/>
                <a:gd name="T4" fmla="*/ 0 w 51"/>
                <a:gd name="T5" fmla="*/ 52 h 52"/>
              </a:gdLst>
              <a:ahLst/>
              <a:cxnLst>
                <a:cxn ang="0">
                  <a:pos x="T0" y="T1"/>
                </a:cxn>
                <a:cxn ang="0">
                  <a:pos x="T2" y="T3"/>
                </a:cxn>
                <a:cxn ang="0">
                  <a:pos x="T4" y="T5"/>
                </a:cxn>
              </a:cxnLst>
              <a:rect l="0" t="0" r="r" b="b"/>
              <a:pathLst>
                <a:path w="51" h="52">
                  <a:moveTo>
                    <a:pt x="51" y="0"/>
                  </a:moveTo>
                  <a:lnTo>
                    <a:pt x="51" y="52"/>
                  </a:lnTo>
                  <a:lnTo>
                    <a:pt x="0" y="52"/>
                  </a:ln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Freeform 73">
              <a:extLst>
                <a:ext uri="{FF2B5EF4-FFF2-40B4-BE49-F238E27FC236}">
                  <a16:creationId xmlns:a16="http://schemas.microsoft.com/office/drawing/2014/main" id="{5F3BC318-F691-4B5D-880A-80313A2C0EC8}"/>
                </a:ext>
              </a:extLst>
            </p:cNvPr>
            <p:cNvSpPr>
              <a:spLocks/>
            </p:cNvSpPr>
            <p:nvPr/>
          </p:nvSpPr>
          <p:spPr bwMode="auto">
            <a:xfrm>
              <a:off x="6907213" y="-444500"/>
              <a:ext cx="80963" cy="84138"/>
            </a:xfrm>
            <a:custGeom>
              <a:avLst/>
              <a:gdLst>
                <a:gd name="T0" fmla="*/ 0 w 51"/>
                <a:gd name="T1" fmla="*/ 0 h 53"/>
                <a:gd name="T2" fmla="*/ 51 w 51"/>
                <a:gd name="T3" fmla="*/ 0 h 53"/>
                <a:gd name="T4" fmla="*/ 51 w 51"/>
                <a:gd name="T5" fmla="*/ 53 h 53"/>
              </a:gdLst>
              <a:ahLst/>
              <a:cxnLst>
                <a:cxn ang="0">
                  <a:pos x="T0" y="T1"/>
                </a:cxn>
                <a:cxn ang="0">
                  <a:pos x="T2" y="T3"/>
                </a:cxn>
                <a:cxn ang="0">
                  <a:pos x="T4" y="T5"/>
                </a:cxn>
              </a:cxnLst>
              <a:rect l="0" t="0" r="r" b="b"/>
              <a:pathLst>
                <a:path w="51" h="53">
                  <a:moveTo>
                    <a:pt x="0" y="0"/>
                  </a:moveTo>
                  <a:lnTo>
                    <a:pt x="51" y="0"/>
                  </a:lnTo>
                  <a:lnTo>
                    <a:pt x="51" y="53"/>
                  </a:lnTo>
                </a:path>
              </a:pathLst>
            </a:custGeom>
            <a:noFill/>
            <a:ln w="635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93" name="object 13">
            <a:extLst>
              <a:ext uri="{FF2B5EF4-FFF2-40B4-BE49-F238E27FC236}">
                <a16:creationId xmlns:a16="http://schemas.microsoft.com/office/drawing/2014/main" id="{E0F9DAB1-126E-4E08-9EC9-D17B227560A4}"/>
              </a:ext>
            </a:extLst>
          </p:cNvPr>
          <p:cNvSpPr txBox="1"/>
          <p:nvPr/>
        </p:nvSpPr>
        <p:spPr>
          <a:xfrm>
            <a:off x="5600291" y="2414663"/>
            <a:ext cx="1005840" cy="369332"/>
          </a:xfrm>
          <a:prstGeom prst="rect">
            <a:avLst/>
          </a:prstGeom>
        </p:spPr>
        <p:txBody>
          <a:bodyPr vert="horz" wrap="square" lIns="0" tIns="0" rIns="0" bIns="0" rtlCol="0">
            <a:spAutoFit/>
          </a:bodyPr>
          <a:lstStyle/>
          <a:p>
            <a:pPr algn="ctr">
              <a:spcBef>
                <a:spcPts val="985"/>
              </a:spcBef>
              <a:defRPr/>
            </a:pPr>
            <a:r>
              <a:rPr lang="en-US" sz="1200" b="1">
                <a:solidFill>
                  <a:prstClr val="white"/>
                </a:solidFill>
                <a:cs typeface="KPMG Bold"/>
              </a:rPr>
              <a:t>Experienced Team</a:t>
            </a:r>
          </a:p>
        </p:txBody>
      </p:sp>
      <p:sp>
        <p:nvSpPr>
          <p:cNvPr id="194" name="Rectangle 193">
            <a:extLst>
              <a:ext uri="{FF2B5EF4-FFF2-40B4-BE49-F238E27FC236}">
                <a16:creationId xmlns:a16="http://schemas.microsoft.com/office/drawing/2014/main" id="{61BF78D9-78AF-4C46-87D7-ABD44A520C6A}"/>
              </a:ext>
            </a:extLst>
          </p:cNvPr>
          <p:cNvSpPr/>
          <p:nvPr/>
        </p:nvSpPr>
        <p:spPr>
          <a:xfrm>
            <a:off x="8094554" y="1414377"/>
            <a:ext cx="3743472" cy="4918382"/>
          </a:xfrm>
          <a:prstGeom prst="rect">
            <a:avLst/>
          </a:prstGeom>
          <a:solidFill>
            <a:srgbClr val="ACEAFF"/>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95" name="Circle: Hollow 194">
            <a:extLst>
              <a:ext uri="{FF2B5EF4-FFF2-40B4-BE49-F238E27FC236}">
                <a16:creationId xmlns:a16="http://schemas.microsoft.com/office/drawing/2014/main" id="{6AE537DE-43F1-4F1F-9E76-5510E9E92732}"/>
              </a:ext>
            </a:extLst>
          </p:cNvPr>
          <p:cNvSpPr/>
          <p:nvPr/>
        </p:nvSpPr>
        <p:spPr>
          <a:xfrm>
            <a:off x="9225294" y="1472346"/>
            <a:ext cx="1449337" cy="1455238"/>
          </a:xfrm>
          <a:prstGeom prst="donut">
            <a:avLst>
              <a:gd name="adj" fmla="val 5513"/>
            </a:avLst>
          </a:prstGeom>
          <a:solidFill>
            <a:srgbClr val="00338D"/>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196" name="TextBox 195">
            <a:extLst>
              <a:ext uri="{FF2B5EF4-FFF2-40B4-BE49-F238E27FC236}">
                <a16:creationId xmlns:a16="http://schemas.microsoft.com/office/drawing/2014/main" id="{023901D1-66CD-4B95-B761-669B017FFAF1}"/>
              </a:ext>
            </a:extLst>
          </p:cNvPr>
          <p:cNvSpPr txBox="1"/>
          <p:nvPr/>
        </p:nvSpPr>
        <p:spPr>
          <a:xfrm>
            <a:off x="8293262" y="3092934"/>
            <a:ext cx="3407171" cy="3293594"/>
          </a:xfrm>
          <a:prstGeom prst="rect">
            <a:avLst/>
          </a:prstGeom>
          <a:noFill/>
        </p:spPr>
        <p:txBody>
          <a:bodyPr wrap="square" lIns="0" tIns="0" rIns="0" bIns="0" rtlCol="0" anchor="t">
            <a:spAutoFit/>
          </a:bodyPr>
          <a:lstStyle/>
          <a:p>
            <a:pPr>
              <a:lnSpc>
                <a:spcPct val="110000"/>
              </a:lnSpc>
              <a:spcAft>
                <a:spcPts val="100"/>
              </a:spcAft>
              <a:defRPr/>
            </a:pPr>
            <a:r>
              <a:rPr lang="en-US" sz="950" b="1" u="sng" kern="0">
                <a:solidFill>
                  <a:srgbClr val="00338D"/>
                </a:solidFill>
                <a:cs typeface="Arial"/>
              </a:rPr>
              <a:t>Transformation Journey Toolkit</a:t>
            </a:r>
          </a:p>
          <a:p>
            <a:pPr marL="171450" indent="-171450">
              <a:lnSpc>
                <a:spcPct val="110000"/>
              </a:lnSpc>
              <a:spcAft>
                <a:spcPts val="100"/>
              </a:spcAft>
              <a:buFont typeface="Arial" panose="020B0604020202020204" pitchFamily="34" charset="0"/>
              <a:buChar char="•"/>
              <a:defRPr/>
            </a:pPr>
            <a:r>
              <a:rPr lang="en-US" sz="950" kern="0">
                <a:solidFill>
                  <a:srgbClr val="00338D"/>
                </a:solidFill>
                <a:cs typeface="Arial"/>
              </a:rPr>
              <a:t>KPMG brings a fully integrated solution to enable the journey from strategy to value realization. This includes methods and enabling tools for portfolio management and governance, value management, and organization change management. To enable flexible and accelerated solution delivery, we enable new ways of working, with a focus on the right Agile operating model. </a:t>
            </a:r>
            <a:endParaRPr lang="en-US" sz="950" kern="0">
              <a:solidFill>
                <a:srgbClr val="00338D"/>
              </a:solidFill>
              <a:ea typeface="+mn-lt"/>
              <a:cs typeface="+mn-lt"/>
            </a:endParaRPr>
          </a:p>
          <a:p>
            <a:pPr>
              <a:lnSpc>
                <a:spcPct val="110000"/>
              </a:lnSpc>
              <a:spcAft>
                <a:spcPts val="100"/>
              </a:spcAft>
              <a:defRPr/>
            </a:pPr>
            <a:r>
              <a:rPr lang="en-US" sz="950" b="1" u="sng" kern="0">
                <a:solidFill>
                  <a:srgbClr val="00338D"/>
                </a:solidFill>
                <a:ea typeface="+mn-lt"/>
                <a:cs typeface="+mn-lt"/>
              </a:rPr>
              <a:t>Security Organization Frameworks and Tools</a:t>
            </a:r>
            <a:endParaRPr lang="en-US" sz="950" kern="0">
              <a:solidFill>
                <a:srgbClr val="00338D"/>
              </a:solidFill>
              <a:cs typeface="Arial"/>
            </a:endParaRPr>
          </a:p>
          <a:p>
            <a:pPr marL="171450" lvl="3" indent="-171450">
              <a:lnSpc>
                <a:spcPct val="110000"/>
              </a:lnSpc>
              <a:spcAft>
                <a:spcPts val="100"/>
              </a:spcAft>
              <a:buFont typeface="Arial" panose="020B0604020202020204" pitchFamily="34" charset="0"/>
              <a:buChar char="•"/>
              <a:defRPr/>
            </a:pPr>
            <a:r>
              <a:rPr lang="en-US" sz="950" kern="0">
                <a:solidFill>
                  <a:schemeClr val="tx2"/>
                </a:solidFill>
                <a:cs typeface="Arial"/>
              </a:rPr>
              <a:t>Global Cyber TOM industry leading frameworks developed by KPMG security and Transformation subject matter experts</a:t>
            </a:r>
          </a:p>
          <a:p>
            <a:pPr marL="171450" lvl="3" indent="-171450">
              <a:lnSpc>
                <a:spcPct val="110000"/>
              </a:lnSpc>
              <a:spcAft>
                <a:spcPts val="100"/>
              </a:spcAft>
              <a:buFont typeface="Arial" panose="020B0604020202020204" pitchFamily="34" charset="0"/>
              <a:buChar char="•"/>
              <a:defRPr/>
            </a:pPr>
            <a:r>
              <a:rPr lang="en-US" sz="950" kern="0">
                <a:solidFill>
                  <a:schemeClr val="tx2"/>
                </a:solidFill>
                <a:cs typeface="Arial"/>
              </a:rPr>
              <a:t>Functional job position to role mapping database listing 90+ role descriptions, responsibilities, critical success factors, and recommended education/experience</a:t>
            </a:r>
          </a:p>
          <a:p>
            <a:pPr marL="0" lvl="3">
              <a:lnSpc>
                <a:spcPct val="110000"/>
              </a:lnSpc>
              <a:spcAft>
                <a:spcPts val="100"/>
              </a:spcAft>
              <a:defRPr/>
            </a:pPr>
            <a:r>
              <a:rPr lang="en-US" sz="950" b="1" u="sng" kern="0">
                <a:solidFill>
                  <a:schemeClr val="tx2"/>
                </a:solidFill>
                <a:cs typeface="Arial"/>
              </a:rPr>
              <a:t>KPMG Ignition Center</a:t>
            </a:r>
          </a:p>
          <a:p>
            <a:pPr marL="171450" indent="-171450">
              <a:lnSpc>
                <a:spcPct val="110000"/>
              </a:lnSpc>
              <a:spcAft>
                <a:spcPts val="100"/>
              </a:spcAft>
              <a:buFont typeface="Arial" panose="020B0604020202020204" pitchFamily="34" charset="0"/>
              <a:buChar char="•"/>
              <a:defRPr/>
            </a:pPr>
            <a:r>
              <a:rPr lang="en-US" sz="950" kern="0">
                <a:solidFill>
                  <a:schemeClr val="tx2"/>
                </a:solidFill>
                <a:ea typeface="+mn-lt"/>
                <a:cs typeface="+mn-lt"/>
              </a:rPr>
              <a:t>We bring virtual collaboration capabilities to enable our team to create the momentum necessary when driving mission critical priorities (refer to Appendix E)</a:t>
            </a:r>
            <a:endParaRPr lang="en-US" sz="950" kern="0">
              <a:solidFill>
                <a:schemeClr val="tx2"/>
              </a:solidFill>
              <a:cs typeface="Arial"/>
            </a:endParaRPr>
          </a:p>
          <a:p>
            <a:pPr marL="171450" indent="-171450">
              <a:lnSpc>
                <a:spcPct val="110000"/>
              </a:lnSpc>
              <a:spcAft>
                <a:spcPts val="100"/>
              </a:spcAft>
              <a:buFont typeface="Arial" panose="020B0604020202020204" pitchFamily="34" charset="0"/>
              <a:buChar char="•"/>
              <a:defRPr/>
            </a:pPr>
            <a:endParaRPr lang="en-US" sz="950" kern="0">
              <a:solidFill>
                <a:srgbClr val="00338D"/>
              </a:solidFill>
              <a:cs typeface="Arial"/>
            </a:endParaRPr>
          </a:p>
        </p:txBody>
      </p:sp>
      <p:grpSp>
        <p:nvGrpSpPr>
          <p:cNvPr id="198" name="Group 197">
            <a:extLst>
              <a:ext uri="{FF2B5EF4-FFF2-40B4-BE49-F238E27FC236}">
                <a16:creationId xmlns:a16="http://schemas.microsoft.com/office/drawing/2014/main" id="{C2CE9C4A-B312-4801-B413-553CE2CDAC08}"/>
              </a:ext>
            </a:extLst>
          </p:cNvPr>
          <p:cNvGrpSpPr/>
          <p:nvPr/>
        </p:nvGrpSpPr>
        <p:grpSpPr>
          <a:xfrm>
            <a:off x="9622623" y="1735201"/>
            <a:ext cx="656110" cy="616345"/>
            <a:chOff x="4170363" y="-463550"/>
            <a:chExt cx="366713" cy="344488"/>
          </a:xfrm>
        </p:grpSpPr>
        <p:sp>
          <p:nvSpPr>
            <p:cNvPr id="199" name="Freeform 58">
              <a:extLst>
                <a:ext uri="{FF2B5EF4-FFF2-40B4-BE49-F238E27FC236}">
                  <a16:creationId xmlns:a16="http://schemas.microsoft.com/office/drawing/2014/main" id="{8ABB81EB-1EE8-4827-B0D0-63C2460F024E}"/>
                </a:ext>
              </a:extLst>
            </p:cNvPr>
            <p:cNvSpPr>
              <a:spLocks/>
            </p:cNvSpPr>
            <p:nvPr/>
          </p:nvSpPr>
          <p:spPr bwMode="auto">
            <a:xfrm>
              <a:off x="4170363" y="-258762"/>
              <a:ext cx="366713" cy="139700"/>
            </a:xfrm>
            <a:custGeom>
              <a:avLst/>
              <a:gdLst>
                <a:gd name="T0" fmla="*/ 57 w 121"/>
                <a:gd name="T1" fmla="*/ 18 h 46"/>
                <a:gd name="T2" fmla="*/ 72 w 121"/>
                <a:gd name="T3" fmla="*/ 26 h 46"/>
                <a:gd name="T4" fmla="*/ 114 w 121"/>
                <a:gd name="T5" fmla="*/ 0 h 46"/>
                <a:gd name="T6" fmla="*/ 115 w 121"/>
                <a:gd name="T7" fmla="*/ 0 h 46"/>
                <a:gd name="T8" fmla="*/ 120 w 121"/>
                <a:gd name="T9" fmla="*/ 3 h 46"/>
                <a:gd name="T10" fmla="*/ 120 w 121"/>
                <a:gd name="T11" fmla="*/ 5 h 46"/>
                <a:gd name="T12" fmla="*/ 118 w 121"/>
                <a:gd name="T13" fmla="*/ 10 h 46"/>
                <a:gd name="T14" fmla="*/ 74 w 121"/>
                <a:gd name="T15" fmla="*/ 43 h 46"/>
                <a:gd name="T16" fmla="*/ 70 w 121"/>
                <a:gd name="T17" fmla="*/ 45 h 46"/>
                <a:gd name="T18" fmla="*/ 68 w 121"/>
                <a:gd name="T19" fmla="*/ 46 h 46"/>
                <a:gd name="T20" fmla="*/ 63 w 121"/>
                <a:gd name="T21" fmla="*/ 46 h 46"/>
                <a:gd name="T22" fmla="*/ 20 w 121"/>
                <a:gd name="T23" fmla="*/ 31 h 46"/>
                <a:gd name="T24" fmla="*/ 14 w 121"/>
                <a:gd name="T25" fmla="*/ 32 h 46"/>
                <a:gd name="T26" fmla="*/ 0 w 121"/>
                <a:gd name="T27"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46">
                  <a:moveTo>
                    <a:pt x="57" y="18"/>
                  </a:moveTo>
                  <a:cubicBezTo>
                    <a:pt x="72" y="26"/>
                    <a:pt x="72" y="26"/>
                    <a:pt x="72" y="26"/>
                  </a:cubicBezTo>
                  <a:cubicBezTo>
                    <a:pt x="114" y="0"/>
                    <a:pt x="114" y="0"/>
                    <a:pt x="114" y="0"/>
                  </a:cubicBezTo>
                  <a:cubicBezTo>
                    <a:pt x="114" y="0"/>
                    <a:pt x="115" y="0"/>
                    <a:pt x="115" y="0"/>
                  </a:cubicBezTo>
                  <a:cubicBezTo>
                    <a:pt x="117" y="0"/>
                    <a:pt x="119" y="1"/>
                    <a:pt x="120" y="3"/>
                  </a:cubicBezTo>
                  <a:cubicBezTo>
                    <a:pt x="120" y="5"/>
                    <a:pt x="120" y="5"/>
                    <a:pt x="120" y="5"/>
                  </a:cubicBezTo>
                  <a:cubicBezTo>
                    <a:pt x="121" y="7"/>
                    <a:pt x="120" y="9"/>
                    <a:pt x="118" y="10"/>
                  </a:cubicBezTo>
                  <a:cubicBezTo>
                    <a:pt x="74" y="43"/>
                    <a:pt x="74" y="43"/>
                    <a:pt x="74" y="43"/>
                  </a:cubicBezTo>
                  <a:cubicBezTo>
                    <a:pt x="73" y="44"/>
                    <a:pt x="71" y="45"/>
                    <a:pt x="70" y="45"/>
                  </a:cubicBezTo>
                  <a:cubicBezTo>
                    <a:pt x="68" y="46"/>
                    <a:pt x="68" y="46"/>
                    <a:pt x="68" y="46"/>
                  </a:cubicBezTo>
                  <a:cubicBezTo>
                    <a:pt x="66" y="46"/>
                    <a:pt x="65" y="46"/>
                    <a:pt x="63" y="46"/>
                  </a:cubicBezTo>
                  <a:cubicBezTo>
                    <a:pt x="20" y="31"/>
                    <a:pt x="20" y="31"/>
                    <a:pt x="20" y="31"/>
                  </a:cubicBezTo>
                  <a:cubicBezTo>
                    <a:pt x="18" y="31"/>
                    <a:pt x="15" y="31"/>
                    <a:pt x="14" y="32"/>
                  </a:cubicBezTo>
                  <a:cubicBezTo>
                    <a:pt x="0" y="39"/>
                    <a:pt x="0" y="39"/>
                    <a:pt x="0" y="39"/>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 name="Freeform 59">
              <a:extLst>
                <a:ext uri="{FF2B5EF4-FFF2-40B4-BE49-F238E27FC236}">
                  <a16:creationId xmlns:a16="http://schemas.microsoft.com/office/drawing/2014/main" id="{62D8DDCF-00DC-4513-B1B2-1254CE5B0F1E}"/>
                </a:ext>
              </a:extLst>
            </p:cNvPr>
            <p:cNvSpPr>
              <a:spLocks/>
            </p:cNvSpPr>
            <p:nvPr/>
          </p:nvSpPr>
          <p:spPr bwMode="auto">
            <a:xfrm>
              <a:off x="4179888" y="-258762"/>
              <a:ext cx="254000" cy="53975"/>
            </a:xfrm>
            <a:custGeom>
              <a:avLst/>
              <a:gdLst>
                <a:gd name="T0" fmla="*/ 0 w 84"/>
                <a:gd name="T1" fmla="*/ 10 h 18"/>
                <a:gd name="T2" fmla="*/ 28 w 84"/>
                <a:gd name="T3" fmla="*/ 0 h 18"/>
                <a:gd name="T4" fmla="*/ 32 w 84"/>
                <a:gd name="T5" fmla="*/ 0 h 18"/>
                <a:gd name="T6" fmla="*/ 80 w 84"/>
                <a:gd name="T7" fmla="*/ 6 h 18"/>
                <a:gd name="T8" fmla="*/ 84 w 84"/>
                <a:gd name="T9" fmla="*/ 10 h 18"/>
                <a:gd name="T10" fmla="*/ 84 w 84"/>
                <a:gd name="T11" fmla="*/ 13 h 18"/>
                <a:gd name="T12" fmla="*/ 79 w 84"/>
                <a:gd name="T13" fmla="*/ 17 h 18"/>
                <a:gd name="T14" fmla="*/ 54 w 84"/>
                <a:gd name="T15" fmla="*/ 18 h 18"/>
                <a:gd name="T16" fmla="*/ 44 w 84"/>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8">
                  <a:moveTo>
                    <a:pt x="0" y="10"/>
                  </a:moveTo>
                  <a:cubicBezTo>
                    <a:pt x="28" y="0"/>
                    <a:pt x="28" y="0"/>
                    <a:pt x="28" y="0"/>
                  </a:cubicBezTo>
                  <a:cubicBezTo>
                    <a:pt x="29" y="0"/>
                    <a:pt x="31" y="0"/>
                    <a:pt x="32" y="0"/>
                  </a:cubicBezTo>
                  <a:cubicBezTo>
                    <a:pt x="80" y="6"/>
                    <a:pt x="80" y="6"/>
                    <a:pt x="80" y="6"/>
                  </a:cubicBezTo>
                  <a:cubicBezTo>
                    <a:pt x="82" y="6"/>
                    <a:pt x="84" y="8"/>
                    <a:pt x="84" y="10"/>
                  </a:cubicBezTo>
                  <a:cubicBezTo>
                    <a:pt x="84" y="13"/>
                    <a:pt x="84" y="13"/>
                    <a:pt x="84" y="13"/>
                  </a:cubicBezTo>
                  <a:cubicBezTo>
                    <a:pt x="83" y="15"/>
                    <a:pt x="81" y="17"/>
                    <a:pt x="79" y="17"/>
                  </a:cubicBezTo>
                  <a:cubicBezTo>
                    <a:pt x="54" y="18"/>
                    <a:pt x="54" y="18"/>
                    <a:pt x="54" y="18"/>
                  </a:cubicBezTo>
                  <a:cubicBezTo>
                    <a:pt x="44" y="17"/>
                    <a:pt x="44" y="17"/>
                    <a:pt x="44" y="1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 name="Freeform 60">
              <a:extLst>
                <a:ext uri="{FF2B5EF4-FFF2-40B4-BE49-F238E27FC236}">
                  <a16:creationId xmlns:a16="http://schemas.microsoft.com/office/drawing/2014/main" id="{1943582A-691E-4F1F-8535-8A610FDBB6FA}"/>
                </a:ext>
              </a:extLst>
            </p:cNvPr>
            <p:cNvSpPr>
              <a:spLocks/>
            </p:cNvSpPr>
            <p:nvPr/>
          </p:nvSpPr>
          <p:spPr bwMode="auto">
            <a:xfrm>
              <a:off x="4394200" y="-411162"/>
              <a:ext cx="15875" cy="130175"/>
            </a:xfrm>
            <a:custGeom>
              <a:avLst/>
              <a:gdLst>
                <a:gd name="T0" fmla="*/ 0 w 5"/>
                <a:gd name="T1" fmla="*/ 43 h 43"/>
                <a:gd name="T2" fmla="*/ 1 w 5"/>
                <a:gd name="T3" fmla="*/ 0 h 43"/>
              </a:gdLst>
              <a:ahLst/>
              <a:cxnLst>
                <a:cxn ang="0">
                  <a:pos x="T0" y="T1"/>
                </a:cxn>
                <a:cxn ang="0">
                  <a:pos x="T2" y="T3"/>
                </a:cxn>
              </a:cxnLst>
              <a:rect l="0" t="0" r="r" b="b"/>
              <a:pathLst>
                <a:path w="5" h="43">
                  <a:moveTo>
                    <a:pt x="0" y="43"/>
                  </a:moveTo>
                  <a:cubicBezTo>
                    <a:pt x="0" y="43"/>
                    <a:pt x="5" y="20"/>
                    <a:pt x="1"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2" name="Freeform 61">
              <a:extLst>
                <a:ext uri="{FF2B5EF4-FFF2-40B4-BE49-F238E27FC236}">
                  <a16:creationId xmlns:a16="http://schemas.microsoft.com/office/drawing/2014/main" id="{345E9258-412B-43B7-89AD-EC4DF73B96DD}"/>
                </a:ext>
              </a:extLst>
            </p:cNvPr>
            <p:cNvSpPr>
              <a:spLocks/>
            </p:cNvSpPr>
            <p:nvPr/>
          </p:nvSpPr>
          <p:spPr bwMode="auto">
            <a:xfrm>
              <a:off x="4400550" y="-377825"/>
              <a:ext cx="23813" cy="46038"/>
            </a:xfrm>
            <a:custGeom>
              <a:avLst/>
              <a:gdLst>
                <a:gd name="T0" fmla="*/ 0 w 8"/>
                <a:gd name="T1" fmla="*/ 15 h 15"/>
                <a:gd name="T2" fmla="*/ 8 w 8"/>
                <a:gd name="T3" fmla="*/ 0 h 15"/>
              </a:gdLst>
              <a:ahLst/>
              <a:cxnLst>
                <a:cxn ang="0">
                  <a:pos x="T0" y="T1"/>
                </a:cxn>
                <a:cxn ang="0">
                  <a:pos x="T2" y="T3"/>
                </a:cxn>
              </a:cxnLst>
              <a:rect l="0" t="0" r="r" b="b"/>
              <a:pathLst>
                <a:path w="8" h="15">
                  <a:moveTo>
                    <a:pt x="0" y="15"/>
                  </a:moveTo>
                  <a:cubicBezTo>
                    <a:pt x="0" y="15"/>
                    <a:pt x="8" y="9"/>
                    <a:pt x="8"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62">
              <a:extLst>
                <a:ext uri="{FF2B5EF4-FFF2-40B4-BE49-F238E27FC236}">
                  <a16:creationId xmlns:a16="http://schemas.microsoft.com/office/drawing/2014/main" id="{47CDEBD9-7023-4DB4-A54B-CA42B4771E25}"/>
                </a:ext>
              </a:extLst>
            </p:cNvPr>
            <p:cNvSpPr>
              <a:spLocks/>
            </p:cNvSpPr>
            <p:nvPr/>
          </p:nvSpPr>
          <p:spPr bwMode="auto">
            <a:xfrm>
              <a:off x="4376738" y="-384175"/>
              <a:ext cx="23813" cy="36513"/>
            </a:xfrm>
            <a:custGeom>
              <a:avLst/>
              <a:gdLst>
                <a:gd name="T0" fmla="*/ 8 w 8"/>
                <a:gd name="T1" fmla="*/ 12 h 12"/>
                <a:gd name="T2" fmla="*/ 0 w 8"/>
                <a:gd name="T3" fmla="*/ 0 h 12"/>
              </a:gdLst>
              <a:ahLst/>
              <a:cxnLst>
                <a:cxn ang="0">
                  <a:pos x="T0" y="T1"/>
                </a:cxn>
                <a:cxn ang="0">
                  <a:pos x="T2" y="T3"/>
                </a:cxn>
              </a:cxnLst>
              <a:rect l="0" t="0" r="r" b="b"/>
              <a:pathLst>
                <a:path w="8" h="12">
                  <a:moveTo>
                    <a:pt x="8" y="12"/>
                  </a:moveTo>
                  <a:cubicBezTo>
                    <a:pt x="8" y="12"/>
                    <a:pt x="1" y="5"/>
                    <a:pt x="0"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4" name="Freeform 63">
              <a:extLst>
                <a:ext uri="{FF2B5EF4-FFF2-40B4-BE49-F238E27FC236}">
                  <a16:creationId xmlns:a16="http://schemas.microsoft.com/office/drawing/2014/main" id="{6F6E1D5C-A7D0-4854-8C61-B28EF7D74BD8}"/>
                </a:ext>
              </a:extLst>
            </p:cNvPr>
            <p:cNvSpPr>
              <a:spLocks/>
            </p:cNvSpPr>
            <p:nvPr/>
          </p:nvSpPr>
          <p:spPr bwMode="auto">
            <a:xfrm>
              <a:off x="4343400" y="-463550"/>
              <a:ext cx="123825" cy="161925"/>
            </a:xfrm>
            <a:custGeom>
              <a:avLst/>
              <a:gdLst>
                <a:gd name="T0" fmla="*/ 19 w 41"/>
                <a:gd name="T1" fmla="*/ 53 h 53"/>
                <a:gd name="T2" fmla="*/ 2 w 41"/>
                <a:gd name="T3" fmla="*/ 36 h 53"/>
                <a:gd name="T4" fmla="*/ 9 w 41"/>
                <a:gd name="T5" fmla="*/ 0 h 53"/>
                <a:gd name="T6" fmla="*/ 35 w 41"/>
                <a:gd name="T7" fmla="*/ 23 h 53"/>
                <a:gd name="T8" fmla="*/ 19 w 41"/>
                <a:gd name="T9" fmla="*/ 53 h 53"/>
              </a:gdLst>
              <a:ahLst/>
              <a:cxnLst>
                <a:cxn ang="0">
                  <a:pos x="T0" y="T1"/>
                </a:cxn>
                <a:cxn ang="0">
                  <a:pos x="T2" y="T3"/>
                </a:cxn>
                <a:cxn ang="0">
                  <a:pos x="T4" y="T5"/>
                </a:cxn>
                <a:cxn ang="0">
                  <a:pos x="T6" y="T7"/>
                </a:cxn>
                <a:cxn ang="0">
                  <a:pos x="T8" y="T9"/>
                </a:cxn>
              </a:cxnLst>
              <a:rect l="0" t="0" r="r" b="b"/>
              <a:pathLst>
                <a:path w="41" h="53">
                  <a:moveTo>
                    <a:pt x="19" y="53"/>
                  </a:moveTo>
                  <a:cubicBezTo>
                    <a:pt x="19" y="53"/>
                    <a:pt x="0" y="52"/>
                    <a:pt x="2" y="36"/>
                  </a:cubicBezTo>
                  <a:cubicBezTo>
                    <a:pt x="4" y="18"/>
                    <a:pt x="11" y="10"/>
                    <a:pt x="9" y="0"/>
                  </a:cubicBezTo>
                  <a:cubicBezTo>
                    <a:pt x="20" y="3"/>
                    <a:pt x="30" y="11"/>
                    <a:pt x="35" y="23"/>
                  </a:cubicBezTo>
                  <a:cubicBezTo>
                    <a:pt x="41" y="40"/>
                    <a:pt x="35" y="50"/>
                    <a:pt x="19" y="53"/>
                  </a:cubicBez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05" name="object 13">
            <a:extLst>
              <a:ext uri="{FF2B5EF4-FFF2-40B4-BE49-F238E27FC236}">
                <a16:creationId xmlns:a16="http://schemas.microsoft.com/office/drawing/2014/main" id="{A8EA8896-BF09-4E3B-BDCF-BB86A004D8C9}"/>
              </a:ext>
            </a:extLst>
          </p:cNvPr>
          <p:cNvSpPr txBox="1"/>
          <p:nvPr/>
        </p:nvSpPr>
        <p:spPr>
          <a:xfrm>
            <a:off x="9453894" y="2414663"/>
            <a:ext cx="1006208" cy="184666"/>
          </a:xfrm>
          <a:prstGeom prst="rect">
            <a:avLst/>
          </a:prstGeom>
        </p:spPr>
        <p:txBody>
          <a:bodyPr vert="horz" wrap="square" lIns="0" tIns="0" rIns="0" bIns="0" rtlCol="0" anchor="t">
            <a:spAutoFit/>
          </a:bodyPr>
          <a:lstStyle/>
          <a:p>
            <a:pPr algn="ctr">
              <a:spcBef>
                <a:spcPts val="985"/>
              </a:spcBef>
              <a:defRPr/>
            </a:pPr>
            <a:r>
              <a:rPr lang="en-US" sz="1200" b="1">
                <a:solidFill>
                  <a:srgbClr val="00338D"/>
                </a:solidFill>
              </a:rPr>
              <a:t>Accelerators</a:t>
            </a:r>
            <a:endParaRPr lang="en-US"/>
          </a:p>
        </p:txBody>
      </p:sp>
    </p:spTree>
    <p:custDataLst>
      <p:tags r:id="rId1"/>
    </p:custDataLst>
    <p:extLst>
      <p:ext uri="{BB962C8B-B14F-4D97-AF65-F5344CB8AC3E}">
        <p14:creationId xmlns:p14="http://schemas.microsoft.com/office/powerpoint/2010/main" val="44935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677401" cy="1993900"/>
          </a:xfrm>
        </p:spPr>
        <p:txBody>
          <a:bodyPr/>
          <a:lstStyle/>
          <a:p>
            <a:pPr>
              <a:lnSpc>
                <a:spcPts val="7200"/>
              </a:lnSpc>
            </a:pPr>
            <a:r>
              <a:rPr lang="en-GB" sz="6600"/>
              <a:t>Detailed approach and timeline</a:t>
            </a:r>
          </a:p>
        </p:txBody>
      </p:sp>
    </p:spTree>
    <p:custDataLst>
      <p:tags r:id="rId1"/>
    </p:custDataLst>
    <p:extLst>
      <p:ext uri="{BB962C8B-B14F-4D97-AF65-F5344CB8AC3E}">
        <p14:creationId xmlns:p14="http://schemas.microsoft.com/office/powerpoint/2010/main" val="920568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6.0"/>
  <p:tag name="TYPE" val="ScreenWide"/>
  <p:tag name="KEYWORD" val="SCREENWIDE"/>
  <p:tag name="TEMPLATEVERSION" val="26/05/2022 11:01:00"/>
  <p:tag name="ARTICULATE_DESIGN_ID_KPMG WIDESCREEN [16:9] FEB 2022" val="xrvqRQOC"/>
  <p:tag name="ARTICULATE_DESIGN_ID_1_NEWBRAND2022" val="RZK0m5Rw"/>
  <p:tag name="ARTICULATE_DESIGN_ID_2_KPMG WIDESCREEN [16:9] FEB 2022" val="56hROvLX"/>
  <p:tag name="ARTICULATE_DESIGN_ID_KPMG_STANDARD_4X3_0922_2015" val="rYXpyNp1"/>
  <p:tag name="ARTICULATE_DESIGN_ID_CONNECTED ENTERPRISE WIDESCREEN" val="FRIrTcOq"/>
  <p:tag name="ARTICULATE_DESIGN_ID_1_KPMG WIDESCREEN [16:9] FEB 2022" val="bL95uSxQ"/>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FASFONT" val="Univers55"/>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FASFONT" val="Univers55"/>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0D07B9DA-DB2F-4A1F-8CAC-6FD7C4A19BFD}" vid="{9D8C322F-4652-47D4-9D05-B3D11C3110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3845273E07B764B8ACC53E5CF5062F2" ma:contentTypeVersion="6" ma:contentTypeDescription="Create a new document." ma:contentTypeScope="" ma:versionID="b5448e97a995fd6a5fb8950f6dd859da">
  <xsd:schema xmlns:xsd="http://www.w3.org/2001/XMLSchema" xmlns:xs="http://www.w3.org/2001/XMLSchema" xmlns:p="http://schemas.microsoft.com/office/2006/metadata/properties" xmlns:ns2="e1a1b725-e39d-4c81-80dc-c27e73e20b01" xmlns:ns3="0fe7030e-5c41-4183-b157-83a590551ffc" targetNamespace="http://schemas.microsoft.com/office/2006/metadata/properties" ma:root="true" ma:fieldsID="a22832e51a8af1b702c532281fb5beaf" ns2:_="" ns3:_="">
    <xsd:import namespace="e1a1b725-e39d-4c81-80dc-c27e73e20b01"/>
    <xsd:import namespace="0fe7030e-5c41-4183-b157-83a590551f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1b725-e39d-4c81-80dc-c27e73e20b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e7030e-5c41-4183-b157-83a590551f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fe7030e-5c41-4183-b157-83a590551ffc">
      <UserInfo>
        <DisplayName>Bartholomew, Kelly N</DisplayName>
        <AccountId>200</AccountId>
        <AccountType/>
      </UserInfo>
      <UserInfo>
        <DisplayName>Guistolise, Daniel J</DisplayName>
        <AccountId>185</AccountId>
        <AccountType/>
      </UserInfo>
    </SharedWithUsers>
  </documentManagement>
</p:properties>
</file>

<file path=customXml/itemProps1.xml><?xml version="1.0" encoding="utf-8"?>
<ds:datastoreItem xmlns:ds="http://schemas.openxmlformats.org/officeDocument/2006/customXml" ds:itemID="{1C6E4970-A01C-443E-8291-4FB8A6133740}">
  <ds:schemaRefs>
    <ds:schemaRef ds:uri="http://schemas.microsoft.com/sharepoint/v3/contenttype/forms"/>
  </ds:schemaRefs>
</ds:datastoreItem>
</file>

<file path=customXml/itemProps2.xml><?xml version="1.0" encoding="utf-8"?>
<ds:datastoreItem xmlns:ds="http://schemas.openxmlformats.org/officeDocument/2006/customXml" ds:itemID="{9ECB3314-37BD-42D4-ABD9-BC1FE7A0B295}">
  <ds:schemaRefs>
    <ds:schemaRef ds:uri="0fe7030e-5c41-4183-b157-83a590551ffc"/>
    <ds:schemaRef ds:uri="e1a1b725-e39d-4c81-80dc-c27e73e20b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0F3ACD-F4BA-416B-AA95-5002C46C92E1}">
  <ds:schemaRefs>
    <ds:schemaRef ds:uri="0fe7030e-5c41-4183-b157-83a590551ffc"/>
    <ds:schemaRef ds:uri="e1a1b725-e39d-4c81-80dc-c27e73e20b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KPMG Widescreen Standard Template</Template>
  <TotalTime>0</TotalTime>
  <Words>12692</Words>
  <Application>Microsoft Office PowerPoint</Application>
  <PresentationFormat>Widescreen</PresentationFormat>
  <Paragraphs>1312</Paragraphs>
  <Slides>60</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Arial</vt:lpstr>
      <vt:lpstr>Arial Narrow</vt:lpstr>
      <vt:lpstr>Arial,Sans-Serif</vt:lpstr>
      <vt:lpstr>BentonSans Regular</vt:lpstr>
      <vt:lpstr>Calibri</vt:lpstr>
      <vt:lpstr>KPMG Bold</vt:lpstr>
      <vt:lpstr>Wingdings</vt:lpstr>
      <vt:lpstr>KPMG Widescreen [16:9] Feb 2022</vt:lpstr>
      <vt:lpstr>think-cell Slide</vt:lpstr>
      <vt:lpstr>Our experience aligned with your needs</vt:lpstr>
      <vt:lpstr>PowerPoint Presentation</vt:lpstr>
      <vt:lpstr>Contents</vt:lpstr>
      <vt:lpstr>Executive summary</vt:lpstr>
      <vt:lpstr>Our understanding of your strategic requirements</vt:lpstr>
      <vt:lpstr>KPMG’s insights on factors that drive security operating model transformations</vt:lpstr>
      <vt:lpstr>KPMG’s insights on factors that drive security operating model transformations (continued)</vt:lpstr>
      <vt:lpstr>Why KPMG?</vt:lpstr>
      <vt:lpstr>Detailed approach and timeline</vt:lpstr>
      <vt:lpstr>An integrated approach for navigating your transformation journey</vt:lpstr>
      <vt:lpstr>Engagement Timeline and Milestones </vt:lpstr>
      <vt:lpstr>Security services catalog development and capability governance</vt:lpstr>
      <vt:lpstr>Enhance and support the Portfolio Management Office (PMO)</vt:lpstr>
      <vt:lpstr>Enhancement CIP's BISO Program</vt:lpstr>
      <vt:lpstr>Change management for execution activities</vt:lpstr>
      <vt:lpstr>Approach Rationale</vt:lpstr>
      <vt:lpstr>Team and pricing</vt:lpstr>
      <vt:lpstr>Team structure and fee model</vt:lpstr>
      <vt:lpstr>Detailed pricing</vt:lpstr>
      <vt:lpstr>PowerPoint Presentation</vt:lpstr>
      <vt:lpstr>Appendix A: KPMG’s trusted relationship with Cigna</vt:lpstr>
      <vt:lpstr>Proudly serving Cigna</vt:lpstr>
      <vt:lpstr>Shared focus and commitment to diversity</vt:lpstr>
      <vt:lpstr>Appendix B: PMO (Workstream 3)</vt:lpstr>
      <vt:lpstr>A critical function of the portfolio management office is to link strategy with execution</vt:lpstr>
      <vt:lpstr>We will immediately prioritize and focus on critical PMO capabilities</vt:lpstr>
      <vt:lpstr>We will leverage data, analytics and tools to provide meaningful insights</vt:lpstr>
      <vt:lpstr>Continuous and integrated planning is key to prioritizing and finding the right balance of your portfolio</vt:lpstr>
      <vt:lpstr>We will design flexibility into your portfolio model to better respond to new challenges</vt:lpstr>
      <vt:lpstr>Strike the right balance between project portfolios and lean agile portfolios</vt:lpstr>
      <vt:lpstr>Our tools and templates will accelerate the BISO program’s value management lifecycle</vt:lpstr>
      <vt:lpstr>Appendix C: Agile (Workstream 4)</vt:lpstr>
      <vt:lpstr>Partnering with clients in their Agile transformation</vt:lpstr>
      <vt:lpstr>KPMG knows custom content</vt:lpstr>
      <vt:lpstr>Pinpoint Agile delivery</vt:lpstr>
      <vt:lpstr>Appendix D: Organization Design (Workstream 6) and Change Management (Workstream 7)</vt:lpstr>
      <vt:lpstr>Organization Design: Our high level approach</vt:lpstr>
      <vt:lpstr>Our detailed Approach to CIP’s Organization Design </vt:lpstr>
      <vt:lpstr>Micro Organization Design: Role Profile Definition Approach</vt:lpstr>
      <vt:lpstr> Our approach emphasizes the employee experience through transformation</vt:lpstr>
      <vt:lpstr>Key focus areas for change management</vt:lpstr>
      <vt:lpstr>Appendix E: KPMG Ignition Center</vt:lpstr>
      <vt:lpstr>Delivering successfully in a virtual environment</vt:lpstr>
      <vt:lpstr>KPMG’s Global Ignition Centers drive and accelerate innovation</vt:lpstr>
      <vt:lpstr>Appendix F: Cyber Risk Quantification and Insights  </vt:lpstr>
      <vt:lpstr>Cyber Risk Insights and Quantification </vt:lpstr>
      <vt:lpstr>What can KPMG CRI deliver?  </vt:lpstr>
      <vt:lpstr>What to expect from a CRI assessment?</vt:lpstr>
      <vt:lpstr>How to embed quantitative methods for the long-term? </vt:lpstr>
      <vt:lpstr>Key Benefits of a CRI assessment?</vt:lpstr>
      <vt:lpstr>Appendix G: Target Operating Model Framework</vt:lpstr>
      <vt:lpstr>Target Operating Model Capabilities</vt:lpstr>
      <vt:lpstr>A leader in cyber security services</vt:lpstr>
      <vt:lpstr>Appendix H: Team résumé</vt:lpstr>
      <vt:lpstr>Chetan Gavankar, Engagement Partner</vt:lpstr>
      <vt:lpstr>Daniel Guistolise, Engagement Managing Director</vt:lpstr>
      <vt:lpstr>Ope Odebiyi, Engagement Director</vt:lpstr>
      <vt:lpstr>Greg Pendleton, Engagement Director</vt:lpstr>
      <vt:lpstr>Anurag Rai, Cyber Account Partner</vt:lpstr>
      <vt:lpstr>PowerPoint Presentation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page</dc:title>
  <dc:creator>., L SHENBAGAVALLI</dc:creator>
  <cp:lastModifiedBy>Muto, Mark A</cp:lastModifiedBy>
  <cp:revision>1</cp:revision>
  <dcterms:created xsi:type="dcterms:W3CDTF">2023-03-01T10:07:39Z</dcterms:created>
  <dcterms:modified xsi:type="dcterms:W3CDTF">2023-03-23T12:42:26Z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EC2DBD31-D725-41B1-B292-DA5D3A4768E6</vt:lpwstr>
  </property>
  <property fmtid="{D5CDD505-2E9C-101B-9397-08002B2CF9AE}" pid="3" name="ArticulatePath">
    <vt:lpwstr>Healthcare template</vt:lpwstr>
  </property>
  <property fmtid="{D5CDD505-2E9C-101B-9397-08002B2CF9AE}" pid="4" name="ContentTypeId">
    <vt:lpwstr>0x01010043845273E07B764B8ACC53E5CF5062F2</vt:lpwstr>
  </property>
</Properties>
</file>